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29" r:id="rId2"/>
    <p:sldId id="406" r:id="rId3"/>
    <p:sldId id="409" r:id="rId4"/>
    <p:sldId id="451" r:id="rId5"/>
    <p:sldId id="456" r:id="rId6"/>
    <p:sldId id="472" r:id="rId7"/>
    <p:sldId id="458" r:id="rId8"/>
    <p:sldId id="457" r:id="rId9"/>
    <p:sldId id="466" r:id="rId10"/>
    <p:sldId id="473" r:id="rId11"/>
    <p:sldId id="467" r:id="rId12"/>
    <p:sldId id="468" r:id="rId13"/>
    <p:sldId id="469" r:id="rId14"/>
    <p:sldId id="470" r:id="rId15"/>
    <p:sldId id="454" r:id="rId16"/>
    <p:sldId id="471" r:id="rId17"/>
    <p:sldId id="459" r:id="rId18"/>
    <p:sldId id="460" r:id="rId19"/>
    <p:sldId id="461" r:id="rId20"/>
    <p:sldId id="462" r:id="rId21"/>
    <p:sldId id="464" r:id="rId22"/>
    <p:sldId id="465" r:id="rId23"/>
    <p:sldId id="463" r:id="rId24"/>
    <p:sldId id="433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2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CareWeb</a:t>
            </a:r>
            <a:r>
              <a:rPr lang="en-US" dirty="0" smtClean="0"/>
              <a:t>: the first </a:t>
            </a:r>
            <a:r>
              <a:rPr lang="en-US" dirty="0" err="1" smtClean="0"/>
              <a:t>SMArt</a:t>
            </a:r>
            <a:r>
              <a:rPr lang="en-US" dirty="0" smtClean="0"/>
              <a:t>-enabled</a:t>
            </a:r>
            <a:r>
              <a:rPr lang="en-US" baseline="0" dirty="0" smtClean="0"/>
              <a:t> EMR!!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744" y="2378875"/>
            <a:ext cx="7772400" cy="230929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CareWeb Framework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 Innovation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4447"/>
          </a:xfrm>
        </p:spPr>
        <p:txBody>
          <a:bodyPr/>
          <a:lstStyle/>
          <a:p>
            <a:r>
              <a:rPr lang="en-US" dirty="0" smtClean="0"/>
              <a:t>Demonstrate CWF running atop </a:t>
            </a:r>
            <a:r>
              <a:rPr lang="en-US" dirty="0" err="1" smtClean="0"/>
              <a:t>VistA</a:t>
            </a:r>
            <a:endParaRPr lang="en-US" dirty="0" smtClean="0"/>
          </a:p>
          <a:p>
            <a:r>
              <a:rPr lang="en-US" dirty="0" smtClean="0"/>
              <a:t>Port selected plugins from RPMS EHR</a:t>
            </a:r>
          </a:p>
          <a:p>
            <a:pPr lvl="1"/>
            <a:r>
              <a:rPr lang="en-US" dirty="0" smtClean="0"/>
              <a:t>Chief Complaint</a:t>
            </a:r>
          </a:p>
          <a:p>
            <a:pPr lvl="1"/>
            <a:r>
              <a:rPr lang="en-US" dirty="0" smtClean="0"/>
              <a:t>Patient Goals</a:t>
            </a:r>
          </a:p>
          <a:p>
            <a:pPr lvl="1"/>
            <a:r>
              <a:rPr lang="en-US" dirty="0" smtClean="0"/>
              <a:t>Family History</a:t>
            </a:r>
          </a:p>
          <a:p>
            <a:pPr lvl="1"/>
            <a:r>
              <a:rPr lang="en-US" dirty="0" smtClean="0"/>
              <a:t>Immunizations</a:t>
            </a:r>
          </a:p>
        </p:txBody>
      </p:sp>
    </p:spTree>
    <p:extLst>
      <p:ext uri="{BB962C8B-B14F-4D97-AF65-F5344CB8AC3E}">
        <p14:creationId xmlns:p14="http://schemas.microsoft.com/office/powerpoint/2010/main" val="39690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516"/>
            <a:ext cx="9144000" cy="41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064"/>
            <a:ext cx="914400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32"/>
            <a:ext cx="9144000" cy="38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Services Platform Consortium (HSPC)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04995"/>
          </a:xfrm>
        </p:spPr>
        <p:txBody>
          <a:bodyPr/>
          <a:lstStyle/>
          <a:p>
            <a:endParaRPr lang="en-US" sz="2800" dirty="0"/>
          </a:p>
          <a:p>
            <a:r>
              <a:rPr lang="en-US" sz="2000" dirty="0" smtClean="0"/>
              <a:t>Establish platform for building truly interoperable clinical applications</a:t>
            </a:r>
          </a:p>
          <a:p>
            <a:r>
              <a:rPr lang="en-US" sz="2000" dirty="0"/>
              <a:t>Partnership of academic, federal, commercial stakeholders</a:t>
            </a:r>
          </a:p>
          <a:p>
            <a:r>
              <a:rPr lang="en-US" sz="2000" dirty="0" smtClean="0"/>
              <a:t>Leverage and evolve existing standards</a:t>
            </a:r>
          </a:p>
          <a:p>
            <a:pPr lvl="1"/>
            <a:r>
              <a:rPr lang="en-US" sz="2000" dirty="0" smtClean="0"/>
              <a:t>FHIR</a:t>
            </a:r>
          </a:p>
          <a:p>
            <a:pPr lvl="1"/>
            <a:r>
              <a:rPr lang="en-US" sz="2000" dirty="0" smtClean="0"/>
              <a:t>SMART on FHIR</a:t>
            </a:r>
          </a:p>
          <a:p>
            <a:pPr lvl="1"/>
            <a:r>
              <a:rPr lang="en-US" sz="2000" dirty="0" smtClean="0"/>
              <a:t>CIMI</a:t>
            </a:r>
          </a:p>
          <a:p>
            <a:pPr lvl="1"/>
            <a:r>
              <a:rPr lang="en-US" sz="2000" dirty="0" smtClean="0"/>
              <a:t>Other (EPS, UCS, CDS)</a:t>
            </a:r>
          </a:p>
          <a:p>
            <a:r>
              <a:rPr lang="en-US" sz="2000" dirty="0" smtClean="0"/>
              <a:t>Build toolkits for testing services</a:t>
            </a:r>
          </a:p>
          <a:p>
            <a:r>
              <a:rPr lang="en-US" sz="2000" dirty="0" err="1" smtClean="0"/>
              <a:t>www.hspconsortium.org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372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HSPC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2718"/>
          </a:xfrm>
        </p:spPr>
        <p:txBody>
          <a:bodyPr/>
          <a:lstStyle/>
          <a:p>
            <a:r>
              <a:rPr lang="en-US" dirty="0" smtClean="0"/>
              <a:t>CareWeb as basis for reference EMR to showcase interoperability capabilities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odular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ollaborative</a:t>
            </a:r>
          </a:p>
          <a:p>
            <a:pPr lvl="1"/>
            <a:r>
              <a:rPr lang="en-US" dirty="0" smtClean="0"/>
              <a:t>extensible</a:t>
            </a:r>
          </a:p>
          <a:p>
            <a:r>
              <a:rPr lang="en-US" dirty="0"/>
              <a:t>Common data model (FHIR vs CIMI vs ?)</a:t>
            </a:r>
          </a:p>
          <a:p>
            <a:r>
              <a:rPr lang="en-US" dirty="0" smtClean="0"/>
              <a:t>Standards-based</a:t>
            </a:r>
          </a:p>
          <a:p>
            <a:r>
              <a:rPr lang="en-US" dirty="0" smtClean="0"/>
              <a:t>100% open source</a:t>
            </a:r>
          </a:p>
        </p:txBody>
      </p:sp>
    </p:spTree>
    <p:extLst>
      <p:ext uri="{BB962C8B-B14F-4D97-AF65-F5344CB8AC3E}">
        <p14:creationId xmlns:p14="http://schemas.microsoft.com/office/powerpoint/2010/main" val="68156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711"/>
            <a:ext cx="9144000" cy="52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 </a:t>
            </a:r>
            <a:r>
              <a:rPr lang="en-US" dirty="0" smtClean="0">
                <a:sym typeface="Wingdings"/>
              </a:rPr>
              <a:t> Apache license</a:t>
            </a:r>
          </a:p>
          <a:p>
            <a:r>
              <a:rPr lang="en-US" dirty="0">
                <a:sym typeface="Wingdings"/>
              </a:rPr>
              <a:t>Redesigned messaging services</a:t>
            </a:r>
          </a:p>
          <a:p>
            <a:r>
              <a:rPr lang="en-US" dirty="0" smtClean="0">
                <a:sym typeface="Wingdings"/>
              </a:rPr>
              <a:t>ZK  CWF web framework</a:t>
            </a:r>
          </a:p>
        </p:txBody>
      </p:sp>
    </p:spTree>
    <p:extLst>
      <p:ext uri="{BB962C8B-B14F-4D97-AF65-F5344CB8AC3E}">
        <p14:creationId xmlns:p14="http://schemas.microsoft.com/office/powerpoint/2010/main" val="172088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Abandon ZK?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Atypical open source license</a:t>
            </a:r>
          </a:p>
          <a:p>
            <a:r>
              <a:rPr lang="en-US" dirty="0" smtClean="0"/>
              <a:t>Community version lacks key capabilities</a:t>
            </a:r>
          </a:p>
          <a:p>
            <a:r>
              <a:rPr lang="en-US" dirty="0" smtClean="0"/>
              <a:t>Product / community stagnating</a:t>
            </a:r>
          </a:p>
          <a:p>
            <a:r>
              <a:rPr lang="en-US" dirty="0" smtClean="0"/>
              <a:t>Not a mainstream technology</a:t>
            </a:r>
          </a:p>
          <a:p>
            <a:r>
              <a:rPr lang="en-US" dirty="0" smtClean="0"/>
              <a:t>Difficult to integrate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Proprietary approach to key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ZK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existing open source technologies (client- and server-side)</a:t>
            </a:r>
          </a:p>
          <a:p>
            <a:r>
              <a:rPr lang="en-US" dirty="0" smtClean="0"/>
              <a:t>Avoid framework lock-in on client</a:t>
            </a:r>
          </a:p>
          <a:p>
            <a:r>
              <a:rPr lang="en-US" dirty="0" smtClean="0"/>
              <a:t>Build around web socket I/O for better responsiveness</a:t>
            </a:r>
          </a:p>
          <a:p>
            <a:r>
              <a:rPr lang="en-US" dirty="0" smtClean="0"/>
              <a:t>Keep the stuff we like about ZK (server-centric approach)</a:t>
            </a:r>
            <a:endParaRPr lang="en-US" dirty="0"/>
          </a:p>
          <a:p>
            <a:r>
              <a:rPr lang="en-US" dirty="0" smtClean="0"/>
              <a:t>Make it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131654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CareWeb Framework (CWF)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96338" y="1053504"/>
            <a:ext cx="803030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Provides a foundation for building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modular</a:t>
            </a:r>
            <a:r>
              <a:rPr lang="en-US" sz="2000" dirty="0" smtClean="0">
                <a:latin typeface="Times New Roman" charset="0"/>
              </a:rPr>
              <a:t>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Leverages existing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open source </a:t>
            </a:r>
            <a:r>
              <a:rPr lang="en-US" sz="2000" dirty="0" smtClean="0">
                <a:latin typeface="Times New Roman" charset="0"/>
              </a:rPr>
              <a:t>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Java</a:t>
            </a:r>
            <a:r>
              <a:rPr lang="en-US" sz="2000" dirty="0" smtClean="0">
                <a:latin typeface="Times New Roman" charset="0"/>
              </a:rPr>
              <a:t> on server; pure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HTML / JavaScript </a:t>
            </a:r>
            <a:r>
              <a:rPr lang="en-US" sz="2000" dirty="0" smtClean="0">
                <a:latin typeface="Times New Roman" charset="0"/>
              </a:rPr>
              <a:t>on client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Is highly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extensible</a:t>
            </a:r>
            <a:r>
              <a:rPr lang="en-US" sz="2000" dirty="0" smtClean="0">
                <a:latin typeface="Times New Roman" charset="0"/>
              </a:rPr>
              <a:t>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Has a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composable</a:t>
            </a:r>
            <a:r>
              <a:rPr lang="en-US" sz="2000" dirty="0" smtClean="0">
                <a:latin typeface="Times New Roman" charset="0"/>
              </a:rPr>
              <a:t>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Coordinates</a:t>
            </a:r>
            <a:r>
              <a:rPr lang="en-US" sz="2000" dirty="0" smtClean="0">
                <a:latin typeface="Times New Roman" charset="0"/>
              </a:rPr>
              <a:t>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Integrates</a:t>
            </a:r>
            <a:r>
              <a:rPr lang="en-US" sz="2000" dirty="0" smtClean="0">
                <a:latin typeface="Times New Roman" charset="0"/>
              </a:rPr>
              <a:t> help content (indexed, context-sensitive)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Heavily promotes code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Facilitates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collaborative</a:t>
            </a:r>
            <a:r>
              <a:rPr lang="en-US" sz="2000" dirty="0" smtClean="0">
                <a:latin typeface="Times New Roman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CWF Web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5602"/>
          </a:xfrm>
        </p:spPr>
        <p:txBody>
          <a:bodyPr/>
          <a:lstStyle/>
          <a:p>
            <a:r>
              <a:rPr lang="en-US" sz="2800" dirty="0" smtClean="0"/>
              <a:t>Server-side</a:t>
            </a:r>
          </a:p>
          <a:p>
            <a:pPr lvl="1"/>
            <a:r>
              <a:rPr lang="en-US" sz="2400" dirty="0" smtClean="0"/>
              <a:t>Spring Framework</a:t>
            </a:r>
          </a:p>
          <a:p>
            <a:pPr lvl="1"/>
            <a:r>
              <a:rPr lang="en-US" sz="2400" dirty="0" smtClean="0"/>
              <a:t>Spring MVC</a:t>
            </a:r>
          </a:p>
          <a:p>
            <a:pPr lvl="2"/>
            <a:r>
              <a:rPr lang="en-US" sz="2000" dirty="0" smtClean="0"/>
              <a:t>Servlet support</a:t>
            </a:r>
          </a:p>
          <a:p>
            <a:pPr lvl="2"/>
            <a:r>
              <a:rPr lang="en-US" sz="2000" dirty="0" smtClean="0"/>
              <a:t>Internationalization support</a:t>
            </a:r>
          </a:p>
          <a:p>
            <a:pPr lvl="2"/>
            <a:r>
              <a:rPr lang="en-US" sz="2000" dirty="0" err="1" smtClean="0"/>
              <a:t>Minification</a:t>
            </a:r>
            <a:r>
              <a:rPr lang="en-US" sz="2000" dirty="0" smtClean="0"/>
              <a:t>/compression support</a:t>
            </a:r>
          </a:p>
          <a:p>
            <a:pPr lvl="1"/>
            <a:r>
              <a:rPr lang="en-US" sz="2400" dirty="0" smtClean="0"/>
              <a:t>Spring Web Sockets</a:t>
            </a:r>
          </a:p>
          <a:p>
            <a:pPr lvl="1"/>
            <a:r>
              <a:rPr lang="en-US" sz="2400" dirty="0" smtClean="0"/>
              <a:t>Spring Expression Language</a:t>
            </a:r>
          </a:p>
          <a:p>
            <a:pPr lvl="1"/>
            <a:r>
              <a:rPr lang="en-US" sz="2400" dirty="0" err="1" smtClean="0"/>
              <a:t>Webjar</a:t>
            </a:r>
            <a:r>
              <a:rPr lang="en-US" sz="2400" dirty="0" smtClean="0"/>
              <a:t> Support</a:t>
            </a:r>
          </a:p>
          <a:p>
            <a:pPr lvl="2"/>
            <a:r>
              <a:rPr lang="en-US" sz="2000" dirty="0" smtClean="0"/>
              <a:t>Convenient packaging of client-side artifacts</a:t>
            </a:r>
          </a:p>
          <a:p>
            <a:pPr lvl="2"/>
            <a:r>
              <a:rPr lang="en-US" sz="2000" dirty="0" smtClean="0"/>
              <a:t>Dependency/version management via Maven</a:t>
            </a:r>
          </a:p>
          <a:p>
            <a:pPr lvl="2"/>
            <a:r>
              <a:rPr lang="en-US" sz="2000" dirty="0" err="1" smtClean="0"/>
              <a:t>RequireJS</a:t>
            </a:r>
            <a:r>
              <a:rPr lang="en-US" sz="2000" dirty="0" smtClean="0"/>
              <a:t>, Bower, NPM formats supported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0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CWF Web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JQuery-UI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(native)</a:t>
            </a:r>
          </a:p>
          <a:p>
            <a:pPr lvl="1"/>
            <a:r>
              <a:rPr lang="en-US" dirty="0" smtClean="0"/>
              <a:t>Lightweight widget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1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7268"/>
          </a:xfrm>
        </p:spPr>
        <p:txBody>
          <a:bodyPr/>
          <a:lstStyle/>
          <a:p>
            <a:r>
              <a:rPr lang="en-US" dirty="0" smtClean="0"/>
              <a:t>Similarities to ZK</a:t>
            </a:r>
          </a:p>
          <a:p>
            <a:pPr lvl="1"/>
            <a:r>
              <a:rPr lang="en-US" dirty="0" smtClean="0"/>
              <a:t>Java component model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Javascript</a:t>
            </a:r>
            <a:r>
              <a:rPr lang="en-US" dirty="0" smtClean="0">
                <a:sym typeface="Wingdings"/>
              </a:rPr>
              <a:t> widget model</a:t>
            </a:r>
          </a:p>
          <a:p>
            <a:pPr lvl="1"/>
            <a:r>
              <a:rPr lang="en-US" dirty="0" smtClean="0">
                <a:sym typeface="Wingdings"/>
              </a:rPr>
              <a:t>Imperative and/or declarative</a:t>
            </a:r>
          </a:p>
          <a:p>
            <a:r>
              <a:rPr lang="en-US" dirty="0" smtClean="0">
                <a:sym typeface="Wingdings"/>
              </a:rPr>
              <a:t>Annotation-based component and event bindings</a:t>
            </a:r>
          </a:p>
          <a:p>
            <a:r>
              <a:rPr lang="en-US" dirty="0" smtClean="0">
                <a:sym typeface="Wingdings"/>
              </a:rPr>
              <a:t>Annotation-based component definitions</a:t>
            </a:r>
          </a:p>
          <a:p>
            <a:r>
              <a:rPr lang="en-US" dirty="0" smtClean="0">
                <a:sym typeface="Wingdings"/>
              </a:rPr>
              <a:t>Extensible scripting support (</a:t>
            </a:r>
            <a:r>
              <a:rPr lang="en-US" dirty="0" err="1" smtClean="0">
                <a:sym typeface="Wingdings"/>
              </a:rPr>
              <a:t>JRuby</a:t>
            </a:r>
            <a:r>
              <a:rPr lang="en-US" dirty="0" smtClean="0">
                <a:sym typeface="Wingdings"/>
              </a:rPr>
              <a:t>, Groovy)</a:t>
            </a:r>
          </a:p>
          <a:p>
            <a:r>
              <a:rPr lang="en-US" dirty="0" smtClean="0">
                <a:sym typeface="Wingdings"/>
              </a:rPr>
              <a:t>Heavy use of HTML5/CSS3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3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alpha</a:t>
            </a:r>
          </a:p>
          <a:p>
            <a:r>
              <a:rPr lang="en-US" dirty="0" smtClean="0"/>
              <a:t>Mostly feature-complete</a:t>
            </a:r>
          </a:p>
          <a:p>
            <a:r>
              <a:rPr lang="en-US" dirty="0" smtClean="0"/>
              <a:t>66 out-of-the-box components</a:t>
            </a:r>
          </a:p>
          <a:p>
            <a:r>
              <a:rPr lang="en-US" dirty="0" smtClean="0"/>
              <a:t>Migrating existing codebase</a:t>
            </a:r>
          </a:p>
          <a:p>
            <a:r>
              <a:rPr lang="en-US" dirty="0" smtClean="0"/>
              <a:t>Lot of CSS tweaks still needed</a:t>
            </a:r>
          </a:p>
        </p:txBody>
      </p:sp>
    </p:spTree>
    <p:extLst>
      <p:ext uri="{BB962C8B-B14F-4D97-AF65-F5344CB8AC3E}">
        <p14:creationId xmlns:p14="http://schemas.microsoft.com/office/powerpoint/2010/main" val="191155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32" y="2862969"/>
            <a:ext cx="5324023" cy="21500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056" y="5498010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2855347"/>
            <a:ext cx="267004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CWF 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Framework*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err="1" smtClean="0"/>
              <a:t>Lucene</a:t>
            </a:r>
            <a:endParaRPr lang="en-US" sz="2800" dirty="0" smtClean="0"/>
          </a:p>
          <a:p>
            <a:r>
              <a:rPr lang="en-US" sz="2800" dirty="0" smtClean="0"/>
              <a:t>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4306" y="11340"/>
            <a:ext cx="8229600" cy="82547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Messaging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Help  Content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29" name="Oval 28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" y="1417638"/>
            <a:ext cx="8764587" cy="5286375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Medical Gopher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694"/>
            <a:ext cx="905827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4337" y="0"/>
            <a:ext cx="8229600" cy="896694"/>
          </a:xfrm>
        </p:spPr>
        <p:txBody>
          <a:bodyPr/>
          <a:lstStyle/>
          <a:p>
            <a:r>
              <a:rPr lang="en-US" dirty="0" smtClean="0"/>
              <a:t>Chart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694"/>
            <a:ext cx="905827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4337" y="0"/>
            <a:ext cx="8229600" cy="896694"/>
          </a:xfrm>
        </p:spPr>
        <p:txBody>
          <a:bodyPr/>
          <a:lstStyle/>
          <a:p>
            <a:r>
              <a:rPr lang="en-US" dirty="0" smtClean="0"/>
              <a:t>Indiana 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rt-CareWeb.png"/>
          <p:cNvPicPr>
            <a:picLocks noChangeAspect="1"/>
          </p:cNvPicPr>
          <p:nvPr/>
        </p:nvPicPr>
        <p:blipFill rotWithShape="1">
          <a:blip r:embed="rId3"/>
          <a:srcRect l="43" t="10235" r="-43" b="14146"/>
          <a:stretch/>
        </p:blipFill>
        <p:spPr>
          <a:xfrm>
            <a:off x="384048" y="1234440"/>
            <a:ext cx="83058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0477" y="339371"/>
            <a:ext cx="8229600" cy="738187"/>
          </a:xfrm>
        </p:spPr>
        <p:txBody>
          <a:bodyPr/>
          <a:lstStyle/>
          <a:p>
            <a:pPr algn="ctr"/>
            <a:r>
              <a:rPr lang="en-US" dirty="0" smtClean="0"/>
              <a:t>SMART Support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51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" t="820" r="915" b="-3"/>
          <a:stretch/>
        </p:blipFill>
        <p:spPr>
          <a:xfrm>
            <a:off x="795528" y="457200"/>
            <a:ext cx="694944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22312</TotalTime>
  <Words>501</Words>
  <Application>Microsoft Macintosh PowerPoint</Application>
  <PresentationFormat>On-screen Show (4:3)</PresentationFormat>
  <Paragraphs>181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ＭＳ Ｐゴシック</vt:lpstr>
      <vt:lpstr>Times New Roman</vt:lpstr>
      <vt:lpstr>Wingdings</vt:lpstr>
      <vt:lpstr>Office Theme</vt:lpstr>
      <vt:lpstr>The CareWeb Framework</vt:lpstr>
      <vt:lpstr>PowerPoint Presentation</vt:lpstr>
      <vt:lpstr>CWF Foundational Technologies</vt:lpstr>
      <vt:lpstr>Architecture</vt:lpstr>
      <vt:lpstr>The Medical Gopher</vt:lpstr>
      <vt:lpstr>Chart Search</vt:lpstr>
      <vt:lpstr>Indiana HIE</vt:lpstr>
      <vt:lpstr>SMART Support</vt:lpstr>
      <vt:lpstr>PowerPoint Presentation</vt:lpstr>
      <vt:lpstr>VA Innovation Project</vt:lpstr>
      <vt:lpstr>PowerPoint Presentation</vt:lpstr>
      <vt:lpstr>PowerPoint Presentation</vt:lpstr>
      <vt:lpstr>PowerPoint Presentation</vt:lpstr>
      <vt:lpstr>Healthcare Services Platform Consortium (HSPC)</vt:lpstr>
      <vt:lpstr>HSPC Collaboration</vt:lpstr>
      <vt:lpstr>PowerPoint Presentation</vt:lpstr>
      <vt:lpstr>New Developments</vt:lpstr>
      <vt:lpstr>Why Abandon ZK?</vt:lpstr>
      <vt:lpstr>A ZK Replacement</vt:lpstr>
      <vt:lpstr>CWF Web Framework</vt:lpstr>
      <vt:lpstr>CWF Web Framework</vt:lpstr>
      <vt:lpstr>Features</vt:lpstr>
      <vt:lpstr>Current State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CareWeb Framework</dc:title>
  <dc:subject/>
  <dc:creator>Doug Martin</dc:creator>
  <cp:keywords/>
  <dc:description/>
  <cp:lastModifiedBy>Doug Martin</cp:lastModifiedBy>
  <cp:revision>392</cp:revision>
  <dcterms:created xsi:type="dcterms:W3CDTF">2012-10-15T21:49:57Z</dcterms:created>
  <dcterms:modified xsi:type="dcterms:W3CDTF">2017-05-04T21:42:35Z</dcterms:modified>
  <cp:category/>
</cp:coreProperties>
</file>