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34" r:id="rId2"/>
    <p:sldId id="425" r:id="rId3"/>
    <p:sldId id="427" r:id="rId4"/>
    <p:sldId id="426" r:id="rId5"/>
    <p:sldId id="438" r:id="rId6"/>
    <p:sldId id="435" r:id="rId7"/>
    <p:sldId id="436" r:id="rId8"/>
    <p:sldId id="439" r:id="rId9"/>
    <p:sldId id="437" r:id="rId10"/>
    <p:sldId id="440" r:id="rId11"/>
    <p:sldId id="441" r:id="rId12"/>
    <p:sldId id="430" r:id="rId13"/>
    <p:sldId id="431" r:id="rId14"/>
    <p:sldId id="432" r:id="rId15"/>
    <p:sldId id="433" r:id="rId16"/>
    <p:sldId id="386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94682"/>
  </p:normalViewPr>
  <p:slideViewPr>
    <p:cSldViewPr snapToGrid="0" snapToObjects="1">
      <p:cViewPr>
        <p:scale>
          <a:sx n="150" d="100"/>
          <a:sy n="150" d="100"/>
        </p:scale>
        <p:origin x="576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geek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kmartin@regenstrie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35917" y="3120050"/>
            <a:ext cx="3090863" cy="92507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bg1"/>
                </a:solidFill>
                <a:latin typeface="Calibri" charset="0"/>
              </a:rPr>
              <a:t>VistA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 on 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0" y="3119791"/>
            <a:ext cx="1778000" cy="7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Pattern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   </a:t>
            </a:r>
          </a:p>
          <a:p>
            <a:r>
              <a:rPr lang="en-US" dirty="0" smtClean="0"/>
              <a:t>CWF</a:t>
            </a:r>
            <a:r>
              <a:rPr lang="en-US" dirty="0"/>
              <a:t>/*   </a:t>
            </a:r>
          </a:p>
          <a:p>
            <a:r>
              <a:rPr lang="en-US" dirty="0" smtClean="0"/>
              <a:t>DSTU</a:t>
            </a:r>
            <a:r>
              <a:rPr lang="en-US" dirty="0"/>
              <a:t>#/*   </a:t>
            </a:r>
          </a:p>
          <a:p>
            <a:r>
              <a:rPr lang="en-US" dirty="0" smtClean="0"/>
              <a:t>UTILITY</a:t>
            </a:r>
            <a:r>
              <a:rPr lang="en-US" dirty="0"/>
              <a:t>/RPC   </a:t>
            </a:r>
          </a:p>
          <a:p>
            <a:r>
              <a:rPr lang="en-US" dirty="0" smtClean="0"/>
              <a:t>UTILITY</a:t>
            </a:r>
            <a:r>
              <a:rPr lang="en-US" dirty="0"/>
              <a:t>/RTN   </a:t>
            </a:r>
          </a:p>
          <a:p>
            <a:r>
              <a:rPr lang="en-US" dirty="0" smtClean="0"/>
              <a:t>oauth2</a:t>
            </a:r>
            <a:r>
              <a:rPr lang="en-US" dirty="0"/>
              <a:t>/authorize   </a:t>
            </a:r>
          </a:p>
          <a:p>
            <a:r>
              <a:rPr lang="en-US" dirty="0" smtClean="0"/>
              <a:t>oauth2</a:t>
            </a:r>
            <a:r>
              <a:rPr lang="en-US" dirty="0"/>
              <a:t>/token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30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dirty="0"/>
              <a:t>access control expression allows you to constrain access to an </a:t>
            </a:r>
            <a:r>
              <a:rPr lang="en-US" sz="1800" dirty="0" smtClean="0"/>
              <a:t>endpoint based upon </a:t>
            </a:r>
            <a:r>
              <a:rPr lang="en-US" sz="1800" dirty="0"/>
              <a:t>security keys, parameters, and options held (or not held) by a </a:t>
            </a:r>
            <a:r>
              <a:rPr lang="en-US" sz="1800" dirty="0" smtClean="0"/>
              <a:t>user.  An expression can consist of: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Operands</a:t>
            </a:r>
            <a:endParaRPr lang="en-US" sz="1800" dirty="0"/>
          </a:p>
          <a:p>
            <a:pPr lvl="1"/>
            <a:r>
              <a:rPr lang="en-US" sz="1600" dirty="0" smtClean="0"/>
              <a:t>K</a:t>
            </a:r>
            <a:r>
              <a:rPr lang="en-US" sz="1600" dirty="0"/>
              <a:t>.&lt;name</a:t>
            </a:r>
            <a:r>
              <a:rPr lang="en-US" sz="1600" dirty="0" smtClean="0"/>
              <a:t>&gt;	Security </a:t>
            </a:r>
            <a:r>
              <a:rPr lang="en-US" sz="1600" dirty="0"/>
              <a:t>key of the specified name</a:t>
            </a:r>
          </a:p>
          <a:p>
            <a:pPr lvl="1"/>
            <a:r>
              <a:rPr lang="en-US" sz="1600" dirty="0" smtClean="0"/>
              <a:t>O</a:t>
            </a:r>
            <a:r>
              <a:rPr lang="en-US" sz="1600" dirty="0"/>
              <a:t>.&lt;name</a:t>
            </a:r>
            <a:r>
              <a:rPr lang="en-US" sz="1600" dirty="0" smtClean="0"/>
              <a:t>&gt;	Option </a:t>
            </a:r>
            <a:r>
              <a:rPr lang="en-US" sz="1600" dirty="0"/>
              <a:t>of the specified name</a:t>
            </a:r>
          </a:p>
          <a:p>
            <a:pPr lvl="1"/>
            <a:r>
              <a:rPr lang="en-US" sz="1600" dirty="0" smtClean="0"/>
              <a:t>P</a:t>
            </a:r>
            <a:r>
              <a:rPr lang="en-US" sz="1600" dirty="0"/>
              <a:t>.&lt;name</a:t>
            </a:r>
            <a:r>
              <a:rPr lang="en-US" sz="1600" dirty="0" smtClean="0"/>
              <a:t>&gt;	Parameter </a:t>
            </a:r>
            <a:r>
              <a:rPr lang="en-US" sz="1600" dirty="0"/>
              <a:t>of the specified </a:t>
            </a:r>
            <a:r>
              <a:rPr lang="en-US" sz="1600" dirty="0" smtClean="0"/>
              <a:t>name</a:t>
            </a:r>
            <a:endParaRPr lang="en-US" sz="2000" dirty="0"/>
          </a:p>
          <a:p>
            <a:r>
              <a:rPr lang="en-US" sz="1800" dirty="0" smtClean="0"/>
              <a:t>Operators</a:t>
            </a:r>
            <a:endParaRPr lang="en-US" sz="1800" dirty="0"/>
          </a:p>
          <a:p>
            <a:pPr lvl="1"/>
            <a:r>
              <a:rPr lang="en-US" sz="1600" dirty="0" smtClean="0"/>
              <a:t>&amp;		Logical </a:t>
            </a:r>
            <a:r>
              <a:rPr lang="en-US" sz="1600" dirty="0"/>
              <a:t>AND of two results</a:t>
            </a:r>
          </a:p>
          <a:p>
            <a:pPr lvl="1"/>
            <a:r>
              <a:rPr lang="en-US" sz="1600" dirty="0" smtClean="0"/>
              <a:t>!		Logical </a:t>
            </a:r>
            <a:r>
              <a:rPr lang="en-US" sz="1600" dirty="0"/>
              <a:t>OR of two results</a:t>
            </a:r>
          </a:p>
          <a:p>
            <a:pPr lvl="1"/>
            <a:r>
              <a:rPr lang="en-US" sz="1600" smtClean="0"/>
              <a:t>’		Negate </a:t>
            </a:r>
            <a:r>
              <a:rPr lang="en-US" sz="1600" dirty="0"/>
              <a:t>a logical </a:t>
            </a:r>
            <a:r>
              <a:rPr lang="en-US" sz="1600" dirty="0" smtClean="0"/>
              <a:t>result</a:t>
            </a:r>
            <a:endParaRPr lang="en-US" sz="2000" dirty="0"/>
          </a:p>
          <a:p>
            <a:r>
              <a:rPr lang="en-US" sz="1800" dirty="0"/>
              <a:t>P</a:t>
            </a:r>
            <a:r>
              <a:rPr lang="en-US" sz="1800" dirty="0" smtClean="0"/>
              <a:t>arentheses </a:t>
            </a:r>
            <a:r>
              <a:rPr lang="en-US" sz="1800" dirty="0"/>
              <a:t>to control the </a:t>
            </a:r>
            <a:r>
              <a:rPr lang="en-US" sz="1800" dirty="0" smtClean="0"/>
              <a:t>order of sub-expression evaluation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77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to serialize </a:t>
            </a:r>
            <a:r>
              <a:rPr lang="en-US" dirty="0" err="1" smtClean="0"/>
              <a:t>VistA</a:t>
            </a:r>
            <a:r>
              <a:rPr lang="en-US" dirty="0" smtClean="0"/>
              <a:t> objects to JSON via RPC broker</a:t>
            </a:r>
          </a:p>
          <a:p>
            <a:r>
              <a:rPr lang="en-US" dirty="0" smtClean="0"/>
              <a:t>Expanded to support multiple formats</a:t>
            </a:r>
          </a:p>
          <a:p>
            <a:pPr lvl="1"/>
            <a:r>
              <a:rPr lang="en-US" dirty="0" smtClean="0"/>
              <a:t>XML and JSON</a:t>
            </a:r>
          </a:p>
          <a:p>
            <a:pPr lvl="1"/>
            <a:r>
              <a:rPr lang="en-US" dirty="0" smtClean="0"/>
              <a:t>FHIR DSTU1, DSTU2, and STU3? </a:t>
            </a:r>
          </a:p>
          <a:p>
            <a:r>
              <a:rPr lang="en-US" dirty="0" smtClean="0"/>
              <a:t>Added REST interface via NETSERV</a:t>
            </a:r>
          </a:p>
          <a:p>
            <a:pPr lvl="1"/>
            <a:r>
              <a:rPr lang="en-US" dirty="0" smtClean="0"/>
              <a:t>via HTTP</a:t>
            </a:r>
          </a:p>
          <a:p>
            <a:pPr lvl="1"/>
            <a:r>
              <a:rPr lang="en-US" dirty="0" smtClean="0"/>
              <a:t>via RPC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/>
          <a:lstStyle/>
          <a:p>
            <a:r>
              <a:rPr lang="en-US" dirty="0" smtClean="0"/>
              <a:t>Serialization Control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66"/>
            <a:ext cx="8229600" cy="5181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 (</a:t>
            </a:r>
            <a:r>
              <a:rPr lang="en-US" sz="1600" dirty="0"/>
              <a:t>#.01) NAME </a:t>
            </a:r>
            <a:r>
              <a:rPr lang="en-US" sz="1600" dirty="0" smtClean="0"/>
              <a:t>[F</a:t>
            </a:r>
            <a:r>
              <a:rPr lang="en-US" sz="1600" dirty="0"/>
              <a:t>] ^ (#1) CONTENT TYPE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SERIALIZER [F</a:t>
            </a:r>
            <a:r>
              <a:rPr lang="en-US" sz="1600" dirty="0"/>
              <a:t>] ^ (#3) VERSION </a:t>
            </a:r>
            <a:r>
              <a:rPr lang="en-US" sz="1600" dirty="0" smtClean="0"/>
              <a:t>[F]</a:t>
            </a:r>
          </a:p>
          <a:p>
            <a:pPr marL="57150" indent="0">
              <a:buNone/>
            </a:pPr>
            <a:r>
              <a:rPr lang="en-US" sz="1600" dirty="0" smtClean="0"/>
              <a:t>(#10) RESOURCE</a:t>
            </a:r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RESOURCE </a:t>
            </a:r>
            <a:r>
              <a:rPr lang="en-US" sz="1600" dirty="0" smtClean="0"/>
              <a:t>[F</a:t>
            </a:r>
            <a:r>
              <a:rPr lang="en-US" sz="1600" dirty="0"/>
              <a:t>] ^ (#1) INTERNAL </a:t>
            </a:r>
            <a:r>
              <a:rPr lang="en-US" sz="1600" dirty="0" smtClean="0"/>
              <a:t>[YN] </a:t>
            </a:r>
            <a:r>
              <a:rPr lang="en-US" sz="1600" dirty="0"/>
              <a:t>^ (#2) </a:t>
            </a:r>
            <a:r>
              <a:rPr lang="en-US" sz="1600" dirty="0" smtClean="0"/>
              <a:t>SOURCE [N]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CUSTOM SERIALIZER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#20) PREFETCH LOGIC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#21) POSTFETCH LOGIC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#30) </a:t>
            </a:r>
            <a:r>
              <a:rPr lang="en-US" sz="1600" dirty="0" smtClean="0"/>
              <a:t>PROPERTY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PROPERTY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#40) PARAMETER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PARAMETER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</a:t>
            </a:r>
            <a:r>
              <a:rPr lang="en-US" sz="1600" dirty="0" smtClean="0"/>
              <a:t>(#2) 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#20) COHORT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#50) TEMPLATE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TEMPLATE </a:t>
            </a:r>
            <a:r>
              <a:rPr lang="en-US" sz="1600" dirty="0" smtClean="0"/>
              <a:t>[F]</a:t>
            </a:r>
            <a:r>
              <a:rPr lang="en-US" sz="1600" dirty="0"/>
              <a:t> </a:t>
            </a:r>
            <a:r>
              <a:rPr lang="en-US" sz="1600" dirty="0" smtClean="0"/>
              <a:t>^ (#1</a:t>
            </a:r>
            <a:r>
              <a:rPr lang="en-US" sz="1600" dirty="0"/>
              <a:t>) CONTENT </a:t>
            </a:r>
            <a:r>
              <a:rPr lang="en-US" sz="1600" dirty="0" smtClean="0"/>
              <a:t>[W]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#99) DESCRIPTION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(#20) </a:t>
            </a:r>
            <a:r>
              <a:rPr lang="en-US" sz="1600" dirty="0"/>
              <a:t>HEADER FIELDS [1W</a:t>
            </a:r>
            <a:r>
              <a:rPr lang="en-US" sz="1600" dirty="0" smtClean="0"/>
              <a:t>]</a:t>
            </a:r>
          </a:p>
          <a:p>
            <a:pPr marL="114300" indent="0">
              <a:buNone/>
            </a:pPr>
            <a:r>
              <a:rPr lang="en-US" sz="1600" dirty="0" smtClean="0"/>
              <a:t>(#99) DESCRIPTION [1W]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07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" y="122238"/>
            <a:ext cx="8729134" cy="1143000"/>
          </a:xfrm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 smtClean="0">
                <a:solidFill>
                  <a:srgbClr val="FF0000"/>
                </a:solidFill>
              </a:rPr>
              <a:t>DSTU2</a:t>
            </a:r>
            <a:r>
              <a:rPr lang="en-US" sz="1800" b="1" dirty="0" smtClean="0">
                <a:solidFill>
                  <a:srgbClr val="403152"/>
                </a:solidFill>
              </a:rPr>
              <a:t>/</a:t>
            </a:r>
            <a:r>
              <a:rPr lang="en-US" sz="1800" b="1" dirty="0" smtClean="0">
                <a:solidFill>
                  <a:srgbClr val="3366FF"/>
                </a:solidFill>
              </a:rPr>
              <a:t>Patient</a:t>
            </a:r>
            <a:r>
              <a:rPr lang="en-US" sz="1800" b="1" dirty="0" smtClean="0">
                <a:solidFill>
                  <a:srgbClr val="403152"/>
                </a:solidFill>
              </a:rPr>
              <a:t>/</a:t>
            </a:r>
            <a:r>
              <a:rPr lang="en-US" sz="1800" b="1" dirty="0"/>
              <a:t>1 ?_format=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 smtClean="0">
                <a:solidFill>
                  <a:srgbClr val="FF0000"/>
                </a:solidFill>
              </a:rPr>
              <a:t>DSTU2</a:t>
            </a:r>
            <a:r>
              <a:rPr lang="en-US" sz="1800" b="1" dirty="0" smtClean="0"/>
              <a:t>/</a:t>
            </a:r>
            <a:r>
              <a:rPr lang="en-US" sz="1800" b="1" dirty="0" err="1" smtClean="0">
                <a:solidFill>
                  <a:srgbClr val="3366FF"/>
                </a:solidFill>
              </a:rPr>
              <a:t>Patient</a:t>
            </a:r>
            <a:r>
              <a:rPr lang="en-US" sz="1800" b="1" dirty="0" err="1" smtClean="0"/>
              <a:t>?</a:t>
            </a:r>
            <a:r>
              <a:rPr lang="en-US" sz="1800" b="1" dirty="0" err="1" smtClean="0">
                <a:solidFill>
                  <a:srgbClr val="008000"/>
                </a:solidFill>
              </a:rPr>
              <a:t>family</a:t>
            </a:r>
            <a:r>
              <a:rPr lang="en-US" sz="1800" b="1" dirty="0" smtClean="0"/>
              <a:t>=</a:t>
            </a:r>
            <a:r>
              <a:rPr lang="en-US" sz="1800" b="1" dirty="0" err="1" smtClean="0"/>
              <a:t>SMITH&amp;</a:t>
            </a:r>
            <a:r>
              <a:rPr lang="en-US" sz="1800" b="1" dirty="0" err="1" smtClean="0">
                <a:solidFill>
                  <a:srgbClr val="604A7B"/>
                </a:solidFill>
              </a:rPr>
              <a:t>birthdate</a:t>
            </a:r>
            <a:r>
              <a:rPr lang="en-US" sz="1800" b="1" dirty="0" smtClean="0"/>
              <a:t>=&gt;1958-12-31&amp;_format=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xml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6" y="1273705"/>
            <a:ext cx="5308600" cy="51270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FF0000"/>
                </a:solidFill>
              </a:rPr>
              <a:t>DSTU2 </a:t>
            </a:r>
          </a:p>
          <a:p>
            <a:pPr marL="0" indent="0">
              <a:buNone/>
            </a:pPr>
            <a:r>
              <a:rPr lang="en-US" sz="1200" b="1" dirty="0"/>
              <a:t>CONTENT TYPE</a:t>
            </a:r>
            <a:r>
              <a:rPr lang="en-US" sz="1200" dirty="0"/>
              <a:t>: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xml+fhir,application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xml,text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xml,xml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b="1" dirty="0"/>
              <a:t>SERIALIZER</a:t>
            </a:r>
            <a:r>
              <a:rPr lang="en-US" sz="1200" dirty="0"/>
              <a:t>: RGSEFHIX </a:t>
            </a:r>
          </a:p>
          <a:p>
            <a:pPr marL="0" indent="0">
              <a:buNone/>
            </a:pPr>
            <a:r>
              <a:rPr lang="en-US" sz="1200" b="1" dirty="0"/>
              <a:t>VERSION</a:t>
            </a:r>
            <a:r>
              <a:rPr lang="en-US" sz="1200" dirty="0"/>
              <a:t>: 0.5.0 </a:t>
            </a:r>
          </a:p>
          <a:p>
            <a:pPr marL="0" indent="0">
              <a:buNone/>
            </a:pPr>
            <a:r>
              <a:rPr lang="en-US" sz="1200" b="1" dirty="0"/>
              <a:t>RESOURCE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3366FF"/>
                </a:solidFill>
              </a:rPr>
              <a:t>Patient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INTERNAL</a:t>
            </a:r>
            <a:r>
              <a:rPr lang="en-US" sz="1200" dirty="0"/>
              <a:t>: </a:t>
            </a:r>
            <a:r>
              <a:rPr lang="en-US" sz="1200" dirty="0" smtClean="0"/>
              <a:t> 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SOURCE</a:t>
            </a:r>
            <a:r>
              <a:rPr lang="en-US" sz="1200" dirty="0"/>
              <a:t>: 2 (PATIENT) </a:t>
            </a:r>
          </a:p>
          <a:p>
            <a:pPr marL="0" indent="0">
              <a:buNone/>
            </a:pPr>
            <a:r>
              <a:rPr lang="en-US" sz="1200" b="1" dirty="0" smtClean="0"/>
              <a:t>  PROPERTY</a:t>
            </a:r>
            <a:r>
              <a:rPr lang="en-US" sz="1200" dirty="0"/>
              <a:t>: name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b="1" dirty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TYPE</a:t>
            </a:r>
            <a:r>
              <a:rPr lang="en-US" sz="1200" dirty="0"/>
              <a:t>: CUSTOM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SEQUENCE</a:t>
            </a:r>
            <a:r>
              <a:rPr lang="en-US" sz="1200" dirty="0"/>
              <a:t>: 10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CONTROL</a:t>
            </a:r>
            <a:r>
              <a:rPr lang="en-US" sz="1200" dirty="0"/>
              <a:t>: D NAME(VL("I"))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PROPERTY</a:t>
            </a:r>
            <a:r>
              <a:rPr lang="en-US" sz="1200"/>
              <a:t>: </a:t>
            </a:r>
            <a:r>
              <a:rPr lang="en-US" sz="1200" smtClean="0">
                <a:solidFill>
                  <a:schemeClr val="accent4">
                    <a:lumMod val="75000"/>
                  </a:schemeClr>
                </a:solidFill>
              </a:rPr>
              <a:t>birthdate 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.03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DATE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   </a:t>
            </a:r>
            <a:r>
              <a:rPr lang="en-US" sz="1200" b="1" dirty="0"/>
              <a:t>SEQUENCE</a:t>
            </a:r>
            <a:r>
              <a:rPr lang="en-US" sz="1200" dirty="0"/>
              <a:t>: 30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PARAMETER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family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STRING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SEQUENCE</a:t>
            </a:r>
            <a:r>
              <a:rPr lang="en-US" sz="1200" dirty="0"/>
              <a:t>: 20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D OPRNAME(VL("E"),1) K PVAL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COHORT</a:t>
            </a:r>
            <a:r>
              <a:rPr lang="en-US" sz="1200" dirty="0" smtClean="0"/>
              <a:t>:  </a:t>
            </a:r>
            <a:r>
              <a:rPr lang="en-US" sz="1200" dirty="0"/>
              <a:t>S X="$$NAMEITER^RGSERPAT"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74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600"/>
            <a:ext cx="8229600" cy="3352800"/>
          </a:xfrm>
        </p:spPr>
        <p:txBody>
          <a:bodyPr/>
          <a:lstStyle/>
          <a:p>
            <a:r>
              <a:rPr lang="en-US" sz="2400" dirty="0" smtClean="0"/>
              <a:t>CWF	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json+fhir,application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json,json</a:t>
            </a:r>
            <a:endParaRPr lang="en-US" sz="2400" dirty="0"/>
          </a:p>
          <a:p>
            <a:r>
              <a:rPr lang="en-US" sz="2400" dirty="0"/>
              <a:t>DSTU2	application/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DSTU2	application/</a:t>
            </a:r>
            <a:r>
              <a:rPr lang="en-US" sz="2400" dirty="0" err="1" smtClean="0"/>
              <a:t>json+fhir,application</a:t>
            </a:r>
            <a:r>
              <a:rPr lang="en-US" sz="2400" dirty="0" smtClean="0"/>
              <a:t>/</a:t>
            </a:r>
            <a:r>
              <a:rPr lang="en-US" sz="2400" dirty="0" err="1" smtClean="0"/>
              <a:t>json,text</a:t>
            </a:r>
            <a:r>
              <a:rPr lang="en-US" sz="2400" dirty="0" smtClean="0"/>
              <a:t>/</a:t>
            </a:r>
            <a:r>
              <a:rPr lang="en-US" sz="2400" dirty="0" err="1" smtClean="0"/>
              <a:t>json,json</a:t>
            </a:r>
            <a:endParaRPr lang="en-US" sz="2400" dirty="0" smtClean="0"/>
          </a:p>
          <a:p>
            <a:r>
              <a:rPr lang="en-US" sz="2400" dirty="0" smtClean="0"/>
              <a:t>STU3*</a:t>
            </a:r>
            <a:r>
              <a:rPr lang="en-US" sz="2400" dirty="0"/>
              <a:t>	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fhir+xml,application</a:t>
            </a:r>
            <a:r>
              <a:rPr lang="en-US" sz="2400" dirty="0" smtClean="0"/>
              <a:t>/</a:t>
            </a:r>
            <a:r>
              <a:rPr lang="en-US" sz="2400" dirty="0" err="1" smtClean="0"/>
              <a:t>xml,text</a:t>
            </a:r>
            <a:r>
              <a:rPr lang="en-US" sz="2400" dirty="0" smtClean="0"/>
              <a:t>/</a:t>
            </a:r>
            <a:r>
              <a:rPr lang="en-US" sz="2400" dirty="0" err="1" smtClean="0"/>
              <a:t>xml,xml</a:t>
            </a:r>
            <a:endParaRPr lang="en-US" sz="2400" dirty="0"/>
          </a:p>
          <a:p>
            <a:r>
              <a:rPr lang="en-US" sz="2400" dirty="0" smtClean="0"/>
              <a:t>STU3*</a:t>
            </a:r>
            <a:r>
              <a:rPr lang="en-US" sz="2400" dirty="0"/>
              <a:t>	</a:t>
            </a:r>
            <a:r>
              <a:rPr lang="en-US" sz="2400" dirty="0" smtClean="0"/>
              <a:t>application/</a:t>
            </a:r>
            <a:r>
              <a:rPr lang="en-US" sz="2400" dirty="0" err="1" smtClean="0"/>
              <a:t>fhir+json,application</a:t>
            </a:r>
            <a:r>
              <a:rPr lang="en-US" sz="2400" dirty="0" smtClean="0"/>
              <a:t>/</a:t>
            </a:r>
            <a:r>
              <a:rPr lang="en-US" sz="2400" dirty="0" err="1" smtClean="0"/>
              <a:t>json,text</a:t>
            </a:r>
            <a:r>
              <a:rPr lang="en-US" sz="2400" dirty="0" smtClean="0"/>
              <a:t>/</a:t>
            </a:r>
            <a:r>
              <a:rPr lang="en-US" sz="2400" dirty="0" err="1" smtClean="0"/>
              <a:t>json,json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90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19682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24645" y="5123727"/>
            <a:ext cx="4555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>
                <a:hlinkClick r:id="rId2"/>
              </a:rPr>
              <a:t>dkmartin@regenstrief.org</a:t>
            </a:r>
            <a:endParaRPr lang="en-US" sz="3000" dirty="0"/>
          </a:p>
          <a:p>
            <a:pPr algn="ctr" eaLnBrk="1" hangingPunct="1"/>
            <a:endParaRPr lang="en-US" sz="3000" dirty="0"/>
          </a:p>
          <a:p>
            <a:pPr algn="ctr" eaLnBrk="1" hangingPunct="1"/>
            <a:r>
              <a:rPr lang="en-US" sz="3000" dirty="0" smtClean="0">
                <a:hlinkClick r:id="rId3"/>
              </a:rPr>
              <a:t>http:</a:t>
            </a:r>
            <a:r>
              <a:rPr lang="en-US" sz="3000" dirty="0">
                <a:hlinkClick r:id="rId3"/>
              </a:rPr>
              <a:t>//github.com/mdgeek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78" y="1339823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16351" cy="1143000"/>
          </a:xfrm>
        </p:spPr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422"/>
            <a:ext cx="8229600" cy="5135893"/>
          </a:xfrm>
        </p:spPr>
        <p:txBody>
          <a:bodyPr/>
          <a:lstStyle/>
          <a:p>
            <a:r>
              <a:rPr lang="en-US" sz="2800" dirty="0" smtClean="0"/>
              <a:t>Fast Healthcare Interoperability Resources</a:t>
            </a:r>
          </a:p>
          <a:p>
            <a:r>
              <a:rPr lang="en-US" sz="2800" dirty="0" smtClean="0"/>
              <a:t>Defines a common clinical domain model</a:t>
            </a:r>
          </a:p>
          <a:p>
            <a:pPr lvl="1"/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Normative attributes by 80% rule</a:t>
            </a:r>
          </a:p>
          <a:p>
            <a:pPr lvl="1"/>
            <a:r>
              <a:rPr lang="en-US" sz="2400" dirty="0" smtClean="0"/>
              <a:t>Remaining 20% covered via extensions</a:t>
            </a:r>
          </a:p>
          <a:p>
            <a:r>
              <a:rPr lang="en-US" sz="2800" dirty="0" smtClean="0"/>
              <a:t>Defines standard operations (API)</a:t>
            </a:r>
          </a:p>
          <a:p>
            <a:pPr lvl="1"/>
            <a:r>
              <a:rPr lang="en-US" sz="2400" dirty="0" smtClean="0"/>
              <a:t>CRUDS (create, read, update, delete, search)</a:t>
            </a:r>
          </a:p>
          <a:p>
            <a:pPr lvl="1"/>
            <a:r>
              <a:rPr lang="en-US" sz="2400" dirty="0" smtClean="0"/>
              <a:t>Resource-specific operations ($expand)</a:t>
            </a:r>
          </a:p>
          <a:p>
            <a:pPr lvl="1"/>
            <a:r>
              <a:rPr lang="en-US" sz="2400" dirty="0" err="1" smtClean="0"/>
              <a:t>RESTful</a:t>
            </a:r>
            <a:r>
              <a:rPr lang="en-US" sz="2400" dirty="0" smtClean="0"/>
              <a:t> interface (easy to implement)</a:t>
            </a:r>
          </a:p>
          <a:p>
            <a:r>
              <a:rPr lang="en-US" sz="2800" dirty="0" smtClean="0"/>
              <a:t>Current specification is STU-3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85" y="365360"/>
            <a:ext cx="177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0" y="2717213"/>
            <a:ext cx="8369290" cy="22769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Patient/1234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Patient?name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Levin, Henry"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25" y="1417638"/>
            <a:ext cx="4951807" cy="507919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&lt;Patient </a:t>
            </a:r>
            <a:r>
              <a:rPr lang="en-US" sz="1100" b="1" dirty="0" err="1"/>
              <a:t>xmlns</a:t>
            </a:r>
            <a:r>
              <a:rPr lang="en-US" sz="1100" b="1" dirty="0"/>
              <a:t>="http://hl7.org/</a:t>
            </a:r>
            <a:r>
              <a:rPr lang="en-US" sz="1100" b="1" dirty="0" err="1"/>
              <a:t>fhir</a:t>
            </a:r>
            <a:r>
              <a:rPr lang="en-US" sz="1100" b="1" dirty="0"/>
              <a:t>"&gt;</a:t>
            </a:r>
          </a:p>
          <a:p>
            <a:pPr marL="0" indent="0">
              <a:buNone/>
            </a:pPr>
            <a:r>
              <a:rPr lang="en-US" sz="1100" b="1" dirty="0"/>
              <a:t>  &lt;id value</a:t>
            </a:r>
            <a:r>
              <a:rPr lang="en-US" sz="1100" b="1" dirty="0" smtClean="0"/>
              <a:t>=”</a:t>
            </a:r>
            <a:r>
              <a:rPr lang="en-US" sz="1100" b="1" dirty="0" smtClean="0">
                <a:solidFill>
                  <a:srgbClr val="FF0000"/>
                </a:solidFill>
              </a:rPr>
              <a:t>1234</a:t>
            </a:r>
            <a:r>
              <a:rPr lang="en-US" sz="1100" b="1" dirty="0" smtClean="0"/>
              <a:t>"</a:t>
            </a:r>
            <a:r>
              <a:rPr lang="en-US" sz="1100" b="1" dirty="0"/>
              <a:t>/&gt;</a:t>
            </a:r>
          </a:p>
          <a:p>
            <a:pPr marL="0" indent="0">
              <a:buNone/>
            </a:pPr>
            <a:r>
              <a:rPr lang="en-US" sz="1100" b="1" dirty="0" smtClean="0"/>
              <a:t>  &lt;</a:t>
            </a:r>
            <a:r>
              <a:rPr lang="en-US" sz="1100" b="1" dirty="0"/>
              <a:t>identifier&gt;</a:t>
            </a:r>
          </a:p>
          <a:p>
            <a:pPr marL="0" indent="0">
              <a:buNone/>
            </a:pPr>
            <a:r>
              <a:rPr lang="en-US" sz="1100" b="1" dirty="0"/>
              <a:t>    &lt;use value="usual"/&gt;</a:t>
            </a:r>
          </a:p>
          <a:p>
            <a:pPr marL="0" indent="0">
              <a:buNone/>
            </a:pPr>
            <a:r>
              <a:rPr lang="en-US" sz="1100" b="1" dirty="0"/>
              <a:t>    &lt;type&gt;</a:t>
            </a:r>
          </a:p>
          <a:p>
            <a:pPr marL="0" indent="0">
              <a:buNone/>
            </a:pPr>
            <a:r>
              <a:rPr lang="en-US" sz="1100" b="1" dirty="0"/>
              <a:t>      &lt;coding&gt;</a:t>
            </a:r>
          </a:p>
          <a:p>
            <a:pPr marL="0" indent="0">
              <a:buNone/>
            </a:pPr>
            <a:r>
              <a:rPr lang="en-US" sz="1100" b="1" dirty="0"/>
              <a:t>        &lt;system value="http://hl7.org/</a:t>
            </a:r>
            <a:r>
              <a:rPr lang="en-US" sz="1100" b="1" dirty="0" err="1"/>
              <a:t>fhir</a:t>
            </a:r>
            <a:r>
              <a:rPr lang="en-US" sz="1100" b="1" dirty="0"/>
              <a:t>/v2/0203"/&gt;</a:t>
            </a:r>
          </a:p>
          <a:p>
            <a:pPr marL="0" indent="0">
              <a:buNone/>
            </a:pPr>
            <a:r>
              <a:rPr lang="en-US" sz="1100" b="1" dirty="0"/>
              <a:t>        &lt;code value="MRN"/&gt;</a:t>
            </a:r>
          </a:p>
          <a:p>
            <a:pPr marL="0" indent="0">
              <a:buNone/>
            </a:pPr>
            <a:r>
              <a:rPr lang="en-US" sz="1100" b="1" dirty="0"/>
              <a:t>      &lt;/coding&gt;</a:t>
            </a:r>
          </a:p>
          <a:p>
            <a:pPr marL="0" indent="0">
              <a:buNone/>
            </a:pPr>
            <a:r>
              <a:rPr lang="en-US" sz="1100" b="1" dirty="0"/>
              <a:t>    &lt;/type&gt;</a:t>
            </a:r>
          </a:p>
          <a:p>
            <a:pPr marL="0" indent="0">
              <a:buNone/>
            </a:pPr>
            <a:r>
              <a:rPr lang="en-US" sz="1100" b="1" dirty="0"/>
              <a:t>    &lt;system value="urn:oid:2.16.840.1.113883.19.5"/&gt;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&lt;value value="12345"/&gt;</a:t>
            </a:r>
          </a:p>
          <a:p>
            <a:pPr marL="0" indent="0">
              <a:buNone/>
            </a:pPr>
            <a:r>
              <a:rPr lang="en-US" sz="1100" b="1" dirty="0"/>
              <a:t>  &lt;/identifier&gt;</a:t>
            </a:r>
          </a:p>
          <a:p>
            <a:pPr marL="0" indent="0">
              <a:buNone/>
            </a:pPr>
            <a:r>
              <a:rPr lang="en-US" sz="1100" b="1" dirty="0"/>
              <a:t>  &lt;name&gt;</a:t>
            </a:r>
          </a:p>
          <a:p>
            <a:pPr marL="0" indent="0">
              <a:buNone/>
            </a:pPr>
            <a:r>
              <a:rPr lang="en-US" sz="1100" b="1" dirty="0"/>
              <a:t>    &lt;family value="</a:t>
            </a:r>
            <a:r>
              <a:rPr lang="en-US" sz="1100" b="1" dirty="0">
                <a:solidFill>
                  <a:srgbClr val="FF0000"/>
                </a:solidFill>
              </a:rPr>
              <a:t>Levin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  &lt;given value="</a:t>
            </a:r>
            <a:r>
              <a:rPr lang="en-US" sz="1100" b="1" dirty="0">
                <a:solidFill>
                  <a:srgbClr val="FF0000"/>
                </a:solidFill>
              </a:rPr>
              <a:t>Henry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&lt;/name&gt;</a:t>
            </a:r>
          </a:p>
          <a:p>
            <a:pPr marL="0" indent="0">
              <a:buNone/>
            </a:pPr>
            <a:r>
              <a:rPr lang="en-US" sz="1100" b="1" dirty="0"/>
              <a:t>  &lt;gender value="male"/&gt;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birthDate</a:t>
            </a:r>
            <a:r>
              <a:rPr lang="en-US" sz="1100" b="1" dirty="0"/>
              <a:t> value="1932-09-24"/&gt;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  &lt;reference value="Organization/2.16.840.1.113883.19.5"/&gt;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&lt;display value="Good Health Clinic"/&gt;</a:t>
            </a:r>
          </a:p>
          <a:p>
            <a:pPr marL="0" indent="0">
              <a:buNone/>
            </a:pPr>
            <a:r>
              <a:rPr lang="en-US" sz="1100" b="1" dirty="0"/>
              <a:t>  &lt;/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&lt;active value="true"/&gt;</a:t>
            </a:r>
          </a:p>
          <a:p>
            <a:pPr marL="0" indent="0">
              <a:buNone/>
            </a:pPr>
            <a:r>
              <a:rPr lang="en-US" sz="1100" b="1" dirty="0"/>
              <a:t>&lt;/Patient&gt;</a:t>
            </a:r>
          </a:p>
        </p:txBody>
      </p:sp>
    </p:spTree>
    <p:extLst>
      <p:ext uri="{BB962C8B-B14F-4D97-AF65-F5344CB8AC3E}">
        <p14:creationId xmlns:p14="http://schemas.microsoft.com/office/powerpoint/2010/main" val="39721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</a:t>
            </a:r>
            <a:br>
              <a:rPr lang="en-US" dirty="0" smtClean="0"/>
            </a:br>
            <a:r>
              <a:rPr lang="en-US" sz="2800" dirty="0" smtClean="0"/>
              <a:t>Unified TCP Connection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Connection Manager</a:t>
            </a:r>
          </a:p>
          <a:p>
            <a:r>
              <a:rPr lang="en-US" dirty="0"/>
              <a:t>WEB Server</a:t>
            </a:r>
          </a:p>
          <a:p>
            <a:r>
              <a:rPr lang="en-US" dirty="0" smtClean="0"/>
              <a:t>RPC Broker</a:t>
            </a:r>
          </a:p>
          <a:p>
            <a:r>
              <a:rPr lang="en-US" dirty="0" smtClean="0"/>
              <a:t>OAuth2 Service*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NETSERV TCP Connection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socket allocation and hand-off</a:t>
            </a:r>
          </a:p>
          <a:p>
            <a:r>
              <a:rPr lang="en-US" dirty="0" smtClean="0"/>
              <a:t>Protocol independent</a:t>
            </a:r>
          </a:p>
          <a:p>
            <a:r>
              <a:rPr lang="en-US" dirty="0" smtClean="0"/>
              <a:t>Single place to define listeners</a:t>
            </a:r>
          </a:p>
          <a:p>
            <a:r>
              <a:rPr lang="en-US" dirty="0" smtClean="0"/>
              <a:t>Single set of tools for managing listeners</a:t>
            </a:r>
          </a:p>
          <a:p>
            <a:r>
              <a:rPr lang="en-US" dirty="0" err="1" smtClean="0"/>
              <a:t>Caché</a:t>
            </a:r>
            <a:r>
              <a:rPr lang="en-US" dirty="0" smtClean="0"/>
              <a:t> and GT.M support</a:t>
            </a:r>
          </a:p>
          <a:p>
            <a:r>
              <a:rPr lang="en-US" dirty="0" smtClean="0"/>
              <a:t>API’s for I/O (handles caching of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TCP Listener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208805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58"/>
                <a:gridCol w="1867552"/>
                <a:gridCol w="2745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Endpoint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NETSERV^RGNETWWW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9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NETSERV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600200"/>
            <a:ext cx="8881533" cy="4525963"/>
          </a:xfrm>
        </p:spPr>
        <p:txBody>
          <a:bodyPr/>
          <a:lstStyle/>
          <a:p>
            <a:r>
              <a:rPr lang="en-US" dirty="0" smtClean="0"/>
              <a:t>Serve web pages</a:t>
            </a:r>
          </a:p>
          <a:p>
            <a:r>
              <a:rPr lang="en-US" dirty="0" smtClean="0"/>
              <a:t>Service REST requests</a:t>
            </a:r>
          </a:p>
          <a:p>
            <a:r>
              <a:rPr lang="en-US" dirty="0" smtClean="0"/>
              <a:t>Authentication/authorization</a:t>
            </a:r>
          </a:p>
          <a:p>
            <a:r>
              <a:rPr lang="en-US" dirty="0" smtClean="0"/>
              <a:t>Customizable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3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NETSERV HTTP Endpoint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199" y="2088053"/>
          <a:ext cx="8229602" cy="261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78"/>
                <a:gridCol w="2636342"/>
                <a:gridCol w="3706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DSTU#/*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  <a:tr h="385431">
                <a:tc>
                  <a:txBody>
                    <a:bodyPr/>
                    <a:lstStyle/>
                    <a:p>
                      <a:r>
                        <a:rPr lang="en-US" dirty="0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BASIC/BEARER/BOTH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MGET^RGSER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Control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K.XUPROG!P.RGCWENCX 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FHIR service endpoint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6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20814</TotalTime>
  <Words>807</Words>
  <Application>Microsoft Macintosh PowerPoint</Application>
  <PresentationFormat>On-screen Show 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ＭＳ Ｐゴシック</vt:lpstr>
      <vt:lpstr>Office Theme</vt:lpstr>
      <vt:lpstr>VistA on </vt:lpstr>
      <vt:lpstr>Introducing</vt:lpstr>
      <vt:lpstr>RESTful Web Service</vt:lpstr>
      <vt:lpstr>Patient Resource</vt:lpstr>
      <vt:lpstr>NETSERV Unified TCP Connection Services</vt:lpstr>
      <vt:lpstr>NETSERV TCP Connection Manager</vt:lpstr>
      <vt:lpstr>NETSERV TCP Listener File</vt:lpstr>
      <vt:lpstr>NETSERV Web Server</vt:lpstr>
      <vt:lpstr>NETSERV HTTP Endpoint File</vt:lpstr>
      <vt:lpstr>URL Pattern Examples</vt:lpstr>
      <vt:lpstr>Access Control Expression</vt:lpstr>
      <vt:lpstr>VistA Serialization Framework</vt:lpstr>
      <vt:lpstr>Serialization Control File</vt:lpstr>
      <vt:lpstr>http://acme.org/DSTU2/Patient/1 ?_format=xml   http://acme.org/DSTU2/Patient?family=SMITH&amp;birthdate=&gt;1958-12-31&amp;_format=xml</vt:lpstr>
      <vt:lpstr>Supported Formats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on FHIR</dc:title>
  <dc:subject/>
  <dc:creator>Doug Martin</dc:creator>
  <cp:keywords/>
  <dc:description/>
  <cp:lastModifiedBy>Doug Martin</cp:lastModifiedBy>
  <cp:revision>354</cp:revision>
  <dcterms:created xsi:type="dcterms:W3CDTF">2012-10-15T21:49:57Z</dcterms:created>
  <dcterms:modified xsi:type="dcterms:W3CDTF">2017-03-28T13:53:50Z</dcterms:modified>
  <cp:category/>
</cp:coreProperties>
</file>