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7" r:id="rId2"/>
    <p:sldId id="417" r:id="rId3"/>
    <p:sldId id="418" r:id="rId4"/>
    <p:sldId id="425" r:id="rId5"/>
    <p:sldId id="427" r:id="rId6"/>
    <p:sldId id="426" r:id="rId7"/>
    <p:sldId id="429" r:id="rId8"/>
    <p:sldId id="419" r:id="rId9"/>
    <p:sldId id="420" r:id="rId10"/>
    <p:sldId id="430" r:id="rId11"/>
    <p:sldId id="431" r:id="rId12"/>
    <p:sldId id="432" r:id="rId13"/>
    <p:sldId id="433" r:id="rId14"/>
    <p:sldId id="386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50" d="100"/>
          <a:sy n="150" d="100"/>
        </p:scale>
        <p:origin x="520" y="-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5377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The current state of things.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0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Again, the current state of things.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The ideal</a:t>
            </a:r>
            <a:r>
              <a:rPr lang="en-US" baseline="0" dirty="0" smtClean="0">
                <a:latin typeface="Calibri" charset="0"/>
              </a:rPr>
              <a:t> future state using FHIR.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CAL retooled to use FHIR data model/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082D2-6A3C-E44E-B465-2FCB9ACF52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geek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kmartin@regenstrief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332250" y="1097480"/>
            <a:ext cx="3090863" cy="925077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bg1"/>
                </a:solidFill>
                <a:latin typeface="Calibri" charset="0"/>
              </a:rPr>
              <a:t>VistA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 on 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81185" y="3533531"/>
            <a:ext cx="7391400" cy="1219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Martin,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MD</a:t>
            </a:r>
          </a:p>
          <a:p>
            <a:pPr eaLnBrk="1" hangingPunct="1">
              <a:spcBef>
                <a:spcPts val="200"/>
              </a:spcBef>
            </a:pP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503" y="1097221"/>
            <a:ext cx="1778000" cy="764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Serialization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to serialize </a:t>
            </a:r>
            <a:r>
              <a:rPr lang="en-US" dirty="0" err="1" smtClean="0"/>
              <a:t>VistA</a:t>
            </a:r>
            <a:r>
              <a:rPr lang="en-US" dirty="0" smtClean="0"/>
              <a:t> objects to JSON via RPC broker</a:t>
            </a:r>
          </a:p>
          <a:p>
            <a:r>
              <a:rPr lang="en-US" dirty="0" smtClean="0"/>
              <a:t>Expanded to support multiple formats</a:t>
            </a:r>
          </a:p>
          <a:p>
            <a:pPr lvl="1"/>
            <a:r>
              <a:rPr lang="en-US" dirty="0" smtClean="0"/>
              <a:t>XML and JSON</a:t>
            </a:r>
          </a:p>
          <a:p>
            <a:pPr lvl="1"/>
            <a:r>
              <a:rPr lang="en-US" dirty="0" smtClean="0"/>
              <a:t>FHIR DSTU1 and DSTU2</a:t>
            </a:r>
          </a:p>
          <a:p>
            <a:r>
              <a:rPr lang="en-US" dirty="0" smtClean="0"/>
              <a:t>Added REST interface via NETSERV</a:t>
            </a:r>
          </a:p>
          <a:p>
            <a:pPr lvl="1"/>
            <a:r>
              <a:rPr lang="en-US" dirty="0" smtClean="0"/>
              <a:t>via HTTP</a:t>
            </a:r>
          </a:p>
          <a:p>
            <a:pPr lvl="1"/>
            <a:r>
              <a:rPr lang="en-US" dirty="0" smtClean="0"/>
              <a:t>via RPC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5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/>
          <a:lstStyle/>
          <a:p>
            <a:r>
              <a:rPr lang="en-US" dirty="0" smtClean="0"/>
              <a:t>Serialization Control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266"/>
            <a:ext cx="8229600" cy="51816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 (</a:t>
            </a:r>
            <a:r>
              <a:rPr lang="en-US" sz="1600" dirty="0"/>
              <a:t>#.01) NAME </a:t>
            </a:r>
            <a:r>
              <a:rPr lang="en-US" sz="1600" dirty="0" smtClean="0"/>
              <a:t>[F</a:t>
            </a:r>
            <a:r>
              <a:rPr lang="en-US" sz="1600" dirty="0"/>
              <a:t>] ^ (#1) CONTENT TYPE </a:t>
            </a:r>
            <a:r>
              <a:rPr lang="en-US" sz="1600" dirty="0" smtClean="0"/>
              <a:t>[F</a:t>
            </a:r>
            <a:r>
              <a:rPr lang="en-US" sz="1600" dirty="0"/>
              <a:t>] ^ (#2) </a:t>
            </a:r>
            <a:r>
              <a:rPr lang="en-US" sz="1600" dirty="0" smtClean="0"/>
              <a:t>SERIALIZER [F</a:t>
            </a:r>
            <a:r>
              <a:rPr lang="en-US" sz="1600" dirty="0"/>
              <a:t>] ^ (#3) VERSION </a:t>
            </a:r>
            <a:r>
              <a:rPr lang="en-US" sz="1600" dirty="0" smtClean="0"/>
              <a:t>[F]</a:t>
            </a:r>
          </a:p>
          <a:p>
            <a:pPr marL="57150" indent="0">
              <a:buNone/>
            </a:pPr>
            <a:r>
              <a:rPr lang="en-US" sz="1600" dirty="0" smtClean="0"/>
              <a:t>(#10) RESOURCE</a:t>
            </a:r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RESOURCE </a:t>
            </a:r>
            <a:r>
              <a:rPr lang="en-US" sz="1600" dirty="0" smtClean="0"/>
              <a:t>[F</a:t>
            </a:r>
            <a:r>
              <a:rPr lang="en-US" sz="1600" dirty="0"/>
              <a:t>] ^ (#1) INTERNAL </a:t>
            </a:r>
            <a:r>
              <a:rPr lang="en-US" sz="1600" dirty="0" smtClean="0"/>
              <a:t>[YN] </a:t>
            </a:r>
            <a:r>
              <a:rPr lang="en-US" sz="1600" dirty="0"/>
              <a:t>^ (#2) </a:t>
            </a:r>
            <a:r>
              <a:rPr lang="en-US" sz="1600" dirty="0" smtClean="0"/>
              <a:t>SOURCE [N]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#10) CUSTOM SERIALIZER </a:t>
            </a:r>
            <a:r>
              <a:rPr lang="en-US" sz="1600" dirty="0" smtClean="0"/>
              <a:t>[M]</a:t>
            </a:r>
            <a:r>
              <a:rPr lang="en-US" sz="1600" dirty="0"/>
              <a:t> </a:t>
            </a:r>
            <a:r>
              <a:rPr lang="en-US" sz="1600" dirty="0" smtClean="0"/>
              <a:t>^ (</a:t>
            </a:r>
            <a:r>
              <a:rPr lang="en-US" sz="1600" dirty="0"/>
              <a:t>#20) PREFETCH LOGIC </a:t>
            </a:r>
            <a:r>
              <a:rPr lang="en-US" sz="1600" dirty="0" smtClean="0"/>
              <a:t>[M]</a:t>
            </a:r>
            <a:r>
              <a:rPr lang="en-US" sz="1600" dirty="0"/>
              <a:t> </a:t>
            </a:r>
            <a:r>
              <a:rPr lang="en-US" sz="1600" dirty="0" smtClean="0"/>
              <a:t>^ (</a:t>
            </a:r>
            <a:r>
              <a:rPr lang="en-US" sz="1600" dirty="0"/>
              <a:t>#21) POSTFETCH LOGIC </a:t>
            </a:r>
            <a:r>
              <a:rPr lang="en-US" sz="1600" dirty="0" smtClean="0"/>
              <a:t>[M]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#30) </a:t>
            </a:r>
            <a:r>
              <a:rPr lang="en-US" sz="1600" dirty="0" smtClean="0"/>
              <a:t>PROPERTY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PROPERTY </a:t>
            </a:r>
            <a:r>
              <a:rPr lang="en-US" sz="1600" dirty="0" smtClean="0"/>
              <a:t>[F</a:t>
            </a:r>
            <a:r>
              <a:rPr lang="en-US" sz="1600" dirty="0"/>
              <a:t>] ^ (#1) FIELD </a:t>
            </a:r>
            <a:r>
              <a:rPr lang="en-US" sz="1600" dirty="0" smtClean="0"/>
              <a:t>[F</a:t>
            </a:r>
            <a:r>
              <a:rPr lang="en-US" sz="1600" dirty="0"/>
              <a:t>] ^ (#2) </a:t>
            </a:r>
            <a:r>
              <a:rPr lang="en-US" sz="1600" dirty="0" smtClean="0"/>
              <a:t>TYPE [S</a:t>
            </a:r>
            <a:r>
              <a:rPr lang="en-US" sz="1600" dirty="0"/>
              <a:t>] ^ (#3) SEQUENCE </a:t>
            </a:r>
            <a:r>
              <a:rPr lang="en-US" sz="1600" dirty="0" smtClean="0"/>
              <a:t>[N]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#10) CONTROL </a:t>
            </a:r>
            <a:r>
              <a:rPr lang="en-US" sz="1600" dirty="0" smtClean="0"/>
              <a:t>[F]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#40) PARAMETER</a:t>
            </a:r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PARAMETER </a:t>
            </a:r>
            <a:r>
              <a:rPr lang="en-US" sz="1600" dirty="0" smtClean="0"/>
              <a:t>[F</a:t>
            </a:r>
            <a:r>
              <a:rPr lang="en-US" sz="1600" dirty="0"/>
              <a:t>] ^ (#1) FIELD </a:t>
            </a:r>
            <a:r>
              <a:rPr lang="en-US" sz="1600" dirty="0" smtClean="0"/>
              <a:t>[F</a:t>
            </a:r>
            <a:r>
              <a:rPr lang="en-US" sz="1600" dirty="0"/>
              <a:t>] ^ </a:t>
            </a:r>
            <a:r>
              <a:rPr lang="en-US" sz="1600" dirty="0" smtClean="0"/>
              <a:t>(#2) TYPE [S</a:t>
            </a:r>
            <a:r>
              <a:rPr lang="en-US" sz="1600" dirty="0"/>
              <a:t>] ^ (#3) SEQUENCE </a:t>
            </a:r>
            <a:r>
              <a:rPr lang="en-US" sz="1600" dirty="0" smtClean="0"/>
              <a:t>[N]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#10) CONTROL </a:t>
            </a:r>
            <a:r>
              <a:rPr lang="en-US" sz="1600" dirty="0" smtClean="0"/>
              <a:t>[M]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#20) COHORT </a:t>
            </a:r>
            <a:r>
              <a:rPr lang="en-US" sz="1600" dirty="0" smtClean="0"/>
              <a:t>[M]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#50) TEMPLATE</a:t>
            </a:r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TEMPLATE </a:t>
            </a:r>
            <a:r>
              <a:rPr lang="en-US" sz="1600" dirty="0" smtClean="0"/>
              <a:t>[F]</a:t>
            </a:r>
            <a:r>
              <a:rPr lang="en-US" sz="1600" dirty="0"/>
              <a:t> </a:t>
            </a:r>
            <a:r>
              <a:rPr lang="en-US" sz="1600" dirty="0" smtClean="0"/>
              <a:t>^ (#1</a:t>
            </a:r>
            <a:r>
              <a:rPr lang="en-US" sz="1600" dirty="0"/>
              <a:t>) CONTENT </a:t>
            </a:r>
            <a:r>
              <a:rPr lang="en-US" sz="1600" dirty="0" smtClean="0"/>
              <a:t>[W]</a:t>
            </a:r>
            <a:r>
              <a:rPr lang="en-US" sz="1600" dirty="0"/>
              <a:t> </a:t>
            </a:r>
            <a:r>
              <a:rPr lang="en-US" sz="1600" dirty="0" smtClean="0"/>
              <a:t>^ (</a:t>
            </a:r>
            <a:r>
              <a:rPr lang="en-US" sz="1600" dirty="0"/>
              <a:t>#99) DESCRIPTION </a:t>
            </a:r>
            <a:r>
              <a:rPr lang="en-US" sz="1600" dirty="0" smtClean="0"/>
              <a:t>[F]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(#20) </a:t>
            </a:r>
            <a:r>
              <a:rPr lang="en-US" sz="1600" dirty="0"/>
              <a:t>HEADER FIELDS [1W</a:t>
            </a:r>
            <a:r>
              <a:rPr lang="en-US" sz="1600" dirty="0" smtClean="0"/>
              <a:t>]</a:t>
            </a:r>
          </a:p>
          <a:p>
            <a:pPr marL="114300" indent="0">
              <a:buNone/>
            </a:pPr>
            <a:r>
              <a:rPr lang="en-US" sz="1600" dirty="0" smtClean="0"/>
              <a:t>(#99) DESCRIPTION [1W]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007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acme.org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800" b="1" dirty="0">
                <a:solidFill>
                  <a:srgbClr val="FF0000"/>
                </a:solidFill>
              </a:rPr>
              <a:t>DSTU2</a:t>
            </a:r>
            <a:r>
              <a:rPr lang="en-US" sz="1800" b="1" dirty="0">
                <a:solidFill>
                  <a:srgbClr val="403152"/>
                </a:solidFill>
              </a:rPr>
              <a:t>/</a:t>
            </a:r>
            <a:r>
              <a:rPr lang="en-US" sz="1800" b="1" dirty="0">
                <a:solidFill>
                  <a:srgbClr val="3366FF"/>
                </a:solidFill>
              </a:rPr>
              <a:t>Patient</a:t>
            </a:r>
            <a:r>
              <a:rPr lang="en-US" sz="1800" b="1" dirty="0">
                <a:solidFill>
                  <a:srgbClr val="403152"/>
                </a:solidFill>
              </a:rPr>
              <a:t>/</a:t>
            </a:r>
            <a:r>
              <a:rPr lang="en-US" sz="1800" b="1" dirty="0"/>
              <a:t>1</a:t>
            </a:r>
            <a:r>
              <a:rPr lang="en-US" sz="1800" b="1" dirty="0">
                <a:solidFill>
                  <a:srgbClr val="FF0000"/>
                </a:solidFill>
              </a:rPr>
              <a:t/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/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acme.org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800" b="1" dirty="0">
                <a:solidFill>
                  <a:srgbClr val="FF0000"/>
                </a:solidFill>
              </a:rPr>
              <a:t>DSTU2</a:t>
            </a:r>
            <a:r>
              <a:rPr lang="en-US" sz="1800" b="1" dirty="0"/>
              <a:t>/</a:t>
            </a:r>
            <a:r>
              <a:rPr lang="en-US" sz="1800" b="1" dirty="0" err="1">
                <a:solidFill>
                  <a:srgbClr val="3366FF"/>
                </a:solidFill>
              </a:rPr>
              <a:t>Patient</a:t>
            </a:r>
            <a:r>
              <a:rPr lang="en-US" sz="1800" b="1" dirty="0" err="1"/>
              <a:t>?</a:t>
            </a:r>
            <a:r>
              <a:rPr lang="en-US" sz="1800" b="1" dirty="0" err="1">
                <a:solidFill>
                  <a:srgbClr val="008000"/>
                </a:solidFill>
              </a:rPr>
              <a:t>family</a:t>
            </a:r>
            <a:r>
              <a:rPr lang="en-US" sz="1800" b="1" dirty="0"/>
              <a:t>=</a:t>
            </a:r>
            <a:r>
              <a:rPr lang="en-US" sz="1800" b="1" dirty="0" err="1" smtClean="0"/>
              <a:t>SMITH&amp;</a:t>
            </a:r>
            <a:r>
              <a:rPr lang="en-US" sz="1800" b="1" dirty="0" err="1" smtClean="0">
                <a:solidFill>
                  <a:srgbClr val="604A7B"/>
                </a:solidFill>
              </a:rPr>
              <a:t>birthDate</a:t>
            </a:r>
            <a:r>
              <a:rPr lang="en-US" sz="1800" b="1" dirty="0" smtClean="0"/>
              <a:t>=&gt;1958-12-31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266" y="1273705"/>
            <a:ext cx="5308600" cy="512709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NAME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FF0000"/>
                </a:solidFill>
              </a:rPr>
              <a:t>DSTU2 </a:t>
            </a:r>
          </a:p>
          <a:p>
            <a:pPr marL="0" indent="0">
              <a:buNone/>
            </a:pPr>
            <a:r>
              <a:rPr lang="en-US" sz="1200" b="1" dirty="0"/>
              <a:t>CONTENT TYPE</a:t>
            </a:r>
            <a:r>
              <a:rPr lang="en-US" sz="1200" dirty="0"/>
              <a:t>: </a:t>
            </a:r>
            <a:r>
              <a:rPr lang="en-US" sz="1200" dirty="0" smtClean="0"/>
              <a:t> application</a:t>
            </a:r>
            <a:r>
              <a:rPr lang="en-US" sz="1200" dirty="0"/>
              <a:t>/</a:t>
            </a:r>
            <a:r>
              <a:rPr lang="en-US" sz="1200" dirty="0" err="1"/>
              <a:t>xml+fhir,application</a:t>
            </a:r>
            <a:r>
              <a:rPr lang="en-US" sz="1200" dirty="0"/>
              <a:t>/</a:t>
            </a:r>
            <a:r>
              <a:rPr lang="en-US" sz="1200" dirty="0" err="1"/>
              <a:t>xml,text</a:t>
            </a:r>
            <a:r>
              <a:rPr lang="en-US" sz="1200" dirty="0"/>
              <a:t>/</a:t>
            </a:r>
            <a:r>
              <a:rPr lang="en-US" sz="1200" dirty="0" err="1"/>
              <a:t>xml,xml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SERIALIZER</a:t>
            </a:r>
            <a:r>
              <a:rPr lang="en-US" sz="1200" dirty="0"/>
              <a:t>: RGSEFHIX </a:t>
            </a:r>
          </a:p>
          <a:p>
            <a:pPr marL="0" indent="0">
              <a:buNone/>
            </a:pPr>
            <a:r>
              <a:rPr lang="en-US" sz="1200" b="1" dirty="0"/>
              <a:t>VERSION</a:t>
            </a:r>
            <a:r>
              <a:rPr lang="en-US" sz="1200" dirty="0"/>
              <a:t>: 0.5.0 </a:t>
            </a:r>
          </a:p>
          <a:p>
            <a:pPr marL="0" indent="0">
              <a:buNone/>
            </a:pPr>
            <a:r>
              <a:rPr lang="en-US" sz="1200" b="1" dirty="0"/>
              <a:t>RESOURCE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3366FF"/>
                </a:solidFill>
              </a:rPr>
              <a:t>Patient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INTERNAL</a:t>
            </a:r>
            <a:r>
              <a:rPr lang="en-US" sz="1200" dirty="0"/>
              <a:t>: </a:t>
            </a:r>
            <a:r>
              <a:rPr lang="en-US" sz="1200" dirty="0" smtClean="0"/>
              <a:t> 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SOURCE</a:t>
            </a:r>
            <a:r>
              <a:rPr lang="en-US" sz="1200" dirty="0"/>
              <a:t>: 2 (PATIENT) </a:t>
            </a:r>
          </a:p>
          <a:p>
            <a:pPr marL="0" indent="0">
              <a:buNone/>
            </a:pPr>
            <a:r>
              <a:rPr lang="en-US" sz="1200" b="1" dirty="0" smtClean="0"/>
              <a:t>  PROPERTY</a:t>
            </a:r>
            <a:r>
              <a:rPr lang="en-US" sz="1200" dirty="0"/>
              <a:t>: name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b="1" dirty="0"/>
              <a:t>FIELD</a:t>
            </a:r>
            <a:r>
              <a:rPr lang="en-US" sz="1200" dirty="0"/>
              <a:t>: .01 </a:t>
            </a:r>
          </a:p>
          <a:p>
            <a:pPr marL="0" indent="0">
              <a:buNone/>
            </a:pPr>
            <a:r>
              <a:rPr lang="en-US" sz="1200" dirty="0" smtClean="0"/>
              <a:t>      </a:t>
            </a:r>
            <a:r>
              <a:rPr lang="en-US" sz="1200" b="1" dirty="0"/>
              <a:t>TYPE</a:t>
            </a:r>
            <a:r>
              <a:rPr lang="en-US" sz="1200" dirty="0"/>
              <a:t>: CUSTOM </a:t>
            </a:r>
          </a:p>
          <a:p>
            <a:pPr marL="0" indent="0">
              <a:buNone/>
            </a:pPr>
            <a:r>
              <a:rPr lang="en-US" sz="1200" dirty="0" smtClean="0"/>
              <a:t>      </a:t>
            </a:r>
            <a:r>
              <a:rPr lang="en-US" sz="1200" b="1" dirty="0"/>
              <a:t>SEQUENCE</a:t>
            </a:r>
            <a:r>
              <a:rPr lang="en-US" sz="1200" dirty="0"/>
              <a:t>: 10 </a:t>
            </a:r>
          </a:p>
          <a:p>
            <a:pPr marL="0" indent="0">
              <a:buNone/>
            </a:pPr>
            <a:r>
              <a:rPr lang="en-US" sz="1200" dirty="0" smtClean="0"/>
              <a:t>      </a:t>
            </a:r>
            <a:r>
              <a:rPr lang="en-US" sz="1200" b="1" dirty="0"/>
              <a:t>CONTROL</a:t>
            </a:r>
            <a:r>
              <a:rPr lang="en-US" sz="1200" dirty="0"/>
              <a:t>: D NAME(VL("I"))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PROPERTY</a:t>
            </a:r>
            <a:r>
              <a:rPr lang="en-US" sz="1200" dirty="0"/>
              <a:t>: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birthDate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FIELD</a:t>
            </a:r>
            <a:r>
              <a:rPr lang="en-US" sz="1200" dirty="0"/>
              <a:t>: .03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TYPE</a:t>
            </a:r>
            <a:r>
              <a:rPr lang="en-US" sz="1200" dirty="0"/>
              <a:t>: DATE </a:t>
            </a:r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dirty="0" smtClean="0"/>
              <a:t>   </a:t>
            </a:r>
            <a:r>
              <a:rPr lang="en-US" sz="1200" b="1" dirty="0"/>
              <a:t>SEQUENCE</a:t>
            </a:r>
            <a:r>
              <a:rPr lang="en-US" sz="1200" dirty="0"/>
              <a:t>: 30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CONTROL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PARAMETER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family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FIELD</a:t>
            </a:r>
            <a:r>
              <a:rPr lang="en-US" sz="1200" dirty="0"/>
              <a:t>: .01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TYPE</a:t>
            </a:r>
            <a:r>
              <a:rPr lang="en-US" sz="1200" dirty="0"/>
              <a:t>: STRING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SEQUENCE</a:t>
            </a:r>
            <a:r>
              <a:rPr lang="en-US" sz="1200" dirty="0"/>
              <a:t>: 20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CONTROL</a:t>
            </a:r>
            <a:r>
              <a:rPr lang="en-US" sz="1200" dirty="0"/>
              <a:t>: D OPRNAME(VL("E"),1) K PVAL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COHORT</a:t>
            </a:r>
            <a:r>
              <a:rPr lang="en-US" sz="1200" dirty="0" smtClean="0"/>
              <a:t>:  </a:t>
            </a:r>
            <a:r>
              <a:rPr lang="en-US" sz="1200" dirty="0"/>
              <a:t>S X="$$NAMEITER^RGSERPAT"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74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0600"/>
            <a:ext cx="8229600" cy="2709333"/>
          </a:xfrm>
        </p:spPr>
        <p:txBody>
          <a:bodyPr/>
          <a:lstStyle/>
          <a:p>
            <a:r>
              <a:rPr lang="en-US" sz="2400" dirty="0" smtClean="0"/>
              <a:t>CWF	application</a:t>
            </a:r>
            <a:r>
              <a:rPr lang="en-US" sz="2400" dirty="0"/>
              <a:t>/</a:t>
            </a:r>
            <a:r>
              <a:rPr lang="en-US" sz="2400" dirty="0" err="1"/>
              <a:t>json,text</a:t>
            </a:r>
            <a:r>
              <a:rPr lang="en-US" sz="2400" dirty="0"/>
              <a:t>/</a:t>
            </a:r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 smtClean="0"/>
              <a:t>DSTU1	application</a:t>
            </a:r>
            <a:r>
              <a:rPr lang="en-US" sz="2400" dirty="0"/>
              <a:t>/</a:t>
            </a:r>
            <a:r>
              <a:rPr lang="en-US" sz="2400" dirty="0" err="1"/>
              <a:t>xml+fhir,application</a:t>
            </a:r>
            <a:r>
              <a:rPr lang="en-US" sz="2400" dirty="0"/>
              <a:t>/</a:t>
            </a:r>
            <a:r>
              <a:rPr lang="en-US" sz="2400" dirty="0" err="1"/>
              <a:t>xml,text</a:t>
            </a:r>
            <a:r>
              <a:rPr lang="en-US" sz="2400" dirty="0"/>
              <a:t>/</a:t>
            </a:r>
            <a:r>
              <a:rPr lang="en-US" sz="2400" dirty="0" err="1"/>
              <a:t>xml,xml</a:t>
            </a:r>
            <a:endParaRPr lang="en-US" sz="2400" dirty="0"/>
          </a:p>
          <a:p>
            <a:r>
              <a:rPr lang="en-US" sz="2400" dirty="0" smtClean="0"/>
              <a:t>DSTU1	application</a:t>
            </a:r>
            <a:r>
              <a:rPr lang="en-US" sz="2400" dirty="0"/>
              <a:t>/</a:t>
            </a:r>
            <a:r>
              <a:rPr lang="en-US" sz="2400" dirty="0" err="1"/>
              <a:t>json+fhir,application</a:t>
            </a:r>
            <a:r>
              <a:rPr lang="en-US" sz="2400" dirty="0"/>
              <a:t>/</a:t>
            </a:r>
            <a:r>
              <a:rPr lang="en-US" sz="2400" dirty="0" err="1"/>
              <a:t>json,text</a:t>
            </a:r>
            <a:r>
              <a:rPr lang="en-US" sz="2400" dirty="0"/>
              <a:t>/</a:t>
            </a:r>
            <a:r>
              <a:rPr lang="en-US" sz="2400" dirty="0" err="1"/>
              <a:t>json,json</a:t>
            </a:r>
            <a:endParaRPr lang="en-US" sz="2400" dirty="0"/>
          </a:p>
          <a:p>
            <a:r>
              <a:rPr lang="en-US" sz="2400" dirty="0" smtClean="0"/>
              <a:t>DSTU2	application</a:t>
            </a:r>
            <a:r>
              <a:rPr lang="en-US" sz="2400" dirty="0"/>
              <a:t>/</a:t>
            </a:r>
            <a:r>
              <a:rPr lang="en-US" sz="2400" dirty="0" err="1"/>
              <a:t>xml+fhir,application</a:t>
            </a:r>
            <a:r>
              <a:rPr lang="en-US" sz="2400" dirty="0"/>
              <a:t>/</a:t>
            </a:r>
            <a:r>
              <a:rPr lang="en-US" sz="2400" dirty="0" err="1"/>
              <a:t>xml,text</a:t>
            </a:r>
            <a:r>
              <a:rPr lang="en-US" sz="2400" dirty="0"/>
              <a:t>/</a:t>
            </a:r>
            <a:r>
              <a:rPr lang="en-US" sz="2400" dirty="0" err="1"/>
              <a:t>xml,xml</a:t>
            </a:r>
            <a:endParaRPr lang="en-US" sz="2400" dirty="0"/>
          </a:p>
          <a:p>
            <a:r>
              <a:rPr lang="en-US" sz="2400" dirty="0" smtClean="0"/>
              <a:t>DSTU2	application</a:t>
            </a:r>
            <a:r>
              <a:rPr lang="en-US" sz="2400" dirty="0"/>
              <a:t>/</a:t>
            </a:r>
            <a:r>
              <a:rPr lang="en-US" sz="2400" dirty="0" err="1"/>
              <a:t>json+fhir,application</a:t>
            </a:r>
            <a:r>
              <a:rPr lang="en-US" sz="2400" dirty="0"/>
              <a:t>/</a:t>
            </a:r>
            <a:r>
              <a:rPr lang="en-US" sz="2400" dirty="0" err="1"/>
              <a:t>json,text</a:t>
            </a:r>
            <a:r>
              <a:rPr lang="en-US" sz="2400" dirty="0"/>
              <a:t>/</a:t>
            </a:r>
            <a:r>
              <a:rPr lang="en-US" sz="2400" dirty="0" err="1"/>
              <a:t>json,json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190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85" y="196823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24645" y="5123727"/>
            <a:ext cx="455504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>
                <a:hlinkClick r:id="rId2"/>
              </a:rPr>
              <a:t>dkmartin@regenstrief.org</a:t>
            </a:r>
            <a:endParaRPr lang="en-US" sz="3000" dirty="0"/>
          </a:p>
          <a:p>
            <a:pPr algn="ctr" eaLnBrk="1" hangingPunct="1"/>
            <a:endParaRPr lang="en-US" sz="3000" dirty="0"/>
          </a:p>
          <a:p>
            <a:pPr algn="ctr" eaLnBrk="1" hangingPunct="1"/>
            <a:r>
              <a:rPr lang="en-US" sz="3000" dirty="0" smtClean="0">
                <a:hlinkClick r:id="rId3"/>
              </a:rPr>
              <a:t>http:</a:t>
            </a:r>
            <a:r>
              <a:rPr lang="en-US" sz="3000" dirty="0">
                <a:hlinkClick r:id="rId3"/>
              </a:rPr>
              <a:t>//github.com/mdgeek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78" y="1339823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533400" y="11340"/>
            <a:ext cx="8229600" cy="825474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CareWeb Framework Architecture</a:t>
            </a:r>
            <a:endParaRPr lang="en-US" dirty="0"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5975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Chart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22760" y="3605593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8523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8523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50494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482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38523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22760" y="1942486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47319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482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49081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436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49081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Adaptor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764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929878" y="23862"/>
            <a:ext cx="6034881" cy="746092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The Present</a:t>
            </a:r>
            <a:endParaRPr lang="en-US" dirty="0">
              <a:latin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519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73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19351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2916" y="6398696"/>
            <a:ext cx="7628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RMRS	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rgbClr val="FF6600"/>
                </a:solidFill>
              </a:rPr>
              <a:t>OpenMRS</a:t>
            </a:r>
            <a:r>
              <a:rPr lang="en-US" b="1" dirty="0" smtClean="0">
                <a:solidFill>
                  <a:srgbClr val="FF6600"/>
                </a:solidFill>
              </a:rPr>
              <a:t>	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VistA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/RPMS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2800" y="36115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2800" y="11890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53038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8626924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16351" cy="1143000"/>
          </a:xfrm>
        </p:spPr>
        <p:txBody>
          <a:bodyPr/>
          <a:lstStyle/>
          <a:p>
            <a:r>
              <a:rPr lang="en-US" dirty="0" smtClean="0"/>
              <a:t>Introducing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422"/>
            <a:ext cx="8229600" cy="5135893"/>
          </a:xfrm>
        </p:spPr>
        <p:txBody>
          <a:bodyPr/>
          <a:lstStyle/>
          <a:p>
            <a:r>
              <a:rPr lang="en-US" sz="2800" dirty="0" smtClean="0"/>
              <a:t>Fast Healthcare Interoperability Resources</a:t>
            </a:r>
          </a:p>
          <a:p>
            <a:r>
              <a:rPr lang="en-US" sz="2800" dirty="0" smtClean="0"/>
              <a:t>Defines a common clinical domain model</a:t>
            </a:r>
          </a:p>
          <a:p>
            <a:pPr lvl="1"/>
            <a:r>
              <a:rPr lang="en-US" sz="2400" dirty="0" smtClean="0"/>
              <a:t>Resources</a:t>
            </a:r>
          </a:p>
          <a:p>
            <a:pPr lvl="1"/>
            <a:r>
              <a:rPr lang="en-US" sz="2400" dirty="0" smtClean="0"/>
              <a:t>Normative attributes by 80% rule</a:t>
            </a:r>
          </a:p>
          <a:p>
            <a:pPr lvl="1"/>
            <a:r>
              <a:rPr lang="en-US" sz="2400" dirty="0" smtClean="0"/>
              <a:t>Remaining 20% covered via extensions</a:t>
            </a:r>
          </a:p>
          <a:p>
            <a:r>
              <a:rPr lang="en-US" sz="2800" dirty="0" smtClean="0"/>
              <a:t>Defines standard operations (API)</a:t>
            </a:r>
          </a:p>
          <a:p>
            <a:pPr lvl="1"/>
            <a:r>
              <a:rPr lang="en-US" sz="2400" dirty="0" smtClean="0"/>
              <a:t>CRUDS (create, read, update, delete, search)</a:t>
            </a:r>
          </a:p>
          <a:p>
            <a:pPr lvl="1"/>
            <a:r>
              <a:rPr lang="en-US" sz="2400" dirty="0" smtClean="0"/>
              <a:t>Resource-specific operations ($expand)</a:t>
            </a:r>
          </a:p>
          <a:p>
            <a:pPr lvl="1"/>
            <a:r>
              <a:rPr lang="en-US" sz="2400" dirty="0" err="1" smtClean="0"/>
              <a:t>RESTful</a:t>
            </a:r>
            <a:r>
              <a:rPr lang="en-US" sz="2400" dirty="0" smtClean="0"/>
              <a:t> interface (easy to implement)</a:t>
            </a:r>
          </a:p>
          <a:p>
            <a:r>
              <a:rPr lang="en-US" sz="2800" dirty="0" smtClean="0"/>
              <a:t>Current draft specification DSTU-2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85" y="365360"/>
            <a:ext cx="177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10" y="2717213"/>
            <a:ext cx="8369290" cy="22769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https://</a:t>
            </a:r>
            <a:r>
              <a:rPr lang="en-US" sz="2800" dirty="0" err="1" smtClean="0"/>
              <a:t>acme.org</a:t>
            </a:r>
            <a:r>
              <a:rPr lang="en-US" sz="2800" dirty="0" smtClean="0"/>
              <a:t>/</a:t>
            </a:r>
            <a:r>
              <a:rPr lang="en-US" sz="2800" dirty="0" err="1" smtClean="0"/>
              <a:t>fhir</a:t>
            </a:r>
            <a:r>
              <a:rPr lang="en-US" sz="2800" dirty="0" smtClean="0"/>
              <a:t>/</a:t>
            </a:r>
            <a:r>
              <a:rPr lang="en-US" sz="2800" dirty="0" smtClean="0">
                <a:solidFill>
                  <a:srgbClr val="FF0000"/>
                </a:solidFill>
              </a:rPr>
              <a:t>Patient/1234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https://</a:t>
            </a:r>
            <a:r>
              <a:rPr lang="en-US" sz="2800" dirty="0" err="1" smtClean="0"/>
              <a:t>acme.org</a:t>
            </a:r>
            <a:r>
              <a:rPr lang="en-US" sz="2800" dirty="0" smtClean="0"/>
              <a:t>/</a:t>
            </a:r>
            <a:r>
              <a:rPr lang="en-US" sz="2800" dirty="0" err="1" smtClean="0"/>
              <a:t>fhir</a:t>
            </a:r>
            <a:r>
              <a:rPr lang="en-US" sz="2800" dirty="0" smtClean="0"/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Patient?name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 smtClean="0">
                <a:solidFill>
                  <a:srgbClr val="FF0000"/>
                </a:solidFill>
              </a:rPr>
              <a:t>Levin, Henry"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6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825" y="1417638"/>
            <a:ext cx="4951807" cy="507919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100" b="1" dirty="0"/>
              <a:t>&lt;Patient </a:t>
            </a:r>
            <a:r>
              <a:rPr lang="en-US" sz="1100" b="1" dirty="0" err="1"/>
              <a:t>xmlns</a:t>
            </a:r>
            <a:r>
              <a:rPr lang="en-US" sz="1100" b="1" dirty="0"/>
              <a:t>="http://hl7.org/</a:t>
            </a:r>
            <a:r>
              <a:rPr lang="en-US" sz="1100" b="1" dirty="0" err="1"/>
              <a:t>fhir</a:t>
            </a:r>
            <a:r>
              <a:rPr lang="en-US" sz="1100" b="1" dirty="0"/>
              <a:t>"&gt;</a:t>
            </a:r>
          </a:p>
          <a:p>
            <a:pPr marL="0" indent="0">
              <a:buNone/>
            </a:pPr>
            <a:r>
              <a:rPr lang="en-US" sz="1100" b="1" dirty="0"/>
              <a:t>  &lt;id value</a:t>
            </a:r>
            <a:r>
              <a:rPr lang="en-US" sz="1100" b="1" dirty="0" smtClean="0"/>
              <a:t>=”</a:t>
            </a:r>
            <a:r>
              <a:rPr lang="en-US" sz="1100" b="1" dirty="0" smtClean="0">
                <a:solidFill>
                  <a:srgbClr val="FF0000"/>
                </a:solidFill>
              </a:rPr>
              <a:t>1234</a:t>
            </a:r>
            <a:r>
              <a:rPr lang="en-US" sz="1100" b="1" dirty="0" smtClean="0"/>
              <a:t>"</a:t>
            </a:r>
            <a:r>
              <a:rPr lang="en-US" sz="1100" b="1" dirty="0"/>
              <a:t>/&gt;</a:t>
            </a:r>
          </a:p>
          <a:p>
            <a:pPr marL="0" indent="0">
              <a:buNone/>
            </a:pPr>
            <a:r>
              <a:rPr lang="en-US" sz="1100" b="1" dirty="0" smtClean="0"/>
              <a:t>  &lt;</a:t>
            </a:r>
            <a:r>
              <a:rPr lang="en-US" sz="1100" b="1" dirty="0"/>
              <a:t>identifier&gt;</a:t>
            </a:r>
          </a:p>
          <a:p>
            <a:pPr marL="0" indent="0">
              <a:buNone/>
            </a:pPr>
            <a:r>
              <a:rPr lang="en-US" sz="1100" b="1" dirty="0"/>
              <a:t>    &lt;use value="usual"/&gt;</a:t>
            </a:r>
          </a:p>
          <a:p>
            <a:pPr marL="0" indent="0">
              <a:buNone/>
            </a:pPr>
            <a:r>
              <a:rPr lang="en-US" sz="1100" b="1" dirty="0"/>
              <a:t>    &lt;type&gt;</a:t>
            </a:r>
          </a:p>
          <a:p>
            <a:pPr marL="0" indent="0">
              <a:buNone/>
            </a:pPr>
            <a:r>
              <a:rPr lang="en-US" sz="1100" b="1" dirty="0"/>
              <a:t>      &lt;coding&gt;</a:t>
            </a:r>
          </a:p>
          <a:p>
            <a:pPr marL="0" indent="0">
              <a:buNone/>
            </a:pPr>
            <a:r>
              <a:rPr lang="en-US" sz="1100" b="1" dirty="0"/>
              <a:t>        &lt;system value="http://hl7.org/</a:t>
            </a:r>
            <a:r>
              <a:rPr lang="en-US" sz="1100" b="1" dirty="0" err="1"/>
              <a:t>fhir</a:t>
            </a:r>
            <a:r>
              <a:rPr lang="en-US" sz="1100" b="1" dirty="0"/>
              <a:t>/v2/0203"/&gt;</a:t>
            </a:r>
          </a:p>
          <a:p>
            <a:pPr marL="0" indent="0">
              <a:buNone/>
            </a:pPr>
            <a:r>
              <a:rPr lang="en-US" sz="1100" b="1" dirty="0"/>
              <a:t>        &lt;code value="MRN"/&gt;</a:t>
            </a:r>
          </a:p>
          <a:p>
            <a:pPr marL="0" indent="0">
              <a:buNone/>
            </a:pPr>
            <a:r>
              <a:rPr lang="en-US" sz="1100" b="1" dirty="0"/>
              <a:t>      &lt;/coding&gt;</a:t>
            </a:r>
          </a:p>
          <a:p>
            <a:pPr marL="0" indent="0">
              <a:buNone/>
            </a:pPr>
            <a:r>
              <a:rPr lang="en-US" sz="1100" b="1" dirty="0"/>
              <a:t>    &lt;/type&gt;</a:t>
            </a:r>
          </a:p>
          <a:p>
            <a:pPr marL="0" indent="0">
              <a:buNone/>
            </a:pPr>
            <a:r>
              <a:rPr lang="en-US" sz="1100" b="1" dirty="0"/>
              <a:t>    &lt;system value="urn:oid:2.16.840.1.113883.19.5"/&gt;</a:t>
            </a:r>
          </a:p>
          <a:p>
            <a:pPr marL="0" indent="0">
              <a:buNone/>
            </a:pPr>
            <a:r>
              <a:rPr lang="en-US" sz="1100" b="1" dirty="0"/>
              <a:t>    &lt;value value="12345"/&gt;</a:t>
            </a:r>
          </a:p>
          <a:p>
            <a:pPr marL="0" indent="0">
              <a:buNone/>
            </a:pPr>
            <a:r>
              <a:rPr lang="en-US" sz="1100" b="1" dirty="0"/>
              <a:t>  &lt;/identifier&gt;</a:t>
            </a:r>
          </a:p>
          <a:p>
            <a:pPr marL="0" indent="0">
              <a:buNone/>
            </a:pPr>
            <a:r>
              <a:rPr lang="en-US" sz="1100" b="1" dirty="0"/>
              <a:t>  &lt;name&gt;</a:t>
            </a:r>
          </a:p>
          <a:p>
            <a:pPr marL="0" indent="0">
              <a:buNone/>
            </a:pPr>
            <a:r>
              <a:rPr lang="en-US" sz="1100" b="1" dirty="0"/>
              <a:t>    &lt;family value="</a:t>
            </a:r>
            <a:r>
              <a:rPr lang="en-US" sz="1100" b="1" dirty="0">
                <a:solidFill>
                  <a:srgbClr val="FF0000"/>
                </a:solidFill>
              </a:rPr>
              <a:t>Levin</a:t>
            </a:r>
            <a:r>
              <a:rPr lang="en-US" sz="1100" b="1" dirty="0"/>
              <a:t>"/&gt;</a:t>
            </a:r>
          </a:p>
          <a:p>
            <a:pPr marL="0" indent="0">
              <a:buNone/>
            </a:pPr>
            <a:r>
              <a:rPr lang="en-US" sz="1100" b="1" dirty="0"/>
              <a:t>    &lt;given value="</a:t>
            </a:r>
            <a:r>
              <a:rPr lang="en-US" sz="1100" b="1" dirty="0">
                <a:solidFill>
                  <a:srgbClr val="FF0000"/>
                </a:solidFill>
              </a:rPr>
              <a:t>Henry</a:t>
            </a:r>
            <a:r>
              <a:rPr lang="en-US" sz="1100" b="1" dirty="0"/>
              <a:t>"/&gt;</a:t>
            </a:r>
          </a:p>
          <a:p>
            <a:pPr marL="0" indent="0">
              <a:buNone/>
            </a:pPr>
            <a:r>
              <a:rPr lang="en-US" sz="1100" b="1" dirty="0"/>
              <a:t>  &lt;/name&gt;</a:t>
            </a:r>
          </a:p>
          <a:p>
            <a:pPr marL="0" indent="0">
              <a:buNone/>
            </a:pPr>
            <a:r>
              <a:rPr lang="en-US" sz="1100" b="1" dirty="0"/>
              <a:t>  &lt;gender value="male"/&gt;</a:t>
            </a:r>
          </a:p>
          <a:p>
            <a:pPr marL="0" indent="0">
              <a:buNone/>
            </a:pPr>
            <a:r>
              <a:rPr lang="en-US" sz="1100" b="1" dirty="0"/>
              <a:t>  &lt;</a:t>
            </a:r>
            <a:r>
              <a:rPr lang="en-US" sz="1100" b="1" dirty="0" err="1"/>
              <a:t>birthDate</a:t>
            </a:r>
            <a:r>
              <a:rPr lang="en-US" sz="1100" b="1" dirty="0"/>
              <a:t> value="1932-09-24"/&gt;</a:t>
            </a:r>
          </a:p>
          <a:p>
            <a:pPr marL="0" indent="0">
              <a:buNone/>
            </a:pPr>
            <a:r>
              <a:rPr lang="en-US" sz="1100" b="1" dirty="0"/>
              <a:t>  &lt;</a:t>
            </a:r>
            <a:r>
              <a:rPr lang="en-US" sz="1100" b="1" dirty="0" err="1"/>
              <a:t>managingOrganization</a:t>
            </a:r>
            <a:r>
              <a:rPr lang="en-US" sz="1100" b="1" dirty="0"/>
              <a:t>&gt;</a:t>
            </a:r>
          </a:p>
          <a:p>
            <a:pPr marL="0" indent="0">
              <a:buNone/>
            </a:pPr>
            <a:r>
              <a:rPr lang="en-US" sz="1100" b="1" dirty="0"/>
              <a:t>    &lt;reference value="Organization/2.16.840.1.113883.19.5"/&gt;</a:t>
            </a:r>
          </a:p>
          <a:p>
            <a:pPr marL="0" indent="0">
              <a:buNone/>
            </a:pPr>
            <a:r>
              <a:rPr lang="en-US" sz="1100" b="1" dirty="0"/>
              <a:t>    &lt;display value="Good Health Clinic"/&gt;</a:t>
            </a:r>
          </a:p>
          <a:p>
            <a:pPr marL="0" indent="0">
              <a:buNone/>
            </a:pPr>
            <a:r>
              <a:rPr lang="en-US" sz="1100" b="1" dirty="0"/>
              <a:t>  &lt;/</a:t>
            </a:r>
            <a:r>
              <a:rPr lang="en-US" sz="1100" b="1" dirty="0" err="1"/>
              <a:t>managingOrganization</a:t>
            </a:r>
            <a:r>
              <a:rPr lang="en-US" sz="1100" b="1" dirty="0"/>
              <a:t>&gt;</a:t>
            </a:r>
          </a:p>
          <a:p>
            <a:pPr marL="0" indent="0">
              <a:buNone/>
            </a:pPr>
            <a:r>
              <a:rPr lang="en-US" sz="1100" b="1" dirty="0"/>
              <a:t>  &lt;active value="true"/&gt;</a:t>
            </a:r>
          </a:p>
          <a:p>
            <a:pPr marL="0" indent="0">
              <a:buNone/>
            </a:pPr>
            <a:r>
              <a:rPr lang="en-US" sz="1100" b="1" dirty="0"/>
              <a:t>&lt;/Patient&gt;</a:t>
            </a:r>
          </a:p>
        </p:txBody>
      </p:sp>
    </p:spTree>
    <p:extLst>
      <p:ext uri="{BB962C8B-B14F-4D97-AF65-F5344CB8AC3E}">
        <p14:creationId xmlns:p14="http://schemas.microsoft.com/office/powerpoint/2010/main" val="397218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929878" y="23862"/>
            <a:ext cx="6034881" cy="746092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The Present</a:t>
            </a:r>
            <a:endParaRPr lang="en-US" dirty="0">
              <a:latin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519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73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19351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2916" y="6398696"/>
            <a:ext cx="7628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RMRS	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rgbClr val="FF6600"/>
                </a:solidFill>
              </a:rPr>
              <a:t>OpenMRS</a:t>
            </a:r>
            <a:r>
              <a:rPr lang="en-US" b="1" dirty="0" smtClean="0">
                <a:solidFill>
                  <a:srgbClr val="FF6600"/>
                </a:solidFill>
              </a:rPr>
              <a:t>	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VistA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/RPMS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2800" y="36115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2800" y="11890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53038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1074388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993024" y="0"/>
            <a:ext cx="5908589" cy="848154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The Future</a:t>
            </a:r>
            <a:endParaRPr lang="en-US" dirty="0">
              <a:latin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519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73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19351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5193" y="6128603"/>
            <a:ext cx="69881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−−−−−−−−−−−−−−−−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 FHIR −−−−−−−−−−−−−−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−−−−−−−−−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RMRS</a:t>
            </a:r>
            <a:r>
              <a:rPr lang="en-US" b="1" dirty="0" smtClean="0"/>
              <a:t>				</a:t>
            </a:r>
            <a:r>
              <a:rPr lang="en-US" b="1" dirty="0" err="1" smtClean="0">
                <a:solidFill>
                  <a:srgbClr val="FF6600"/>
                </a:solidFill>
              </a:rPr>
              <a:t>OpenMRS</a:t>
            </a:r>
            <a:r>
              <a:rPr lang="en-US" b="1" dirty="0" smtClean="0"/>
              <a:t>		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VistA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/RPMS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51919" y="36115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2800" y="1189037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5303837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FHIR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Endpoint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FHIR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84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738" y="1600200"/>
            <a:ext cx="6759062" cy="3854447"/>
          </a:xfrm>
        </p:spPr>
        <p:txBody>
          <a:bodyPr/>
          <a:lstStyle/>
          <a:p>
            <a:r>
              <a:rPr lang="en-US" dirty="0" smtClean="0"/>
              <a:t>HAPI-FHIR client library</a:t>
            </a:r>
          </a:p>
          <a:p>
            <a:r>
              <a:rPr lang="en-US" dirty="0" smtClean="0"/>
              <a:t>FHIR resource model</a:t>
            </a:r>
          </a:p>
          <a:p>
            <a:r>
              <a:rPr lang="en-US" dirty="0" smtClean="0"/>
              <a:t>FHIR-based plugins</a:t>
            </a:r>
          </a:p>
          <a:p>
            <a:r>
              <a:rPr lang="en-US" dirty="0" smtClean="0"/>
              <a:t>EHR platform agnostic</a:t>
            </a:r>
          </a:p>
          <a:p>
            <a:r>
              <a:rPr lang="en-US" dirty="0" smtClean="0"/>
              <a:t>Truly interoperable plugins</a:t>
            </a:r>
          </a:p>
          <a:p>
            <a:r>
              <a:rPr lang="en-US" dirty="0" smtClean="0"/>
              <a:t>Build once, run anywhere</a:t>
            </a:r>
          </a:p>
        </p:txBody>
      </p:sp>
    </p:spTree>
    <p:extLst>
      <p:ext uri="{BB962C8B-B14F-4D97-AF65-F5344CB8AC3E}">
        <p14:creationId xmlns:p14="http://schemas.microsoft.com/office/powerpoint/2010/main" val="188761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20750</TotalTime>
  <Words>868</Words>
  <Application>Microsoft Macintosh PowerPoint</Application>
  <PresentationFormat>On-screen Show (4:3)</PresentationFormat>
  <Paragraphs>310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ＭＳ Ｐゴシック</vt:lpstr>
      <vt:lpstr>Office Theme</vt:lpstr>
      <vt:lpstr>VistA on </vt:lpstr>
      <vt:lpstr>CareWeb Framework Architecture</vt:lpstr>
      <vt:lpstr>The Present</vt:lpstr>
      <vt:lpstr>Introducing</vt:lpstr>
      <vt:lpstr>RESTful Web Service</vt:lpstr>
      <vt:lpstr>Patient Resource</vt:lpstr>
      <vt:lpstr>The Present</vt:lpstr>
      <vt:lpstr>The Future</vt:lpstr>
      <vt:lpstr>Clinical Abstraction Layer</vt:lpstr>
      <vt:lpstr>VistA Serialization Framework</vt:lpstr>
      <vt:lpstr>Serialization Control File</vt:lpstr>
      <vt:lpstr>http://acme.org/DSTU2/Patient/1  http://acme.org/DSTU2/Patient?family=SMITH&amp;birthDate=&gt;1958-12-31</vt:lpstr>
      <vt:lpstr>Supported Formats</vt:lpstr>
      <vt:lpstr>Questions?</vt:lpstr>
    </vt:vector>
  </TitlesOfParts>
  <Manager/>
  <Company>Regenstrief Institute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 on </dc:title>
  <dc:subject/>
  <dc:creator>Doug Martin</dc:creator>
  <cp:keywords/>
  <dc:description/>
  <cp:lastModifiedBy>Doug Martin</cp:lastModifiedBy>
  <cp:revision>342</cp:revision>
  <dcterms:created xsi:type="dcterms:W3CDTF">2012-10-15T21:49:57Z</dcterms:created>
  <dcterms:modified xsi:type="dcterms:W3CDTF">2016-08-12T18:05:26Z</dcterms:modified>
  <cp:category/>
</cp:coreProperties>
</file>