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7" r:id="rId2"/>
    <p:sldId id="388" r:id="rId3"/>
    <p:sldId id="390" r:id="rId4"/>
    <p:sldId id="391" r:id="rId5"/>
    <p:sldId id="392" r:id="rId6"/>
    <p:sldId id="393" r:id="rId7"/>
    <p:sldId id="394" r:id="rId8"/>
    <p:sldId id="396" r:id="rId9"/>
    <p:sldId id="397" r:id="rId10"/>
    <p:sldId id="399" r:id="rId11"/>
    <p:sldId id="400" r:id="rId12"/>
    <p:sldId id="401" r:id="rId13"/>
    <p:sldId id="386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The Regenstrief Institute, a pioneer in physician order entry and clinical decision support systems, is currently in the midst of deploying a new platform built on open-source technologies. The centerpiece of this effort is G3, a CPOE designed to support advanced research in clinical decision support, usability, physician workflow, and patient safety. We will be demonstrating this new system, with a focus on its interface design, CDS architecture, natural language processing capabilities, and provider communications. We will also be discussing our user-centered design process, opportunities for collaboration, and future development plans. 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6861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geek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kmartin@regenstrief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096962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NETSERV</a:t>
            </a:r>
            <a:br>
              <a:rPr lang="en-US" b="1" dirty="0" smtClean="0">
                <a:solidFill>
                  <a:schemeClr val="bg1"/>
                </a:solidFill>
                <a:latin typeface="Calibri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Network Services for </a:t>
            </a:r>
            <a:r>
              <a:rPr lang="en-US" b="1" dirty="0" err="1" smtClean="0">
                <a:solidFill>
                  <a:schemeClr val="bg1"/>
                </a:solidFill>
                <a:latin typeface="Calibri" charset="0"/>
              </a:rPr>
              <a:t>VistA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Martin,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NETSERV HTTP Endpoint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81215"/>
              </p:ext>
            </p:extLst>
          </p:nvPr>
        </p:nvGraphicFramePr>
        <p:xfrm>
          <a:off x="457199" y="2088053"/>
          <a:ext cx="8229602" cy="2610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578"/>
                <a:gridCol w="2636342"/>
                <a:gridCol w="3706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DSTU#/*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</a:tr>
              <a:tr h="385431">
                <a:tc>
                  <a:txBody>
                    <a:bodyPr/>
                    <a:lstStyle/>
                    <a:p>
                      <a:r>
                        <a:rPr lang="en-US" dirty="0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BASIC/BEARER/BOTH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Entry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MGET^RGSER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Control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K.XUPROG!P.RGCWENCX PROVIDER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r>
                        <a:rPr lang="en-US" baseline="0" dirty="0" smtClean="0"/>
                        <a:t>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FHIR service endpoint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65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Pattern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   </a:t>
            </a:r>
          </a:p>
          <a:p>
            <a:r>
              <a:rPr lang="en-US" dirty="0" smtClean="0"/>
              <a:t>CWF</a:t>
            </a:r>
            <a:r>
              <a:rPr lang="en-US" dirty="0"/>
              <a:t>/*   </a:t>
            </a:r>
          </a:p>
          <a:p>
            <a:r>
              <a:rPr lang="en-US" dirty="0" smtClean="0"/>
              <a:t>DSTU</a:t>
            </a:r>
            <a:r>
              <a:rPr lang="en-US" dirty="0"/>
              <a:t>#/*   </a:t>
            </a:r>
          </a:p>
          <a:p>
            <a:r>
              <a:rPr lang="en-US" dirty="0" smtClean="0"/>
              <a:t>UTILITY</a:t>
            </a:r>
            <a:r>
              <a:rPr lang="en-US" dirty="0"/>
              <a:t>/RPC   </a:t>
            </a:r>
          </a:p>
          <a:p>
            <a:r>
              <a:rPr lang="en-US" dirty="0" smtClean="0"/>
              <a:t>UTILITY</a:t>
            </a:r>
            <a:r>
              <a:rPr lang="en-US" dirty="0"/>
              <a:t>/RTN   </a:t>
            </a:r>
          </a:p>
          <a:p>
            <a:r>
              <a:rPr lang="en-US" dirty="0" smtClean="0"/>
              <a:t>oauth2</a:t>
            </a:r>
            <a:r>
              <a:rPr lang="en-US" dirty="0"/>
              <a:t>/authorize   </a:t>
            </a:r>
          </a:p>
          <a:p>
            <a:r>
              <a:rPr lang="en-US" dirty="0" smtClean="0"/>
              <a:t>oauth2</a:t>
            </a:r>
            <a:r>
              <a:rPr lang="en-US" dirty="0"/>
              <a:t>/token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7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8308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An </a:t>
            </a:r>
            <a:r>
              <a:rPr lang="en-US" sz="1800" dirty="0"/>
              <a:t>access control expression allows you to constrain access to an </a:t>
            </a:r>
            <a:r>
              <a:rPr lang="en-US" sz="1800" dirty="0" smtClean="0"/>
              <a:t>endpoint based upon </a:t>
            </a:r>
            <a:r>
              <a:rPr lang="en-US" sz="1800" dirty="0"/>
              <a:t>security keys, parameters, and options held (or not held) by a </a:t>
            </a:r>
            <a:r>
              <a:rPr lang="en-US" sz="1800" dirty="0" smtClean="0"/>
              <a:t>user.  An expression can consist of: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Operands</a:t>
            </a:r>
            <a:endParaRPr lang="en-US" sz="1800" dirty="0"/>
          </a:p>
          <a:p>
            <a:pPr lvl="1"/>
            <a:r>
              <a:rPr lang="en-US" sz="1600" dirty="0" smtClean="0"/>
              <a:t>K</a:t>
            </a:r>
            <a:r>
              <a:rPr lang="en-US" sz="1600" dirty="0"/>
              <a:t>.&lt;name</a:t>
            </a:r>
            <a:r>
              <a:rPr lang="en-US" sz="1600" dirty="0" smtClean="0"/>
              <a:t>&gt;	Security </a:t>
            </a:r>
            <a:r>
              <a:rPr lang="en-US" sz="1600" dirty="0"/>
              <a:t>key of the specified name</a:t>
            </a:r>
          </a:p>
          <a:p>
            <a:pPr lvl="1"/>
            <a:r>
              <a:rPr lang="en-US" sz="1600" dirty="0" smtClean="0"/>
              <a:t>O</a:t>
            </a:r>
            <a:r>
              <a:rPr lang="en-US" sz="1600" dirty="0"/>
              <a:t>.&lt;name</a:t>
            </a:r>
            <a:r>
              <a:rPr lang="en-US" sz="1600" dirty="0" smtClean="0"/>
              <a:t>&gt;	Option </a:t>
            </a:r>
            <a:r>
              <a:rPr lang="en-US" sz="1600" dirty="0"/>
              <a:t>of the specified name</a:t>
            </a:r>
          </a:p>
          <a:p>
            <a:pPr lvl="1"/>
            <a:r>
              <a:rPr lang="en-US" sz="1600" dirty="0" smtClean="0"/>
              <a:t>P</a:t>
            </a:r>
            <a:r>
              <a:rPr lang="en-US" sz="1600" dirty="0"/>
              <a:t>.&lt;name</a:t>
            </a:r>
            <a:r>
              <a:rPr lang="en-US" sz="1600" dirty="0" smtClean="0"/>
              <a:t>&gt;	Parameter </a:t>
            </a:r>
            <a:r>
              <a:rPr lang="en-US" sz="1600" dirty="0"/>
              <a:t>of the specified </a:t>
            </a:r>
            <a:r>
              <a:rPr lang="en-US" sz="1600" dirty="0" smtClean="0"/>
              <a:t>name</a:t>
            </a:r>
            <a:endParaRPr lang="en-US" sz="2000" dirty="0"/>
          </a:p>
          <a:p>
            <a:r>
              <a:rPr lang="en-US" sz="1800" dirty="0" smtClean="0"/>
              <a:t>Operators</a:t>
            </a:r>
            <a:endParaRPr lang="en-US" sz="1800" dirty="0"/>
          </a:p>
          <a:p>
            <a:pPr lvl="1"/>
            <a:r>
              <a:rPr lang="en-US" sz="1600" dirty="0" smtClean="0"/>
              <a:t>&amp;		Logical </a:t>
            </a:r>
            <a:r>
              <a:rPr lang="en-US" sz="1600" dirty="0"/>
              <a:t>AND of two results</a:t>
            </a:r>
          </a:p>
          <a:p>
            <a:pPr lvl="1"/>
            <a:r>
              <a:rPr lang="en-US" sz="1600" dirty="0" smtClean="0"/>
              <a:t>!		Logical </a:t>
            </a:r>
            <a:r>
              <a:rPr lang="en-US" sz="1600" dirty="0"/>
              <a:t>OR of two results</a:t>
            </a:r>
          </a:p>
          <a:p>
            <a:pPr lvl="1"/>
            <a:r>
              <a:rPr lang="en-US" sz="1600" smtClean="0"/>
              <a:t>’		Negate </a:t>
            </a:r>
            <a:r>
              <a:rPr lang="en-US" sz="1600" dirty="0"/>
              <a:t>a logical </a:t>
            </a:r>
            <a:r>
              <a:rPr lang="en-US" sz="1600" dirty="0" smtClean="0"/>
              <a:t>result</a:t>
            </a:r>
            <a:endParaRPr lang="en-US" sz="2000" dirty="0"/>
          </a:p>
          <a:p>
            <a:r>
              <a:rPr lang="en-US" sz="1800" dirty="0"/>
              <a:t>P</a:t>
            </a:r>
            <a:r>
              <a:rPr lang="en-US" sz="1800" dirty="0" smtClean="0"/>
              <a:t>arentheses </a:t>
            </a:r>
            <a:r>
              <a:rPr lang="en-US" sz="1800" dirty="0"/>
              <a:t>to control the </a:t>
            </a:r>
            <a:r>
              <a:rPr lang="en-US" sz="1800" dirty="0" smtClean="0"/>
              <a:t>order of sub-expression evaluation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913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85" y="196823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24645" y="5123727"/>
            <a:ext cx="455504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 smtClean="0">
                <a:hlinkClick r:id="rId2"/>
              </a:rPr>
              <a:t>dkmartin@regenstrief.org</a:t>
            </a:r>
            <a:endParaRPr lang="en-US" sz="3000" dirty="0" smtClean="0"/>
          </a:p>
          <a:p>
            <a:pPr algn="ctr" eaLnBrk="1" hangingPunct="1"/>
            <a:endParaRPr lang="en-US" sz="3000" dirty="0" smtClean="0"/>
          </a:p>
          <a:p>
            <a:pPr algn="ctr" eaLnBrk="1" hangingPunct="1"/>
            <a:r>
              <a:rPr lang="en-US" sz="3000" smtClean="0">
                <a:hlinkClick r:id="rId3"/>
              </a:rPr>
              <a:t>http:</a:t>
            </a:r>
            <a:r>
              <a:rPr lang="en-US" sz="3000" dirty="0">
                <a:hlinkClick r:id="rId3"/>
              </a:rPr>
              <a:t>//github.com/</a:t>
            </a:r>
            <a:r>
              <a:rPr lang="en-US" sz="3000" dirty="0" smtClean="0">
                <a:hlinkClick r:id="rId3"/>
              </a:rPr>
              <a:t>mdgeek</a:t>
            </a:r>
            <a:endParaRPr lang="en-US" sz="3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78" y="1339823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/>
              <a:t> </a:t>
            </a:r>
            <a:r>
              <a:rPr lang="en-US" dirty="0" smtClean="0"/>
              <a:t>TCP-based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RPC Brokers</a:t>
            </a:r>
          </a:p>
          <a:p>
            <a:pPr lvl="1"/>
            <a:r>
              <a:rPr lang="en-US" sz="2000" dirty="0" smtClean="0"/>
              <a:t>XWB </a:t>
            </a:r>
            <a:r>
              <a:rPr lang="en-US" sz="2000" smtClean="0"/>
              <a:t>broker (VA)</a:t>
            </a:r>
            <a:endParaRPr lang="en-US" sz="2000" dirty="0" smtClean="0"/>
          </a:p>
          <a:p>
            <a:pPr lvl="1"/>
            <a:r>
              <a:rPr lang="en-US" sz="2000" dirty="0" smtClean="0"/>
              <a:t>CIA </a:t>
            </a:r>
            <a:r>
              <a:rPr lang="en-US" sz="2000" smtClean="0"/>
              <a:t>broker (Medsphere)</a:t>
            </a:r>
            <a:endParaRPr lang="en-US" sz="2000" dirty="0" smtClean="0"/>
          </a:p>
          <a:p>
            <a:pPr lvl="1"/>
            <a:r>
              <a:rPr lang="en-US" sz="2000" dirty="0" smtClean="0"/>
              <a:t>BMX </a:t>
            </a:r>
            <a:r>
              <a:rPr lang="en-US" sz="2000" smtClean="0"/>
              <a:t>broker (IHS)</a:t>
            </a:r>
            <a:endParaRPr lang="en-US" sz="2000" dirty="0" smtClean="0"/>
          </a:p>
          <a:p>
            <a:pPr lvl="1"/>
            <a:r>
              <a:rPr lang="en-US" sz="2000" dirty="0" smtClean="0"/>
              <a:t>BGU </a:t>
            </a:r>
            <a:r>
              <a:rPr lang="en-US" sz="2000" smtClean="0"/>
              <a:t>broker (IHS)</a:t>
            </a:r>
            <a:endParaRPr lang="en-US" sz="2000" dirty="0" smtClean="0"/>
          </a:p>
          <a:p>
            <a:r>
              <a:rPr lang="en-US" sz="2400" dirty="0" smtClean="0"/>
              <a:t>Web Servers</a:t>
            </a:r>
          </a:p>
          <a:p>
            <a:pPr lvl="1"/>
            <a:r>
              <a:rPr lang="en-US" sz="2000" err="1" smtClean="0"/>
              <a:t>WebMan</a:t>
            </a:r>
            <a:r>
              <a:rPr lang="en-US" sz="2000" smtClean="0"/>
              <a:t> (CAIRO)</a:t>
            </a:r>
            <a:endParaRPr lang="en-US" sz="2000" dirty="0" smtClean="0"/>
          </a:p>
          <a:p>
            <a:pPr lvl="1"/>
            <a:r>
              <a:rPr lang="en-US" sz="2000" dirty="0" smtClean="0"/>
              <a:t>M Web </a:t>
            </a:r>
            <a:r>
              <a:rPr lang="en-US" sz="2000" smtClean="0"/>
              <a:t>Server (VA)</a:t>
            </a:r>
            <a:endParaRPr lang="en-US" sz="2000" dirty="0" smtClean="0"/>
          </a:p>
          <a:p>
            <a:pPr lvl="1"/>
            <a:r>
              <a:rPr lang="en-US" sz="2000" err="1" smtClean="0"/>
              <a:t>VistAWeb</a:t>
            </a:r>
            <a:r>
              <a:rPr lang="en-US" sz="2000" smtClean="0"/>
              <a:t> (VA)</a:t>
            </a:r>
            <a:endParaRPr lang="en-US" sz="2000" dirty="0" smtClean="0"/>
          </a:p>
          <a:p>
            <a:pPr lvl="1"/>
            <a:r>
              <a:rPr lang="en-US" sz="2000" smtClean="0"/>
              <a:t>M2Web (UC Davis)</a:t>
            </a:r>
            <a:endParaRPr lang="en-US" sz="2000" dirty="0" smtClean="0"/>
          </a:p>
          <a:p>
            <a:r>
              <a:rPr lang="en-US" sz="2400" dirty="0" smtClean="0"/>
              <a:t>Other</a:t>
            </a:r>
          </a:p>
          <a:p>
            <a:pPr lvl="1"/>
            <a:r>
              <a:rPr lang="en-US" sz="2000" dirty="0" err="1" smtClean="0"/>
              <a:t>VistALink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568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package does its own TCP connection management</a:t>
            </a:r>
          </a:p>
          <a:p>
            <a:r>
              <a:rPr lang="en-US" dirty="0" smtClean="0"/>
              <a:t>Some do it better than others</a:t>
            </a:r>
          </a:p>
          <a:p>
            <a:r>
              <a:rPr lang="en-US" dirty="0" smtClean="0"/>
              <a:t>Each package provides different tools for starting/stopping listeners</a:t>
            </a:r>
          </a:p>
          <a:p>
            <a:r>
              <a:rPr lang="en-US" dirty="0" smtClean="0"/>
              <a:t>All of this is redundant</a:t>
            </a:r>
          </a:p>
        </p:txBody>
      </p:sp>
    </p:spTree>
    <p:extLst>
      <p:ext uri="{BB962C8B-B14F-4D97-AF65-F5344CB8AC3E}">
        <p14:creationId xmlns:p14="http://schemas.microsoft.com/office/powerpoint/2010/main" val="360288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NETSERV TCP Connection Manager</a:t>
            </a:r>
          </a:p>
          <a:p>
            <a:pPr lvl="1"/>
            <a:r>
              <a:rPr lang="en-US" dirty="0" smtClean="0"/>
              <a:t>Handles socket allocation and hand-off</a:t>
            </a:r>
          </a:p>
          <a:p>
            <a:pPr lvl="1"/>
            <a:r>
              <a:rPr lang="en-US" dirty="0" smtClean="0"/>
              <a:t>Protocol independent</a:t>
            </a:r>
          </a:p>
          <a:p>
            <a:pPr lvl="1"/>
            <a:r>
              <a:rPr lang="en-US" dirty="0" smtClean="0"/>
              <a:t>Single place to define listeners</a:t>
            </a:r>
          </a:p>
          <a:p>
            <a:pPr lvl="1"/>
            <a:r>
              <a:rPr lang="en-US" dirty="0" smtClean="0"/>
              <a:t>Single set of tools for managing listeners</a:t>
            </a:r>
          </a:p>
          <a:p>
            <a:pPr lvl="1"/>
            <a:r>
              <a:rPr lang="en-US" dirty="0" err="1" smtClean="0"/>
              <a:t>Caché</a:t>
            </a:r>
            <a:r>
              <a:rPr lang="en-US" dirty="0" smtClean="0"/>
              <a:t> and GT.M support</a:t>
            </a:r>
          </a:p>
          <a:p>
            <a:pPr lvl="1"/>
            <a:r>
              <a:rPr lang="en-US" dirty="0" smtClean="0"/>
              <a:t>API’s for I/O (handles caching of 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7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NETSERV TCP Listener 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96909"/>
              </p:ext>
            </p:extLst>
          </p:nvPr>
        </p:nvGraphicFramePr>
        <p:xfrm>
          <a:off x="1524000" y="2088053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58"/>
                <a:gridCol w="1867552"/>
                <a:gridCol w="2745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Endpoint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Yes/No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Entry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NETSERV^RGNETWWW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33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Modes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56057"/>
              </p:ext>
            </p:extLst>
          </p:nvPr>
        </p:nvGraphicFramePr>
        <p:xfrm>
          <a:off x="1524000" y="2088053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466"/>
                <a:gridCol w="1363313"/>
                <a:gridCol w="38662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Listener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Dispatches connections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Dispatched by primary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Dispatched by 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</a:t>
                      </a:r>
                      <a:r>
                        <a:rPr lang="en-US" baseline="0" dirty="0" smtClean="0"/>
                        <a:t> listener for debugging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0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Listener Management</a:t>
            </a:r>
            <a:br>
              <a:rPr lang="en-US" dirty="0" smtClean="0"/>
            </a:br>
            <a:r>
              <a:rPr lang="en-US" sz="3200" dirty="0" smtClean="0"/>
              <a:t>(Mode 0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433" y="1622185"/>
            <a:ext cx="59108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D </a:t>
            </a:r>
            <a:r>
              <a:rPr lang="en-US" sz="1800" b="1" dirty="0">
                <a:solidFill>
                  <a:srgbClr val="FF0000"/>
                </a:solidFill>
              </a:rPr>
              <a:t>STARTALL^</a:t>
            </a:r>
            <a:r>
              <a:rPr lang="en-US" sz="1800" b="1" dirty="0" smtClean="0">
                <a:solidFill>
                  <a:srgbClr val="FF0000"/>
                </a:solidFill>
              </a:rPr>
              <a:t>RGNETTCP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 ENDPOINT (9080): waiting for start signal.... started.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RPC BROKER (9300): waiting for start signal.... started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D STOPALL^</a:t>
            </a:r>
            <a:r>
              <a:rPr lang="en-US" sz="1800" b="1" dirty="0" smtClean="0">
                <a:solidFill>
                  <a:srgbClr val="FF0000"/>
                </a:solidFill>
              </a:rPr>
              <a:t>RGNETTCP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 ENDPOINT (9080): waiting for stop signal...... stopped.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RPC BROKER (9300): waiting for stop signal........ stopped.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4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NETSERV RPC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083" y="1600200"/>
            <a:ext cx="5901814" cy="4525963"/>
          </a:xfrm>
        </p:spPr>
        <p:txBody>
          <a:bodyPr/>
          <a:lstStyle/>
          <a:p>
            <a:r>
              <a:rPr lang="en-US" dirty="0" smtClean="0"/>
              <a:t>Modeled after CIA broker</a:t>
            </a:r>
          </a:p>
          <a:p>
            <a:r>
              <a:rPr lang="en-US" dirty="0"/>
              <a:t>A</a:t>
            </a:r>
            <a:r>
              <a:rPr lang="en-US" dirty="0" smtClean="0"/>
              <a:t>synchronous calls</a:t>
            </a:r>
          </a:p>
          <a:p>
            <a:r>
              <a:rPr lang="en-US" dirty="0" smtClean="0"/>
              <a:t>Event propagation</a:t>
            </a:r>
          </a:p>
          <a:p>
            <a:r>
              <a:rPr lang="en-US" dirty="0" smtClean="0"/>
              <a:t>Java-based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NETSERV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Modeled after WEBMAN/M Web Server</a:t>
            </a:r>
          </a:p>
          <a:p>
            <a:r>
              <a:rPr lang="en-US" dirty="0" smtClean="0"/>
              <a:t>REST support</a:t>
            </a:r>
          </a:p>
          <a:p>
            <a:r>
              <a:rPr lang="en-US" dirty="0" smtClean="0"/>
              <a:t>Basic and OAUTH2 authentication</a:t>
            </a:r>
          </a:p>
          <a:p>
            <a:r>
              <a:rPr lang="en-US" dirty="0" smtClean="0"/>
              <a:t>API’s for accessing request data and constructing response</a:t>
            </a:r>
          </a:p>
          <a:p>
            <a:r>
              <a:rPr lang="en-US" dirty="0"/>
              <a:t>Request </a:t>
            </a:r>
            <a:r>
              <a:rPr lang="en-US" dirty="0" smtClean="0"/>
              <a:t>handler dispatch </a:t>
            </a:r>
            <a:r>
              <a:rPr lang="en-US" dirty="0"/>
              <a:t>by URL pattern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1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20746</TotalTime>
  <Words>482</Words>
  <Application>Microsoft Macintosh PowerPoint</Application>
  <PresentationFormat>On-screen Show (4:3)</PresentationFormat>
  <Paragraphs>138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ＭＳ Ｐゴシック</vt:lpstr>
      <vt:lpstr>Office Theme</vt:lpstr>
      <vt:lpstr>NETSERV Network Services for VistA</vt:lpstr>
      <vt:lpstr>VistA TCP-based Packages</vt:lpstr>
      <vt:lpstr>The Problem</vt:lpstr>
      <vt:lpstr>One Possible Solution</vt:lpstr>
      <vt:lpstr>NETSERV TCP Listener File</vt:lpstr>
      <vt:lpstr>Listener Modes</vt:lpstr>
      <vt:lpstr>Common Listener Management (Mode 0 only)</vt:lpstr>
      <vt:lpstr>NETSERV RPC Broker</vt:lpstr>
      <vt:lpstr>NETSERV Web Server</vt:lpstr>
      <vt:lpstr>NETSERV HTTP Endpoint File</vt:lpstr>
      <vt:lpstr>URL Pattern Examples</vt:lpstr>
      <vt:lpstr>Access Control Expression</vt:lpstr>
      <vt:lpstr>Questions?</vt:lpstr>
    </vt:vector>
  </TitlesOfParts>
  <Manager/>
  <Company>Regenstrief Institute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NETSERV Network Services for VistA</dc:title>
  <dc:subject/>
  <dc:creator>Doug Martin</dc:creator>
  <cp:keywords/>
  <dc:description/>
  <cp:lastModifiedBy>Doug Martin</cp:lastModifiedBy>
  <cp:revision>344</cp:revision>
  <dcterms:created xsi:type="dcterms:W3CDTF">2012-10-15T21:49:57Z</dcterms:created>
  <dcterms:modified xsi:type="dcterms:W3CDTF">2016-08-12T18:08:29Z</dcterms:modified>
  <cp:category/>
</cp:coreProperties>
</file>