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417" r:id="rId3"/>
    <p:sldId id="418" r:id="rId4"/>
    <p:sldId id="419" r:id="rId5"/>
    <p:sldId id="411" r:id="rId6"/>
    <p:sldId id="413" r:id="rId7"/>
    <p:sldId id="407" r:id="rId8"/>
    <p:sldId id="406" r:id="rId9"/>
    <p:sldId id="409" r:id="rId10"/>
    <p:sldId id="405" r:id="rId11"/>
    <p:sldId id="423" r:id="rId12"/>
    <p:sldId id="420" r:id="rId13"/>
    <p:sldId id="421" r:id="rId14"/>
    <p:sldId id="422" r:id="rId15"/>
    <p:sldId id="414" r:id="rId16"/>
    <p:sldId id="415" r:id="rId17"/>
    <p:sldId id="386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00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5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something</a:t>
            </a:r>
            <a:r>
              <a:rPr lang="en-US" baseline="0" dirty="0" smtClean="0"/>
              <a:t> about re-engineering </a:t>
            </a:r>
            <a:r>
              <a:rPr lang="en-US" baseline="0" dirty="0" smtClean="0">
                <a:sym typeface="Wingdings" pitchFamily="2" charset="2"/>
              </a:rPr>
              <a:t> preserve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8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The CareWeb Framework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libri" charset="0"/>
              </a:rPr>
              <a:t>An Update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Martin 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CareWeb Framework is not just for </a:t>
            </a:r>
            <a:r>
              <a:rPr lang="en-US" dirty="0" err="1" smtClean="0"/>
              <a:t>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53" y="1995879"/>
            <a:ext cx="8229600" cy="3574613"/>
          </a:xfrm>
        </p:spPr>
        <p:txBody>
          <a:bodyPr/>
          <a:lstStyle/>
          <a:p>
            <a:r>
              <a:rPr lang="en-US" dirty="0" smtClean="0"/>
              <a:t>Regenstrief Medical Record System (RMRS)</a:t>
            </a:r>
          </a:p>
          <a:p>
            <a:r>
              <a:rPr lang="en-US" dirty="0" err="1" smtClean="0"/>
              <a:t>OpenMRS</a:t>
            </a:r>
            <a:endParaRPr lang="en-US" dirty="0" smtClean="0"/>
          </a:p>
          <a:p>
            <a:r>
              <a:rPr lang="en-US" dirty="0" smtClean="0"/>
              <a:t>RPMS</a:t>
            </a:r>
          </a:p>
          <a:p>
            <a:r>
              <a:rPr lang="en-US" dirty="0" err="1" smtClean="0"/>
              <a:t>VistA</a:t>
            </a:r>
            <a:endParaRPr lang="en-US" dirty="0" smtClean="0"/>
          </a:p>
          <a:p>
            <a:r>
              <a:rPr lang="en-US" dirty="0" smtClean="0"/>
              <a:t>FHIR-compliant EMR’s (future)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Healthcare Interoperability Resources (FHIR)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409" y="1600200"/>
            <a:ext cx="6686771" cy="4525963"/>
          </a:xfrm>
        </p:spPr>
        <p:txBody>
          <a:bodyPr/>
          <a:lstStyle/>
          <a:p>
            <a:r>
              <a:rPr lang="en-US" dirty="0" smtClean="0"/>
              <a:t>Emerging HL7 standard</a:t>
            </a:r>
          </a:p>
          <a:p>
            <a:r>
              <a:rPr lang="en-US" dirty="0" smtClean="0"/>
              <a:t>DSTU v2</a:t>
            </a:r>
          </a:p>
          <a:p>
            <a:r>
              <a:rPr lang="en-US" dirty="0" smtClean="0"/>
              <a:t>Wire format for resource exchange</a:t>
            </a:r>
          </a:p>
          <a:p>
            <a:r>
              <a:rPr lang="en-US" dirty="0" smtClean="0"/>
              <a:t>CRUDS operations</a:t>
            </a:r>
          </a:p>
          <a:p>
            <a:r>
              <a:rPr lang="en-US" dirty="0" smtClean="0"/>
              <a:t>REST interface</a:t>
            </a:r>
          </a:p>
          <a:p>
            <a:r>
              <a:rPr lang="en-US" dirty="0" smtClean="0"/>
              <a:t>Common data model</a:t>
            </a:r>
          </a:p>
          <a:p>
            <a:r>
              <a:rPr lang="en-US" dirty="0" smtClean="0"/>
              <a:t>Industry-wide uptake</a:t>
            </a:r>
          </a:p>
          <a:p>
            <a:r>
              <a:rPr lang="en-US" dirty="0" smtClean="0"/>
              <a:t>Still immature and evolving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490"/>
          </a:xfrm>
        </p:spPr>
        <p:txBody>
          <a:bodyPr/>
          <a:lstStyle/>
          <a:p>
            <a:r>
              <a:rPr lang="en-US" dirty="0" smtClean="0"/>
              <a:t>RPC broker (Java client, CIA server)</a:t>
            </a:r>
          </a:p>
          <a:p>
            <a:pPr lvl="1"/>
            <a:r>
              <a:rPr lang="en-US" dirty="0" smtClean="0"/>
              <a:t>Authentication (Spring Security)</a:t>
            </a:r>
          </a:p>
          <a:p>
            <a:pPr lvl="1"/>
            <a:r>
              <a:rPr lang="en-US" dirty="0" smtClean="0"/>
              <a:t>Asynchronous RPC’s</a:t>
            </a:r>
          </a:p>
          <a:p>
            <a:pPr lvl="1"/>
            <a:r>
              <a:rPr lang="en-US" dirty="0" smtClean="0"/>
              <a:t>Event propagation</a:t>
            </a:r>
          </a:p>
          <a:p>
            <a:pPr lvl="1"/>
            <a:r>
              <a:rPr lang="en-US" dirty="0" smtClean="0"/>
              <a:t>Communication is server-to-server, not client</a:t>
            </a:r>
          </a:p>
          <a:p>
            <a:pPr lvl="1"/>
            <a:r>
              <a:rPr lang="en-US" dirty="0" err="1" smtClean="0"/>
              <a:t>HttpClient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Resource serialization framework</a:t>
            </a:r>
          </a:p>
          <a:p>
            <a:pPr lvl="1"/>
            <a:r>
              <a:rPr lang="en-US" dirty="0" smtClean="0"/>
              <a:t>FHIR resources (user, patient, encounter, etc.)</a:t>
            </a:r>
          </a:p>
          <a:p>
            <a:pPr lvl="1"/>
            <a:r>
              <a:rPr lang="en-US" dirty="0" smtClean="0"/>
              <a:t>Non-FHIR resources (parameter definitions)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VistA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526"/>
            <a:ext cx="3579711" cy="5450474"/>
          </a:xfrm>
        </p:spPr>
        <p:txBody>
          <a:bodyPr/>
          <a:lstStyle/>
          <a:p>
            <a:r>
              <a:rPr lang="en-US" sz="2400" dirty="0" smtClean="0"/>
              <a:t>Patient selection (FHIR)</a:t>
            </a:r>
          </a:p>
          <a:p>
            <a:r>
              <a:rPr lang="en-US" sz="2400" dirty="0" smtClean="0"/>
              <a:t>Patient lists</a:t>
            </a:r>
          </a:p>
          <a:p>
            <a:r>
              <a:rPr lang="en-US" sz="2400" dirty="0" smtClean="0"/>
              <a:t>Patient photo (</a:t>
            </a:r>
            <a:r>
              <a:rPr lang="en-US" sz="2400" dirty="0" err="1" smtClean="0"/>
              <a:t>VistA</a:t>
            </a:r>
            <a:r>
              <a:rPr lang="en-US" sz="2400" dirty="0" smtClean="0"/>
              <a:t> Imaging via FHIR)</a:t>
            </a:r>
          </a:p>
          <a:p>
            <a:r>
              <a:rPr lang="en-US" sz="2400" dirty="0" smtClean="0"/>
              <a:t>Encounter selection (mostly FHIR, incomplete)</a:t>
            </a:r>
          </a:p>
          <a:p>
            <a:r>
              <a:rPr lang="en-US" sz="2400" dirty="0" smtClean="0"/>
              <a:t>Secure chat</a:t>
            </a:r>
          </a:p>
          <a:p>
            <a:r>
              <a:rPr lang="en-US" sz="2400" dirty="0" smtClean="0"/>
              <a:t>Notifications (from RPMS)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User</a:t>
            </a:r>
            <a:r>
              <a:rPr lang="en-US" sz="2400" dirty="0"/>
              <a:t>/patient/encounter headers</a:t>
            </a:r>
          </a:p>
          <a:p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27945" y="1407526"/>
            <a:ext cx="3579711" cy="545047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Cover sheet components</a:t>
            </a:r>
          </a:p>
          <a:p>
            <a:r>
              <a:rPr lang="en-US" sz="2400" dirty="0" smtClean="0"/>
              <a:t>Vitals display/graph</a:t>
            </a:r>
          </a:p>
          <a:p>
            <a:r>
              <a:rPr lang="en-US" sz="2400" dirty="0" smtClean="0"/>
              <a:t>CWAD</a:t>
            </a:r>
          </a:p>
          <a:p>
            <a:r>
              <a:rPr lang="en-US" sz="2400" dirty="0" smtClean="0"/>
              <a:t>TIU document viewer (FHIR and non-FHIR)</a:t>
            </a:r>
          </a:p>
          <a:p>
            <a:r>
              <a:rPr lang="en-US" sz="2400" dirty="0" smtClean="0"/>
              <a:t>Settings editor</a:t>
            </a:r>
          </a:p>
          <a:p>
            <a:r>
              <a:rPr lang="en-US" sz="2400" dirty="0" smtClean="0"/>
              <a:t>SMART adaptor (thanks to George Lilly)</a:t>
            </a:r>
          </a:p>
          <a:p>
            <a:r>
              <a:rPr lang="en-US" sz="2400" dirty="0" smtClean="0"/>
              <a:t>Lots more to do</a:t>
            </a:r>
          </a:p>
        </p:txBody>
      </p:sp>
    </p:spTree>
    <p:extLst>
      <p:ext uri="{BB962C8B-B14F-4D97-AF65-F5344CB8AC3E}">
        <p14:creationId xmlns:p14="http://schemas.microsoft.com/office/powerpoint/2010/main" val="403725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85" y="1991372"/>
            <a:ext cx="5536871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523" y="1015537"/>
            <a:ext cx="5564147" cy="5842463"/>
          </a:xfrm>
        </p:spPr>
        <p:txBody>
          <a:bodyPr/>
          <a:lstStyle/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</a:t>
            </a:r>
            <a:r>
              <a:rPr lang="en-US" sz="2800" dirty="0" smtClean="0"/>
              <a:t>-themes</a:t>
            </a:r>
            <a:endParaRPr lang="en-US" sz="2800" dirty="0"/>
          </a:p>
          <a:p>
            <a:r>
              <a:rPr lang="en-US" sz="2800" dirty="0" err="1"/>
              <a:t>carewebframework-cal</a:t>
            </a:r>
            <a:endParaRPr lang="en-US" sz="2800" dirty="0"/>
          </a:p>
          <a:p>
            <a:r>
              <a:rPr lang="en-US" sz="2800" dirty="0" err="1"/>
              <a:t>carewebframework-fhir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/>
              <a:t>-smart</a:t>
            </a:r>
          </a:p>
          <a:p>
            <a:r>
              <a:rPr lang="en-US" sz="2800" dirty="0" err="1" smtClean="0"/>
              <a:t>carewebframework-ohj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 smtClean="0"/>
          </a:p>
          <a:p>
            <a:r>
              <a:rPr lang="en-US" sz="2800" dirty="0" err="1" smtClean="0"/>
              <a:t>carewebframework-openmrs</a:t>
            </a:r>
            <a:endParaRPr lang="en-US" sz="2800" dirty="0" smtClean="0"/>
          </a:p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-vista</a:t>
            </a:r>
            <a:endParaRPr lang="en-US" sz="2800" b="1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58829"/>
            <a:ext cx="3027683" cy="4901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032" y="1509478"/>
            <a:ext cx="5337355" cy="5169913"/>
          </a:xfrm>
        </p:spPr>
        <p:txBody>
          <a:bodyPr/>
          <a:lstStyle/>
          <a:p>
            <a:r>
              <a:rPr lang="en-US" dirty="0"/>
              <a:t>Non-profit</a:t>
            </a:r>
          </a:p>
          <a:p>
            <a:r>
              <a:rPr lang="en-US" dirty="0" smtClean="0"/>
              <a:t>Indiana University Affiliate</a:t>
            </a:r>
            <a:endParaRPr lang="en-US" dirty="0"/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Funding sources</a:t>
            </a:r>
          </a:p>
          <a:p>
            <a:pPr lvl="1"/>
            <a:r>
              <a:rPr lang="en-US" dirty="0" smtClean="0"/>
              <a:t>Grants (primary)</a:t>
            </a:r>
          </a:p>
          <a:p>
            <a:pPr lvl="1"/>
            <a:r>
              <a:rPr lang="en-US" dirty="0" smtClean="0"/>
              <a:t>Regenstrief Foundation</a:t>
            </a:r>
          </a:p>
          <a:p>
            <a:pPr lvl="1"/>
            <a:r>
              <a:rPr lang="en-US" dirty="0" smtClean="0"/>
              <a:t>Industry Partnerships</a:t>
            </a:r>
          </a:p>
          <a:p>
            <a:r>
              <a:rPr lang="en-US" dirty="0" smtClean="0"/>
              <a:t>Not a vendor!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 Collaborative Platform?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48" y="2212573"/>
            <a:ext cx="8229600" cy="4525963"/>
          </a:xfrm>
        </p:spPr>
        <p:txBody>
          <a:bodyPr/>
          <a:lstStyle/>
          <a:p>
            <a:r>
              <a:rPr lang="en-US" dirty="0" smtClean="0"/>
              <a:t>CPRS is monolithic</a:t>
            </a:r>
          </a:p>
          <a:p>
            <a:r>
              <a:rPr lang="en-US" dirty="0" smtClean="0"/>
              <a:t>It is difficult to extend</a:t>
            </a:r>
          </a:p>
          <a:p>
            <a:r>
              <a:rPr lang="en-US" dirty="0" smtClean="0"/>
              <a:t>Has rudimentary extension points</a:t>
            </a:r>
          </a:p>
          <a:p>
            <a:r>
              <a:rPr lang="en-US" dirty="0" smtClean="0"/>
              <a:t>Difficult to share innovations</a:t>
            </a:r>
          </a:p>
          <a:p>
            <a:r>
              <a:rPr lang="en-US" dirty="0" smtClean="0"/>
              <a:t>Sound familiar?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74869"/>
            <a:ext cx="7398116" cy="56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smtClean="0"/>
              <a:t>The Road to CWF</a:t>
            </a:r>
            <a:endParaRPr lang="en-US" sz="5400" baseline="30000" dirty="0">
              <a:cs typeface="Arial" charset="0"/>
            </a:endParaRP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812434" y="735623"/>
            <a:ext cx="7595088" cy="698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1998	Consortium of VA Hospitals fund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project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Integrate commercial note authoring tool into CPRS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Monolithic, closed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open, modular, extensible architecture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Monopolistic </a:t>
            </a:r>
            <a:r>
              <a:rPr lang="en-US" sz="1800" b="1" dirty="0" smtClean="0">
                <a:latin typeface="Times New Roman" charset="0"/>
                <a:cs typeface="Times New Roman" charset="0"/>
              </a:rPr>
              <a:t>→</a:t>
            </a:r>
            <a:r>
              <a:rPr lang="en-US" sz="1800" b="1" dirty="0" smtClean="0">
                <a:latin typeface="Times New Roman" charset="0"/>
              </a:rPr>
              <a:t> collaborative development culture</a:t>
            </a: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Needed a supporting framework (</a:t>
            </a:r>
            <a:r>
              <a:rPr lang="en-US" b="1" dirty="0" err="1" smtClean="0">
                <a:latin typeface="Times New Roman" charset="0"/>
              </a:rPr>
              <a:t>VistAtion</a:t>
            </a:r>
            <a:r>
              <a:rPr lang="en-US" b="1" dirty="0" smtClean="0">
                <a:latin typeface="Times New Roman" charset="0"/>
              </a:rPr>
              <a:t> Framework)</a:t>
            </a:r>
            <a:endParaRPr lang="en-US" sz="1800" b="1" dirty="0" smtClean="0">
              <a:latin typeface="Times New Roman" charset="0"/>
            </a:endParaRPr>
          </a:p>
          <a:p>
            <a:pPr lvl="1"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Modularize CPRS </a:t>
            </a:r>
            <a:r>
              <a:rPr lang="en-US" sz="1800" b="1" dirty="0">
                <a:latin typeface="Times New Roman" charset="0"/>
                <a:cs typeface="Times New Roman" charset="0"/>
              </a:rPr>
              <a:t>→ </a:t>
            </a:r>
            <a:r>
              <a:rPr lang="en-US" sz="1800" b="1" dirty="0" err="1" smtClean="0">
                <a:latin typeface="Times New Roman" charset="0"/>
                <a:cs typeface="Times New Roman" charset="0"/>
              </a:rPr>
              <a:t>VistAtion</a:t>
            </a:r>
            <a:r>
              <a:rPr lang="en-US" b="1" dirty="0">
                <a:latin typeface="Times New Roman" charset="0"/>
                <a:cs typeface="Times New Roman" charset="0"/>
              </a:rPr>
              <a:t> </a:t>
            </a:r>
            <a:r>
              <a:rPr lang="en-US" b="1" dirty="0" smtClean="0">
                <a:latin typeface="Times New Roman" charset="0"/>
                <a:cs typeface="Times New Roman" charset="0"/>
              </a:rPr>
              <a:t>components</a:t>
            </a:r>
            <a:endParaRPr lang="en-US" sz="1800" b="1" dirty="0">
              <a:latin typeface="Times New Roman" charset="0"/>
              <a:cs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1999</a:t>
            </a:r>
            <a:r>
              <a:rPr lang="en-US" sz="1800" b="1" dirty="0">
                <a:latin typeface="Times New Roman" charset="0"/>
              </a:rPr>
              <a:t>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pilot commences at Atlanta VAMC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VA rejects 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concept as </a:t>
            </a:r>
            <a:r>
              <a:rPr lang="ja-JP" altLang="en-US" sz="1800" b="1" dirty="0">
                <a:latin typeface="Arial"/>
              </a:rPr>
              <a:t>“</a:t>
            </a:r>
            <a:r>
              <a:rPr lang="en-US" sz="1800" b="1" dirty="0">
                <a:latin typeface="Times New Roman" charset="0"/>
              </a:rPr>
              <a:t>too open</a:t>
            </a:r>
            <a:r>
              <a:rPr lang="ja-JP" altLang="en-US" sz="1800" b="1" dirty="0">
                <a:latin typeface="Arial"/>
              </a:rPr>
              <a:t>”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2000	Clinical Informatics Associates incorporates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2001	</a:t>
            </a:r>
            <a:r>
              <a:rPr lang="en-US" sz="1800" b="1" dirty="0" err="1">
                <a:latin typeface="Times New Roman" charset="0"/>
              </a:rPr>
              <a:t>VistAtion</a:t>
            </a:r>
            <a:r>
              <a:rPr lang="en-US" sz="1800" b="1" dirty="0">
                <a:latin typeface="Times New Roman" charset="0"/>
              </a:rPr>
              <a:t> re-engineered as </a:t>
            </a:r>
            <a:r>
              <a:rPr lang="en-US" sz="1800" b="1" dirty="0" err="1">
                <a:latin typeface="Times New Roman" charset="0"/>
              </a:rPr>
              <a:t>VueCentric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2002	</a:t>
            </a:r>
            <a:r>
              <a:rPr lang="en-US" sz="1800" b="1" dirty="0" err="1">
                <a:latin typeface="Times New Roman" charset="0"/>
              </a:rPr>
              <a:t>VueCentric</a:t>
            </a:r>
            <a:r>
              <a:rPr lang="en-US" sz="1800" b="1" dirty="0">
                <a:latin typeface="Times New Roman" charset="0"/>
              </a:rPr>
              <a:t>-based EHR piloted at Crow Indian Hospital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2004	IHS adopts RPMS-EHR as its official EMR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2006	</a:t>
            </a:r>
            <a:r>
              <a:rPr lang="en-US" sz="1800" b="1" dirty="0" err="1">
                <a:latin typeface="Times New Roman" charset="0"/>
              </a:rPr>
              <a:t>Medsphere</a:t>
            </a:r>
            <a:r>
              <a:rPr lang="en-US" sz="1800" b="1" dirty="0">
                <a:latin typeface="Times New Roman" charset="0"/>
              </a:rPr>
              <a:t> acquires CIA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>
                <a:latin typeface="Times New Roman" charset="0"/>
              </a:rPr>
              <a:t>2008	RPMS-EHR deployed in over </a:t>
            </a:r>
            <a:r>
              <a:rPr lang="en-US" sz="1800" b="1" dirty="0" smtClean="0">
                <a:latin typeface="Times New Roman" charset="0"/>
              </a:rPr>
              <a:t>120 IHS sites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2008	Return to Regenstrief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2009	</a:t>
            </a:r>
            <a:r>
              <a:rPr lang="en-US" sz="1800" b="1" dirty="0" err="1" smtClean="0">
                <a:latin typeface="Times New Roman" charset="0"/>
              </a:rPr>
              <a:t>VueCentric</a:t>
            </a:r>
            <a:r>
              <a:rPr lang="en-US" sz="1800" b="1" dirty="0" smtClean="0">
                <a:latin typeface="Times New Roman" charset="0"/>
              </a:rPr>
              <a:t> re-engineered as CareWeb Framework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2010	CareWeb viewer deployed across Indiana HIE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2011	Gopher re-engineered as Gopher</a:t>
            </a:r>
            <a:r>
              <a:rPr lang="en-US" sz="1800" b="1" baseline="30000" dirty="0" smtClean="0">
                <a:latin typeface="Times New Roman" charset="0"/>
              </a:rPr>
              <a:t>3</a:t>
            </a:r>
            <a:r>
              <a:rPr lang="en-US" sz="1800" b="1" dirty="0" smtClean="0">
                <a:latin typeface="Times New Roman" charset="0"/>
              </a:rPr>
              <a:t> 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b="1" dirty="0" smtClean="0">
                <a:latin typeface="Times New Roman" charset="0"/>
              </a:rPr>
              <a:t>2012  Ports for </a:t>
            </a:r>
            <a:r>
              <a:rPr lang="en-US" b="1" dirty="0" err="1" smtClean="0">
                <a:latin typeface="Times New Roman" charset="0"/>
              </a:rPr>
              <a:t>OpenMRS</a:t>
            </a:r>
            <a:r>
              <a:rPr lang="en-US" b="1" dirty="0" smtClean="0">
                <a:latin typeface="Times New Roman" charset="0"/>
              </a:rPr>
              <a:t>, </a:t>
            </a:r>
            <a:r>
              <a:rPr lang="en-US" b="1" dirty="0" err="1" smtClean="0">
                <a:latin typeface="Times New Roman" charset="0"/>
              </a:rPr>
              <a:t>VistA</a:t>
            </a:r>
            <a:r>
              <a:rPr lang="en-US" b="1" dirty="0" smtClean="0">
                <a:latin typeface="Times New Roman" charset="0"/>
              </a:rPr>
              <a:t>, RPMS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1800" b="1" dirty="0" smtClean="0">
                <a:latin typeface="Times New Roman" charset="0"/>
              </a:rPr>
              <a:t>2013  Open Source (MPL 2.0)</a:t>
            </a: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endParaRPr lang="en-US" sz="1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1" y="1600200"/>
            <a:ext cx="8645769" cy="4525963"/>
          </a:xfrm>
        </p:spPr>
        <p:txBody>
          <a:bodyPr/>
          <a:lstStyle/>
          <a:p>
            <a:r>
              <a:rPr lang="en-US" dirty="0" smtClean="0"/>
              <a:t>Component-based frameworks work</a:t>
            </a:r>
          </a:p>
          <a:p>
            <a:r>
              <a:rPr lang="en-US" dirty="0" smtClean="0"/>
              <a:t>Given the proper tools, users will innovate</a:t>
            </a:r>
          </a:p>
          <a:p>
            <a:r>
              <a:rPr lang="en-US" dirty="0" smtClean="0"/>
              <a:t>Don’t design to perceived workflows</a:t>
            </a:r>
          </a:p>
          <a:p>
            <a:r>
              <a:rPr lang="en-US" dirty="0" smtClean="0"/>
              <a:t>Let users adapt software to workflow</a:t>
            </a:r>
          </a:p>
          <a:p>
            <a:r>
              <a:rPr lang="en-US" dirty="0" smtClean="0"/>
              <a:t>Ability to share custom layouts is huge</a:t>
            </a:r>
          </a:p>
          <a:p>
            <a:r>
              <a:rPr lang="en-US" dirty="0" smtClean="0"/>
              <a:t>Deployment can be a pain (lots of moving parts)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CareWeb Framework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48" y="2212573"/>
            <a:ext cx="8229600" cy="4525963"/>
          </a:xfrm>
        </p:spPr>
        <p:txBody>
          <a:bodyPr/>
          <a:lstStyle/>
          <a:p>
            <a:r>
              <a:rPr lang="en-US" dirty="0" smtClean="0"/>
              <a:t>Third generation framework</a:t>
            </a:r>
          </a:p>
          <a:p>
            <a:r>
              <a:rPr lang="en-US" dirty="0" smtClean="0"/>
              <a:t>Web-based</a:t>
            </a:r>
          </a:p>
          <a:p>
            <a:r>
              <a:rPr lang="en-US" dirty="0" smtClean="0"/>
              <a:t>100% open source (MPL 2.0)</a:t>
            </a:r>
          </a:p>
          <a:p>
            <a:r>
              <a:rPr lang="en-US" dirty="0" smtClean="0"/>
              <a:t>Not just </a:t>
            </a:r>
            <a:r>
              <a:rPr lang="en-US" dirty="0" err="1" smtClean="0"/>
              <a:t>VistA</a:t>
            </a:r>
            <a:r>
              <a:rPr lang="en-US" dirty="0" smtClean="0"/>
              <a:t>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CareWeb Framework Features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376234"/>
            <a:ext cx="8030308" cy="504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Provides a foundation for building modular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Supports flexible UI layouts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Heavily promotes code 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20701</TotalTime>
  <Words>465</Words>
  <Application>Microsoft Macintosh PowerPoint</Application>
  <PresentationFormat>On-screen Show (4:3)</PresentationFormat>
  <Paragraphs>206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ＭＳ Ｐゴシック</vt:lpstr>
      <vt:lpstr>Times New Roman</vt:lpstr>
      <vt:lpstr>Wingdings</vt:lpstr>
      <vt:lpstr>Office Theme</vt:lpstr>
      <vt:lpstr>The CareWeb Framework An Update</vt:lpstr>
      <vt:lpstr>Regenstrief Institute www.regenstrief.org</vt:lpstr>
      <vt:lpstr>Regenstrief Institute</vt:lpstr>
      <vt:lpstr>Why a Collaborative Platform?</vt:lpstr>
      <vt:lpstr>PowerPoint Presentation</vt:lpstr>
      <vt:lpstr>What We Know</vt:lpstr>
      <vt:lpstr>CareWeb Framework Today</vt:lpstr>
      <vt:lpstr>PowerPoint Presentation</vt:lpstr>
      <vt:lpstr>Foundational Technologies</vt:lpstr>
      <vt:lpstr>Architecture</vt:lpstr>
      <vt:lpstr>CareWeb Framework is not just for VistA</vt:lpstr>
      <vt:lpstr>Fast Healthcare Interoperability Resources (FHIR)</vt:lpstr>
      <vt:lpstr>VistA Port</vt:lpstr>
      <vt:lpstr>VistA Port</vt:lpstr>
      <vt:lpstr>www.carewebframework.org</vt:lpstr>
      <vt:lpstr>Github Repositories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 An Update</dc:title>
  <dc:subject/>
  <dc:creator>Doug Martin</dc:creator>
  <cp:keywords/>
  <dc:description/>
  <cp:lastModifiedBy>Doug Martin</cp:lastModifiedBy>
  <cp:revision>329</cp:revision>
  <dcterms:created xsi:type="dcterms:W3CDTF">2012-10-15T21:49:57Z</dcterms:created>
  <dcterms:modified xsi:type="dcterms:W3CDTF">2016-08-12T18:09:26Z</dcterms:modified>
  <cp:category/>
</cp:coreProperties>
</file>