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7" r:id="rId2"/>
    <p:sldId id="417" r:id="rId3"/>
    <p:sldId id="418" r:id="rId4"/>
    <p:sldId id="406" r:id="rId5"/>
    <p:sldId id="412" r:id="rId6"/>
    <p:sldId id="411" r:id="rId7"/>
    <p:sldId id="407" r:id="rId8"/>
    <p:sldId id="408" r:id="rId9"/>
    <p:sldId id="413" r:id="rId10"/>
    <p:sldId id="410" r:id="rId11"/>
    <p:sldId id="409" r:id="rId12"/>
    <p:sldId id="405" r:id="rId13"/>
    <p:sldId id="390" r:id="rId14"/>
    <p:sldId id="414" r:id="rId15"/>
    <p:sldId id="415" r:id="rId16"/>
    <p:sldId id="416" r:id="rId17"/>
    <p:sldId id="386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76336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0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Switch to demo – show plugins, help content, about box, design mode.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381174-F918-464D-9CFD-D7745C0C46A8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7566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4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6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r>
              <a:rPr lang="en-US" dirty="0" smtClean="0"/>
              <a:t>Speed, speed, speed (translated into our new platform)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Web-based application wins/challenges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Components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SOA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What would we do differently if we started over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Compare to our goals – did we achieve them?</a:t>
            </a:r>
          </a:p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The CareWeb Framework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libri" charset="0"/>
              </a:rPr>
              <a:t>A Platform for Collaboration and Innovation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Martin 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662" y="1561123"/>
            <a:ext cx="6400800" cy="4525963"/>
          </a:xfrm>
        </p:spPr>
        <p:txBody>
          <a:bodyPr/>
          <a:lstStyle/>
          <a:p>
            <a:r>
              <a:rPr lang="en-US" sz="2800" dirty="0" smtClean="0"/>
              <a:t>Speed, speed, speed</a:t>
            </a:r>
          </a:p>
          <a:p>
            <a:r>
              <a:rPr lang="en-US" sz="2800" dirty="0" smtClean="0"/>
              <a:t>Scalability</a:t>
            </a:r>
          </a:p>
          <a:p>
            <a:r>
              <a:rPr lang="en-US" sz="2800" dirty="0" smtClean="0"/>
              <a:t>Cross browser support</a:t>
            </a:r>
          </a:p>
          <a:p>
            <a:r>
              <a:rPr lang="en-US" sz="2800" dirty="0" smtClean="0"/>
              <a:t>UI richness</a:t>
            </a:r>
          </a:p>
          <a:p>
            <a:r>
              <a:rPr lang="en-US" sz="2800" dirty="0" smtClean="0"/>
              <a:t>UI consistency</a:t>
            </a:r>
          </a:p>
          <a:p>
            <a:r>
              <a:rPr lang="en-US" sz="2800" dirty="0" smtClean="0"/>
              <a:t>Session interference</a:t>
            </a:r>
          </a:p>
          <a:p>
            <a:r>
              <a:rPr lang="en-US" sz="2800" dirty="0" smtClean="0"/>
              <a:t>Dependency management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Workflow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585" y="1415684"/>
            <a:ext cx="5941646" cy="5257800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Apache </a:t>
            </a:r>
            <a:r>
              <a:rPr lang="en-US" sz="2800" dirty="0" err="1" smtClean="0"/>
              <a:t>ActiveMQ</a:t>
            </a:r>
            <a:r>
              <a:rPr lang="en-US" sz="2800" dirty="0"/>
              <a:t> </a:t>
            </a:r>
            <a:r>
              <a:rPr lang="en-US" sz="2800" dirty="0" smtClean="0"/>
              <a:t>Server</a:t>
            </a:r>
          </a:p>
          <a:p>
            <a:r>
              <a:rPr lang="en-US" sz="2800" dirty="0" smtClean="0"/>
              <a:t>Apache Tomcat</a:t>
            </a:r>
          </a:p>
          <a:p>
            <a:r>
              <a:rPr lang="en-US" sz="2800" dirty="0" smtClean="0"/>
              <a:t>Apache Maven</a:t>
            </a: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447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971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886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648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5626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20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2209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 Adaptor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Feature Inventory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15000"/>
          </a:xfrm>
          <a:extLst/>
        </p:spPr>
        <p:txBody>
          <a:bodyPr numCol="2"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Results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Recent results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Flowsheet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Clinical abstract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Clinical documents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Encounter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Appointment history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Patient dashboard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Chart search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Data capture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entry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Note writing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Observations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Patient letters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Document </a:t>
            </a:r>
            <a:r>
              <a:rPr lang="en-US" sz="2000" dirty="0" err="1" smtClean="0">
                <a:ea typeface="+mn-ea"/>
              </a:rPr>
              <a:t>uploader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Electronic signature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Problem list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Allergy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sets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Natural language </a:t>
            </a:r>
            <a:r>
              <a:rPr lang="en-US" sz="2000" dirty="0">
                <a:ea typeface="+mn-ea"/>
              </a:rPr>
              <a:t>p</a:t>
            </a:r>
            <a:r>
              <a:rPr lang="en-US" sz="2000" dirty="0" smtClean="0">
                <a:ea typeface="+mn-ea"/>
              </a:rPr>
              <a:t>rocessing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Clinical Decision support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Alert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InfoPanel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Rule authoring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Relevance Adjustment Module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FDB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Administrative Tools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User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Remote troubleshooting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Property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Concept mapping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Disaster aid support</a:t>
            </a:r>
            <a:endParaRPr lang="en-US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System integration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McKesson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Relay Health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Docs4Docs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Research</a:t>
            </a:r>
            <a:endParaRPr lang="en-US" sz="24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Randomization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adherence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reconciliation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 profile visualization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ResNet</a:t>
            </a:r>
            <a:r>
              <a:rPr lang="en-US" sz="2000" dirty="0" smtClean="0">
                <a:ea typeface="+mn-ea"/>
              </a:rPr>
              <a:t> study recruitment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SMART plug-ins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Communication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/>
              <a:t>Secure chat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>
              <a:ea typeface="+mn-ea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www.carewebframework.org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67" y="1242917"/>
            <a:ext cx="8229600" cy="3485573"/>
          </a:xfrm>
        </p:spPr>
        <p:txBody>
          <a:bodyPr/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Blog</a:t>
            </a:r>
            <a:endParaRPr lang="en-US" dirty="0"/>
          </a:p>
          <a:p>
            <a:r>
              <a:rPr lang="en-US" dirty="0" smtClean="0"/>
              <a:t>Source Code (MPL 2.0)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7288"/>
            <a:ext cx="8229600" cy="5403989"/>
          </a:xfrm>
        </p:spPr>
        <p:txBody>
          <a:bodyPr/>
          <a:lstStyle/>
          <a:p>
            <a:r>
              <a:rPr lang="en-US" dirty="0" err="1" smtClean="0"/>
              <a:t>carewebframework</a:t>
            </a:r>
            <a:r>
              <a:rPr lang="en-US" dirty="0" smtClean="0"/>
              <a:t>-core</a:t>
            </a:r>
          </a:p>
          <a:p>
            <a:r>
              <a:rPr lang="en-US" dirty="0" err="1"/>
              <a:t>carewebframework</a:t>
            </a:r>
            <a:r>
              <a:rPr lang="en-US" dirty="0" smtClean="0"/>
              <a:t>-icons</a:t>
            </a:r>
            <a:endParaRPr lang="en-US" dirty="0"/>
          </a:p>
          <a:p>
            <a:r>
              <a:rPr lang="en-US" dirty="0" err="1"/>
              <a:t>carewebframework</a:t>
            </a:r>
            <a:r>
              <a:rPr lang="en-US" dirty="0" err="1" smtClean="0"/>
              <a:t>-ohj</a:t>
            </a:r>
            <a:endParaRPr lang="en-US" dirty="0"/>
          </a:p>
          <a:p>
            <a:r>
              <a:rPr lang="en-US" dirty="0" err="1"/>
              <a:t>carewebframework</a:t>
            </a:r>
            <a:r>
              <a:rPr lang="en-US" dirty="0" err="1" smtClean="0"/>
              <a:t>-highcharts</a:t>
            </a:r>
            <a:endParaRPr lang="en-US" dirty="0"/>
          </a:p>
          <a:p>
            <a:r>
              <a:rPr lang="en-US" dirty="0" err="1"/>
              <a:t>carewebframework</a:t>
            </a:r>
            <a:r>
              <a:rPr lang="en-US" dirty="0" smtClean="0"/>
              <a:t>-smart</a:t>
            </a:r>
          </a:p>
          <a:p>
            <a:r>
              <a:rPr lang="en-US" dirty="0" err="1"/>
              <a:t>carewebframework</a:t>
            </a:r>
            <a:r>
              <a:rPr lang="en-US" dirty="0" err="1" smtClean="0"/>
              <a:t>-cal</a:t>
            </a:r>
            <a:endParaRPr lang="en-US" dirty="0" smtClean="0"/>
          </a:p>
          <a:p>
            <a:r>
              <a:rPr lang="en-US" dirty="0" err="1"/>
              <a:t>carewebframework</a:t>
            </a:r>
            <a:r>
              <a:rPr lang="en-US" dirty="0" err="1" smtClean="0"/>
              <a:t>-openmrs</a:t>
            </a:r>
            <a:endParaRPr lang="en-US" dirty="0" smtClean="0"/>
          </a:p>
          <a:p>
            <a:r>
              <a:rPr lang="en-US" dirty="0" err="1" smtClean="0"/>
              <a:t>carewebframework</a:t>
            </a:r>
            <a:r>
              <a:rPr lang="en-US" dirty="0" smtClean="0"/>
              <a:t>-vista</a:t>
            </a:r>
            <a:endParaRPr lang="en-US" dirty="0"/>
          </a:p>
          <a:p>
            <a:r>
              <a:rPr lang="en-US" dirty="0" err="1"/>
              <a:t>carewebframework</a:t>
            </a:r>
            <a:r>
              <a:rPr lang="en-US" dirty="0" smtClean="0"/>
              <a:t>-rpms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The Medical Gopher Order Entry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65250" y="5634038"/>
            <a:ext cx="4273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err="1" smtClean="0"/>
              <a:t>dkmartin@</a:t>
            </a:r>
            <a:r>
              <a:rPr lang="en-US" sz="3000" dirty="0" err="1"/>
              <a:t>regenstrief.org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93" y="1657350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br>
              <a:rPr lang="en-US" dirty="0" smtClean="0"/>
            </a:br>
            <a:r>
              <a:rPr lang="en-US" sz="3200" dirty="0" err="1" smtClean="0"/>
              <a:t>www.regenstrief.org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829"/>
            <a:ext cx="9144000" cy="49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Non-profit</a:t>
            </a:r>
          </a:p>
          <a:p>
            <a:r>
              <a:rPr lang="en-US" dirty="0" smtClean="0"/>
              <a:t>Founded in 1969</a:t>
            </a:r>
          </a:p>
          <a:p>
            <a:r>
              <a:rPr lang="en-US" dirty="0" smtClean="0"/>
              <a:t>Healthcare research</a:t>
            </a:r>
          </a:p>
          <a:p>
            <a:r>
              <a:rPr lang="en-US" dirty="0" smtClean="0"/>
              <a:t>Primarily grant funded</a:t>
            </a:r>
          </a:p>
          <a:p>
            <a:r>
              <a:rPr lang="en-US" dirty="0" smtClean="0"/>
              <a:t>Regenstrief Foundation</a:t>
            </a:r>
          </a:p>
          <a:p>
            <a:r>
              <a:rPr lang="en-US" dirty="0" smtClean="0"/>
              <a:t>Affiliated with Indiana University</a:t>
            </a:r>
          </a:p>
          <a:p>
            <a:r>
              <a:rPr lang="en-US" dirty="0" smtClean="0"/>
              <a:t>Multiple partnerships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137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CareWeb Framework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/>
              <a:t>What It Does</a:t>
            </a:r>
            <a:endParaRPr lang="en-US" sz="40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566615" y="1455616"/>
            <a:ext cx="8030308" cy="36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Provides a foundation for building component-based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Supports flexible UI layouts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Facilitates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455245"/>
            <a:ext cx="7398116" cy="11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5400" dirty="0"/>
              <a:t>CareWeb Framework</a:t>
            </a:r>
          </a:p>
          <a:p>
            <a:pPr algn="ctr">
              <a:lnSpc>
                <a:spcPct val="90000"/>
              </a:lnSpc>
            </a:pPr>
            <a:r>
              <a:rPr lang="en-US" sz="4000" dirty="0"/>
              <a:t>What It </a:t>
            </a:r>
            <a:r>
              <a:rPr lang="en-US" sz="4000" dirty="0" smtClean="0"/>
              <a:t>Is Not</a:t>
            </a:r>
            <a:endParaRPr lang="en-US" sz="40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1064846" y="1789539"/>
            <a:ext cx="7248769" cy="505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A standalone application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Specific to healthcare (not an EMR)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Dependent upon a specific domain model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2400" b="1" dirty="0" smtClean="0">
              <a:latin typeface="Times New Roman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74869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The Road to CWF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735623"/>
            <a:ext cx="7595088" cy="698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1998	Consortium of VA Hospitals fund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project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Integrate commercial note authoring tool into CPRS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Monolithic, closed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open, modular, extensible architecture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Monopolistic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collaborative development culture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Needed a supporting framework (</a:t>
            </a:r>
            <a:r>
              <a:rPr lang="en-US" b="1" dirty="0" err="1" smtClean="0">
                <a:latin typeface="Times New Roman" charset="0"/>
              </a:rPr>
              <a:t>VistAtion</a:t>
            </a:r>
            <a:r>
              <a:rPr lang="en-US" b="1" dirty="0" smtClean="0">
                <a:latin typeface="Times New Roman" charset="0"/>
              </a:rPr>
              <a:t> Framework)</a:t>
            </a:r>
            <a:endParaRPr lang="en-US" sz="1800" b="1" dirty="0" smtClean="0">
              <a:latin typeface="Times New Roman" charset="0"/>
            </a:endParaRP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Modularize CPRS </a:t>
            </a:r>
            <a:r>
              <a:rPr lang="en-US" sz="1800" b="1" dirty="0">
                <a:latin typeface="Times New Roman" charset="0"/>
                <a:cs typeface="Times New Roman" charset="0"/>
              </a:rPr>
              <a:t>→ </a:t>
            </a:r>
            <a:r>
              <a:rPr lang="en-US" sz="1800" b="1" dirty="0" err="1" smtClean="0">
                <a:latin typeface="Times New Roman" charset="0"/>
                <a:cs typeface="Times New Roman" charset="0"/>
              </a:rPr>
              <a:t>VistAtion</a:t>
            </a:r>
            <a:r>
              <a:rPr lang="en-US" b="1" dirty="0">
                <a:latin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components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1999</a:t>
            </a:r>
            <a:r>
              <a:rPr lang="en-US" sz="1800" b="1" dirty="0">
                <a:latin typeface="Times New Roman" charset="0"/>
              </a:rPr>
              <a:t>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pilot commences at Atlanta VAMC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VA rejects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concept as </a:t>
            </a:r>
            <a:r>
              <a:rPr lang="ja-JP" altLang="en-US" sz="1800" b="1" dirty="0">
                <a:latin typeface="Arial"/>
              </a:rPr>
              <a:t>“</a:t>
            </a:r>
            <a:r>
              <a:rPr lang="en-US" sz="1800" b="1" dirty="0">
                <a:latin typeface="Times New Roman" charset="0"/>
              </a:rPr>
              <a:t>too open</a:t>
            </a:r>
            <a:r>
              <a:rPr lang="ja-JP" altLang="en-US" sz="1800" b="1" dirty="0">
                <a:latin typeface="Arial"/>
              </a:rPr>
              <a:t>”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Clinical Informatics Associates incorporates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2001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re-engineered as </a:t>
            </a:r>
            <a:r>
              <a:rPr lang="en-US" sz="1800" b="1" dirty="0" err="1">
                <a:latin typeface="Times New Roman" charset="0"/>
              </a:rPr>
              <a:t>VueCentric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2002	</a:t>
            </a:r>
            <a:r>
              <a:rPr lang="en-US" sz="1800" b="1" dirty="0" err="1">
                <a:latin typeface="Times New Roman" charset="0"/>
              </a:rPr>
              <a:t>VueCentric</a:t>
            </a:r>
            <a:r>
              <a:rPr lang="en-US" sz="1800" b="1" dirty="0">
                <a:latin typeface="Times New Roman" charset="0"/>
              </a:rPr>
              <a:t>-based EHR piloted at Crow Indian Hospital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2004	IHS adopts RPMS-EHR as its official EMR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2006	</a:t>
            </a:r>
            <a:r>
              <a:rPr lang="en-US" sz="1800" b="1" dirty="0" err="1">
                <a:latin typeface="Times New Roman" charset="0"/>
              </a:rPr>
              <a:t>Medsphere</a:t>
            </a:r>
            <a:r>
              <a:rPr lang="en-US" sz="1800" b="1" dirty="0">
                <a:latin typeface="Times New Roman" charset="0"/>
              </a:rPr>
              <a:t> acquires CIA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2008	RPMS-EHR deployed in over 120 IHS </a:t>
            </a:r>
            <a:r>
              <a:rPr lang="en-US" sz="1800" b="1" dirty="0" smtClean="0">
                <a:latin typeface="Times New Roman" charset="0"/>
              </a:rPr>
              <a:t>sites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2008	Return to Regenstrief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2009	</a:t>
            </a:r>
            <a:r>
              <a:rPr lang="en-US" sz="1800" b="1" dirty="0" err="1" smtClean="0">
                <a:latin typeface="Times New Roman" charset="0"/>
              </a:rPr>
              <a:t>VueCentric</a:t>
            </a:r>
            <a:r>
              <a:rPr lang="en-US" sz="1800" b="1" dirty="0" smtClean="0">
                <a:latin typeface="Times New Roman" charset="0"/>
              </a:rPr>
              <a:t> re-engineered as CareWeb Framework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2010	CareWeb viewer deployed across Indiana HIE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2011	Gopher re-engineered as Gopher</a:t>
            </a:r>
            <a:r>
              <a:rPr lang="en-US" sz="1800" b="1" baseline="30000" dirty="0" smtClean="0">
                <a:latin typeface="Times New Roman" charset="0"/>
              </a:rPr>
              <a:t>3</a:t>
            </a:r>
            <a:r>
              <a:rPr lang="en-US" sz="1800" b="1" dirty="0" smtClean="0">
                <a:latin typeface="Times New Roman" charset="0"/>
              </a:rPr>
              <a:t>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2012  Ports for </a:t>
            </a:r>
            <a:r>
              <a:rPr lang="en-US" b="1" dirty="0" err="1" smtClean="0">
                <a:latin typeface="Times New Roman" charset="0"/>
              </a:rPr>
              <a:t>OpenMRS</a:t>
            </a:r>
            <a:r>
              <a:rPr lang="en-US" b="1" dirty="0" smtClean="0">
                <a:latin typeface="Times New Roman" charset="0"/>
              </a:rPr>
              <a:t>, </a:t>
            </a:r>
            <a:r>
              <a:rPr lang="en-US" b="1" dirty="0" err="1" smtClean="0">
                <a:latin typeface="Times New Roman" charset="0"/>
              </a:rPr>
              <a:t>VistA</a:t>
            </a:r>
            <a:r>
              <a:rPr lang="en-US" b="1" dirty="0" smtClean="0">
                <a:latin typeface="Times New Roman" charset="0"/>
              </a:rPr>
              <a:t>, RPMS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2013  Open Source (MPL 2.0)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Rationale for Re-engineering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platform reaching end of life</a:t>
            </a:r>
          </a:p>
          <a:p>
            <a:r>
              <a:rPr lang="en-US" dirty="0" smtClean="0"/>
              <a:t>Systems reaching limits of extensibility</a:t>
            </a:r>
          </a:p>
          <a:p>
            <a:r>
              <a:rPr lang="en-US" dirty="0" smtClean="0"/>
              <a:t>Difficulty recruiting engineers with relevant experience</a:t>
            </a:r>
          </a:p>
          <a:p>
            <a:r>
              <a:rPr lang="en-US" dirty="0" smtClean="0"/>
              <a:t>Diminishing compatibility with evolving infrastructure</a:t>
            </a:r>
          </a:p>
          <a:p>
            <a:r>
              <a:rPr lang="en-US" dirty="0" smtClean="0"/>
              <a:t>Limited ability to leverage contemporary tools</a:t>
            </a:r>
          </a:p>
          <a:p>
            <a:r>
              <a:rPr lang="en-US" dirty="0" smtClean="0"/>
              <a:t>Complexity of maintaining multiple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of New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585" y="1600200"/>
            <a:ext cx="6811107" cy="4525963"/>
          </a:xfrm>
        </p:spPr>
        <p:txBody>
          <a:bodyPr/>
          <a:lstStyle/>
          <a:p>
            <a:r>
              <a:rPr lang="en-US" sz="2800" dirty="0" smtClean="0"/>
              <a:t>Technology convergence</a:t>
            </a:r>
          </a:p>
          <a:p>
            <a:r>
              <a:rPr lang="en-US" sz="2800" dirty="0" smtClean="0"/>
              <a:t>Web-based</a:t>
            </a:r>
          </a:p>
          <a:p>
            <a:r>
              <a:rPr lang="en-US" sz="2800" dirty="0" smtClean="0"/>
              <a:t>Built on open source technologies</a:t>
            </a:r>
          </a:p>
          <a:p>
            <a:r>
              <a:rPr lang="en-US" sz="2800" dirty="0" smtClean="0"/>
              <a:t>Extensible architecture</a:t>
            </a:r>
          </a:p>
          <a:p>
            <a:r>
              <a:rPr lang="en-US" sz="2800" dirty="0" smtClean="0"/>
              <a:t>Modular design</a:t>
            </a:r>
          </a:p>
          <a:p>
            <a:r>
              <a:rPr lang="en-US" sz="2800" dirty="0" smtClean="0"/>
              <a:t>Emphasis on component re-use</a:t>
            </a:r>
          </a:p>
          <a:p>
            <a:r>
              <a:rPr lang="en-US" sz="2800" dirty="0" smtClean="0"/>
              <a:t>Ease of development</a:t>
            </a:r>
          </a:p>
          <a:p>
            <a:r>
              <a:rPr lang="en-US" sz="2800" dirty="0" smtClean="0"/>
              <a:t>Minimal configuration</a:t>
            </a:r>
          </a:p>
          <a:p>
            <a:r>
              <a:rPr lang="en-US" sz="2800" dirty="0" smtClean="0"/>
              <a:t>Support our research mission!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Already Knew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1" y="1600200"/>
            <a:ext cx="8645769" cy="4525963"/>
          </a:xfrm>
        </p:spPr>
        <p:txBody>
          <a:bodyPr/>
          <a:lstStyle/>
          <a:p>
            <a:r>
              <a:rPr lang="en-US" dirty="0" smtClean="0"/>
              <a:t>Component-based frameworks work</a:t>
            </a:r>
          </a:p>
          <a:p>
            <a:r>
              <a:rPr lang="en-US" dirty="0" smtClean="0"/>
              <a:t>Given the proper tools, users will innovate</a:t>
            </a:r>
          </a:p>
          <a:p>
            <a:r>
              <a:rPr lang="en-US" dirty="0" smtClean="0"/>
              <a:t>Don’t design to perceived workflows</a:t>
            </a:r>
          </a:p>
          <a:p>
            <a:r>
              <a:rPr lang="en-US" dirty="0" smtClean="0"/>
              <a:t>Let users adapt software to workflow</a:t>
            </a:r>
          </a:p>
          <a:p>
            <a:r>
              <a:rPr lang="en-US" dirty="0" smtClean="0"/>
              <a:t>Ability to share custom layouts is huge</a:t>
            </a:r>
          </a:p>
          <a:p>
            <a:r>
              <a:rPr lang="en-US" dirty="0" smtClean="0"/>
              <a:t>Deployment can be a pain (lots of moving parts)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20433</TotalTime>
  <Words>512</Words>
  <Application>Microsoft Macintosh PowerPoint</Application>
  <PresentationFormat>On-screen Show (4:3)</PresentationFormat>
  <Paragraphs>246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ＭＳ Ｐゴシック</vt:lpstr>
      <vt:lpstr>Times New Roman</vt:lpstr>
      <vt:lpstr>Wingdings</vt:lpstr>
      <vt:lpstr>Office Theme</vt:lpstr>
      <vt:lpstr>The CareWeb Framework A Platform for Collaboration and Innovation</vt:lpstr>
      <vt:lpstr>Regenstrief Institute www.regenstrief.org</vt:lpstr>
      <vt:lpstr>Regenstrief Institute</vt:lpstr>
      <vt:lpstr>PowerPoint Presentation</vt:lpstr>
      <vt:lpstr>PowerPoint Presentation</vt:lpstr>
      <vt:lpstr>PowerPoint Presentation</vt:lpstr>
      <vt:lpstr>Rationale for Re-engineering</vt:lpstr>
      <vt:lpstr>Goals of New Platform</vt:lpstr>
      <vt:lpstr>What We Already Knew</vt:lpstr>
      <vt:lpstr>Challenges</vt:lpstr>
      <vt:lpstr>Key Technologies</vt:lpstr>
      <vt:lpstr>Architecture</vt:lpstr>
      <vt:lpstr>Feature Inventory</vt:lpstr>
      <vt:lpstr>www.carewebframework.org</vt:lpstr>
      <vt:lpstr>Github Repositories</vt:lpstr>
      <vt:lpstr>Demos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CareWeb Framework A Platform for Collaboration and Innovation</dc:title>
  <dc:subject/>
  <dc:creator>Doug Martin</dc:creator>
  <cp:keywords/>
  <dc:description/>
  <cp:lastModifiedBy>Doug Martin</cp:lastModifiedBy>
  <cp:revision>316</cp:revision>
  <dcterms:created xsi:type="dcterms:W3CDTF">2012-10-15T21:49:57Z</dcterms:created>
  <dcterms:modified xsi:type="dcterms:W3CDTF">2016-08-12T18:10:06Z</dcterms:modified>
  <cp:category/>
</cp:coreProperties>
</file>