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2" r:id="rId1"/>
  </p:sldMasterIdLst>
  <p:notesMasterIdLst>
    <p:notesMasterId r:id="rId20"/>
  </p:notesMasterIdLst>
  <p:handoutMasterIdLst>
    <p:handoutMasterId r:id="rId21"/>
  </p:handoutMasterIdLst>
  <p:sldIdLst>
    <p:sldId id="896" r:id="rId2"/>
    <p:sldId id="897" r:id="rId3"/>
    <p:sldId id="899" r:id="rId4"/>
    <p:sldId id="900" r:id="rId5"/>
    <p:sldId id="916" r:id="rId6"/>
    <p:sldId id="924" r:id="rId7"/>
    <p:sldId id="919" r:id="rId8"/>
    <p:sldId id="930" r:id="rId9"/>
    <p:sldId id="932" r:id="rId10"/>
    <p:sldId id="918" r:id="rId11"/>
    <p:sldId id="931" r:id="rId12"/>
    <p:sldId id="917" r:id="rId13"/>
    <p:sldId id="915" r:id="rId14"/>
    <p:sldId id="908" r:id="rId15"/>
    <p:sldId id="914" r:id="rId16"/>
    <p:sldId id="909" r:id="rId17"/>
    <p:sldId id="911" r:id="rId18"/>
    <p:sldId id="912" r:id="rId19"/>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宋体" pitchFamily="2" charset="-122"/>
        <a:ea typeface="宋体" pitchFamily="2" charset="-122"/>
        <a:cs typeface="+mn-cs"/>
      </a:defRPr>
    </a:lvl1pPr>
    <a:lvl2pPr marL="457200" algn="l" rtl="0" fontAlgn="base">
      <a:spcBef>
        <a:spcPct val="0"/>
      </a:spcBef>
      <a:spcAft>
        <a:spcPct val="0"/>
      </a:spcAft>
      <a:defRPr sz="2000" kern="1200">
        <a:solidFill>
          <a:schemeClr val="tx1"/>
        </a:solidFill>
        <a:latin typeface="宋体" pitchFamily="2" charset="-122"/>
        <a:ea typeface="宋体" pitchFamily="2" charset="-122"/>
        <a:cs typeface="+mn-cs"/>
      </a:defRPr>
    </a:lvl2pPr>
    <a:lvl3pPr marL="914400" algn="l" rtl="0" fontAlgn="base">
      <a:spcBef>
        <a:spcPct val="0"/>
      </a:spcBef>
      <a:spcAft>
        <a:spcPct val="0"/>
      </a:spcAft>
      <a:defRPr sz="2000" kern="1200">
        <a:solidFill>
          <a:schemeClr val="tx1"/>
        </a:solidFill>
        <a:latin typeface="宋体" pitchFamily="2" charset="-122"/>
        <a:ea typeface="宋体" pitchFamily="2" charset="-122"/>
        <a:cs typeface="+mn-cs"/>
      </a:defRPr>
    </a:lvl3pPr>
    <a:lvl4pPr marL="1371600" algn="l" rtl="0" fontAlgn="base">
      <a:spcBef>
        <a:spcPct val="0"/>
      </a:spcBef>
      <a:spcAft>
        <a:spcPct val="0"/>
      </a:spcAft>
      <a:defRPr sz="2000" kern="1200">
        <a:solidFill>
          <a:schemeClr val="tx1"/>
        </a:solidFill>
        <a:latin typeface="宋体" pitchFamily="2" charset="-122"/>
        <a:ea typeface="宋体" pitchFamily="2" charset="-122"/>
        <a:cs typeface="+mn-cs"/>
      </a:defRPr>
    </a:lvl4pPr>
    <a:lvl5pPr marL="1828800" algn="l" rtl="0" fontAlgn="base">
      <a:spcBef>
        <a:spcPct val="0"/>
      </a:spcBef>
      <a:spcAft>
        <a:spcPct val="0"/>
      </a:spcAft>
      <a:defRPr sz="2000" kern="1200">
        <a:solidFill>
          <a:schemeClr val="tx1"/>
        </a:solidFill>
        <a:latin typeface="宋体" pitchFamily="2" charset="-122"/>
        <a:ea typeface="宋体" pitchFamily="2" charset="-122"/>
        <a:cs typeface="+mn-cs"/>
      </a:defRPr>
    </a:lvl5pPr>
    <a:lvl6pPr marL="2286000" algn="l" defTabSz="914400" rtl="0" eaLnBrk="1" latinLnBrk="0" hangingPunct="1">
      <a:defRPr sz="2000" kern="1200">
        <a:solidFill>
          <a:schemeClr val="tx1"/>
        </a:solidFill>
        <a:latin typeface="宋体" pitchFamily="2" charset="-122"/>
        <a:ea typeface="宋体" pitchFamily="2" charset="-122"/>
        <a:cs typeface="+mn-cs"/>
      </a:defRPr>
    </a:lvl6pPr>
    <a:lvl7pPr marL="2743200" algn="l" defTabSz="914400" rtl="0" eaLnBrk="1" latinLnBrk="0" hangingPunct="1">
      <a:defRPr sz="2000" kern="1200">
        <a:solidFill>
          <a:schemeClr val="tx1"/>
        </a:solidFill>
        <a:latin typeface="宋体" pitchFamily="2" charset="-122"/>
        <a:ea typeface="宋体" pitchFamily="2" charset="-122"/>
        <a:cs typeface="+mn-cs"/>
      </a:defRPr>
    </a:lvl7pPr>
    <a:lvl8pPr marL="3200400" algn="l" defTabSz="914400" rtl="0" eaLnBrk="1" latinLnBrk="0" hangingPunct="1">
      <a:defRPr sz="2000" kern="1200">
        <a:solidFill>
          <a:schemeClr val="tx1"/>
        </a:solidFill>
        <a:latin typeface="宋体" pitchFamily="2" charset="-122"/>
        <a:ea typeface="宋体" pitchFamily="2" charset="-122"/>
        <a:cs typeface="+mn-cs"/>
      </a:defRPr>
    </a:lvl8pPr>
    <a:lvl9pPr marL="3657600" algn="l" defTabSz="914400" rtl="0" eaLnBrk="1" latinLnBrk="0" hangingPunct="1">
      <a:defRPr sz="2000"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A2"/>
    <a:srgbClr val="F2F2F2"/>
    <a:srgbClr val="ED5A40"/>
    <a:srgbClr val="99CC39"/>
    <a:srgbClr val="294A5A"/>
    <a:srgbClr val="FF6600"/>
    <a:srgbClr val="484849"/>
    <a:srgbClr val="F9C900"/>
    <a:srgbClr val="F9C9D9"/>
    <a:srgbClr val="FEF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32"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1541A589-B6C3-4A2D-B51F-2892BB6277D2}" type="slidenum">
              <a:rPr lang="en-US" altLang="zh-CN"/>
              <a:pPr/>
              <a:t>‹#›</a:t>
            </a:fld>
            <a:endParaRPr lang="en-US" altLang="zh-CN"/>
          </a:p>
        </p:txBody>
      </p:sp>
    </p:spTree>
    <p:extLst>
      <p:ext uri="{BB962C8B-B14F-4D97-AF65-F5344CB8AC3E}">
        <p14:creationId xmlns:p14="http://schemas.microsoft.com/office/powerpoint/2010/main" val="2786882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9B298665-F98B-40E5-93D3-D7F814B60137}" type="slidenum">
              <a:rPr lang="en-US" altLang="zh-CN"/>
              <a:pPr/>
              <a:t>‹#›</a:t>
            </a:fld>
            <a:endParaRPr lang="en-US" altLang="zh-CN"/>
          </a:p>
        </p:txBody>
      </p:sp>
    </p:spTree>
    <p:extLst>
      <p:ext uri="{BB962C8B-B14F-4D97-AF65-F5344CB8AC3E}">
        <p14:creationId xmlns:p14="http://schemas.microsoft.com/office/powerpoint/2010/main" val="3859962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a:t>
            </a:fld>
            <a:endParaRPr lang="en-US" altLang="zh-CN"/>
          </a:p>
        </p:txBody>
      </p:sp>
    </p:spTree>
    <p:extLst>
      <p:ext uri="{BB962C8B-B14F-4D97-AF65-F5344CB8AC3E}">
        <p14:creationId xmlns:p14="http://schemas.microsoft.com/office/powerpoint/2010/main" val="56278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10</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11</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12</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13</a:t>
            </a:fld>
            <a:endParaRPr lang="en-US" altLang="zh-CN"/>
          </a:p>
        </p:txBody>
      </p:sp>
    </p:spTree>
    <p:extLst>
      <p:ext uri="{BB962C8B-B14F-4D97-AF65-F5344CB8AC3E}">
        <p14:creationId xmlns:p14="http://schemas.microsoft.com/office/powerpoint/2010/main" val="136234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14</a:t>
            </a:fld>
            <a:endParaRPr lang="en-US" altLang="zh-CN"/>
          </a:p>
        </p:txBody>
      </p:sp>
    </p:spTree>
    <p:extLst>
      <p:ext uri="{BB962C8B-B14F-4D97-AF65-F5344CB8AC3E}">
        <p14:creationId xmlns:p14="http://schemas.microsoft.com/office/powerpoint/2010/main" val="1362344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15</a:t>
            </a:fld>
            <a:endParaRPr lang="en-US" altLang="zh-CN"/>
          </a:p>
        </p:txBody>
      </p:sp>
    </p:spTree>
    <p:extLst>
      <p:ext uri="{BB962C8B-B14F-4D97-AF65-F5344CB8AC3E}">
        <p14:creationId xmlns:p14="http://schemas.microsoft.com/office/powerpoint/2010/main" val="2692468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16</a:t>
            </a:fld>
            <a:endParaRPr lang="en-US" altLang="zh-CN"/>
          </a:p>
        </p:txBody>
      </p:sp>
    </p:spTree>
    <p:extLst>
      <p:ext uri="{BB962C8B-B14F-4D97-AF65-F5344CB8AC3E}">
        <p14:creationId xmlns:p14="http://schemas.microsoft.com/office/powerpoint/2010/main" val="169972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17</a:t>
            </a:fld>
            <a:endParaRPr lang="en-US" altLang="zh-CN"/>
          </a:p>
        </p:txBody>
      </p:sp>
    </p:spTree>
    <p:extLst>
      <p:ext uri="{BB962C8B-B14F-4D97-AF65-F5344CB8AC3E}">
        <p14:creationId xmlns:p14="http://schemas.microsoft.com/office/powerpoint/2010/main" val="2829924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18</a:t>
            </a:fld>
            <a:endParaRPr lang="en-US" altLang="zh-CN"/>
          </a:p>
        </p:txBody>
      </p:sp>
    </p:spTree>
    <p:extLst>
      <p:ext uri="{BB962C8B-B14F-4D97-AF65-F5344CB8AC3E}">
        <p14:creationId xmlns:p14="http://schemas.microsoft.com/office/powerpoint/2010/main" val="367239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2</a:t>
            </a:fld>
            <a:endParaRPr lang="en-US" altLang="zh-CN"/>
          </a:p>
        </p:txBody>
      </p:sp>
    </p:spTree>
    <p:extLst>
      <p:ext uri="{BB962C8B-B14F-4D97-AF65-F5344CB8AC3E}">
        <p14:creationId xmlns:p14="http://schemas.microsoft.com/office/powerpoint/2010/main" val="734688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3</a:t>
            </a:fld>
            <a:endParaRPr lang="en-US" altLang="zh-CN"/>
          </a:p>
        </p:txBody>
      </p:sp>
    </p:spTree>
    <p:extLst>
      <p:ext uri="{BB962C8B-B14F-4D97-AF65-F5344CB8AC3E}">
        <p14:creationId xmlns:p14="http://schemas.microsoft.com/office/powerpoint/2010/main" val="28280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4</a:t>
            </a:fld>
            <a:endParaRPr lang="en-US" altLang="zh-CN"/>
          </a:p>
        </p:txBody>
      </p:sp>
    </p:spTree>
    <p:extLst>
      <p:ext uri="{BB962C8B-B14F-4D97-AF65-F5344CB8AC3E}">
        <p14:creationId xmlns:p14="http://schemas.microsoft.com/office/powerpoint/2010/main" val="377895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5</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6</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7</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8</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pPr/>
              <a:t>9</a:t>
            </a:fld>
            <a:endParaRPr lang="en-US" altLang="zh-CN"/>
          </a:p>
        </p:txBody>
      </p:sp>
    </p:spTree>
    <p:extLst>
      <p:ext uri="{BB962C8B-B14F-4D97-AF65-F5344CB8AC3E}">
        <p14:creationId xmlns:p14="http://schemas.microsoft.com/office/powerpoint/2010/main" val="3527547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20120325大品牌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7"/>
          <p:cNvSpPr>
            <a:spLocks/>
          </p:cNvSpPr>
          <p:nvPr/>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zh-CN" altLang="en-US" sz="1000">
                <a:solidFill>
                  <a:srgbClr val="4D4D4D"/>
                </a:solidFill>
                <a:latin typeface="微软雅黑" pitchFamily="34" charset="-122"/>
                <a:ea typeface="微软雅黑" pitchFamily="34" charset="-122"/>
                <a:sym typeface="Microsoft YaHei Bold" charset="-122"/>
              </a:rPr>
              <a:t>版权所有</a:t>
            </a:r>
            <a:r>
              <a:rPr lang="en-US" altLang="zh-CN" sz="1000">
                <a:solidFill>
                  <a:srgbClr val="4D4D4D"/>
                </a:solidFill>
                <a:latin typeface="微软雅黑" pitchFamily="34" charset="-122"/>
                <a:ea typeface="微软雅黑" pitchFamily="34" charset="-122"/>
                <a:sym typeface="Helvetica Neue" charset="0"/>
              </a:rPr>
              <a:t>©1993-2012</a:t>
            </a:r>
            <a:r>
              <a:rPr lang="zh-CN" altLang="en-US" sz="1000">
                <a:solidFill>
                  <a:srgbClr val="4D4D4D"/>
                </a:solidFill>
                <a:latin typeface="微软雅黑" pitchFamily="34" charset="-122"/>
                <a:ea typeface="微软雅黑" pitchFamily="34" charset="-122"/>
                <a:sym typeface="Microsoft YaHei Bold" charset="-122"/>
              </a:rPr>
              <a:t>金蝶软件（中国）有限公司</a:t>
            </a:r>
          </a:p>
        </p:txBody>
      </p:sp>
      <p:sp>
        <p:nvSpPr>
          <p:cNvPr id="7" name="Text Box 2"/>
          <p:cNvSpPr txBox="1">
            <a:spLocks noChangeArrowheads="1"/>
          </p:cNvSpPr>
          <p:nvPr/>
        </p:nvSpPr>
        <p:spPr bwMode="auto">
          <a:xfrm>
            <a:off x="7342188" y="6311900"/>
            <a:ext cx="1622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ctr">
              <a:lnSpc>
                <a:spcPts val="1400"/>
              </a:lnSpc>
            </a:pPr>
            <a:r>
              <a:rPr kumimoji="0" lang="zh-CN" altLang="en-US" sz="1000">
                <a:solidFill>
                  <a:srgbClr val="4D4D4D"/>
                </a:solidFill>
                <a:latin typeface="微软雅黑" pitchFamily="34" charset="-122"/>
                <a:ea typeface="微软雅黑" pitchFamily="34" charset="-122"/>
              </a:rPr>
              <a:t>④ 内部公开 请勿外传</a:t>
            </a:r>
          </a:p>
        </p:txBody>
      </p:sp>
      <p:grpSp>
        <p:nvGrpSpPr>
          <p:cNvPr id="8" name="组合 14"/>
          <p:cNvGrpSpPr>
            <a:grpSpLocks/>
          </p:cNvGrpSpPr>
          <p:nvPr/>
        </p:nvGrpSpPr>
        <p:grpSpPr bwMode="auto">
          <a:xfrm>
            <a:off x="-396875" y="3427413"/>
            <a:ext cx="7200900" cy="3457575"/>
            <a:chOff x="395536" y="2897458"/>
            <a:chExt cx="4549883" cy="2184448"/>
          </a:xfrm>
        </p:grpSpPr>
        <p:pic>
          <p:nvPicPr>
            <p:cNvPr id="9" name="Picture 2" descr="C:\Users\yibo_wang\Desktop\素材\閲戣澏PPT姣嶇増瑙嗚鍏冪礌\灏忔柟鐮栦晶瑙嗗浘\PPT C-oran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K:\201203盛世确认可用输出\PPT\素材\玻璃砖素材\PPT C Lego.png"/>
            <p:cNvPicPr>
              <a:picLocks noChangeAspect="1" noChangeArrowheads="1"/>
            </p:cNvPicPr>
            <p:nvPr/>
          </p:nvPicPr>
          <p:blipFill>
            <a:blip r:embed="rId5" cstate="print">
              <a:extLst>
                <a:ext uri="{28A0092B-C50C-407E-A947-70E740481C1C}">
                  <a14:useLocalDpi xmlns:a14="http://schemas.microsoft.com/office/drawing/2010/main" val="0"/>
                </a:ext>
              </a:extLst>
            </a:blip>
            <a:srcRect l="33739"/>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760040" y="1412776"/>
            <a:ext cx="7772400" cy="1143352"/>
          </a:xfrm>
          <a:prstGeom prst="rect">
            <a:avLst/>
          </a:prstGeom>
        </p:spPr>
        <p:txBody>
          <a:bodyPr>
            <a:normAutofit/>
          </a:bodyPr>
          <a:lstStyle>
            <a:lvl1pPr algn="l">
              <a:defRPr lang="zh-CN" altLang="en-US" sz="4000" b="1" i="0" kern="1200" dirty="0">
                <a:solidFill>
                  <a:srgbClr val="00549A"/>
                </a:solidFill>
                <a:latin typeface="Arial Black" pitchFamily="34" charset="0"/>
                <a:ea typeface="微软雅黑" pitchFamily="34" charset="-122"/>
                <a:cs typeface="微软雅黑"/>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4572000" y="2708920"/>
            <a:ext cx="3960441" cy="1363501"/>
          </a:xfrm>
          <a:prstGeom prst="rect">
            <a:avLst/>
          </a:prstGeom>
        </p:spPr>
        <p:txBody>
          <a:bodyPr>
            <a:normAutofit/>
          </a:bodyPr>
          <a:lstStyle>
            <a:lvl1pPr marL="342900" indent="-342900" algn="l" rtl="0" eaLnBrk="0" fontAlgn="base" hangingPunct="0">
              <a:spcBef>
                <a:spcPct val="20000"/>
              </a:spcBef>
              <a:spcAft>
                <a:spcPct val="0"/>
              </a:spcAft>
              <a:buClr>
                <a:srgbClr val="003399"/>
              </a:buClr>
              <a:buSzPct val="80000"/>
              <a:buFont typeface="Wingdings" pitchFamily="2" charset="2"/>
              <a:buNone/>
              <a:defRPr lang="zh-CN" altLang="en-US" sz="2200" kern="1200" dirty="0">
                <a:solidFill>
                  <a:schemeClr val="tx1"/>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14786108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316913" y="6494463"/>
            <a:ext cx="8270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r>
              <a:rPr kumimoji="0" lang="en-US" altLang="zh-CN" sz="1000" b="1">
                <a:solidFill>
                  <a:srgbClr val="898989"/>
                </a:solidFill>
                <a:latin typeface="微软雅黑" pitchFamily="34" charset="-122"/>
                <a:ea typeface="微软雅黑" pitchFamily="34" charset="-122"/>
              </a:rPr>
              <a:t>P</a:t>
            </a:r>
            <a:fld id="{AF2C157D-AFAC-4FC7-8DBB-7FFDE4280A17}" type="slidenum">
              <a:rPr kumimoji="0" lang="en-US" altLang="zh-CN" sz="1000" b="1">
                <a:solidFill>
                  <a:srgbClr val="898989"/>
                </a:solidFill>
                <a:latin typeface="微软雅黑" pitchFamily="34" charset="-122"/>
                <a:ea typeface="微软雅黑" pitchFamily="34" charset="-122"/>
              </a:rPr>
              <a:pPr/>
              <a:t>‹#›</a:t>
            </a:fld>
            <a:endParaRPr kumimoji="0" lang="zh-CN" altLang="en-US" sz="1000" b="1">
              <a:solidFill>
                <a:srgbClr val="898989"/>
              </a:solidFill>
              <a:latin typeface="微软雅黑" pitchFamily="34" charset="-122"/>
              <a:ea typeface="微软雅黑" pitchFamily="34" charset="-122"/>
            </a:endParaRPr>
          </a:p>
        </p:txBody>
      </p:sp>
      <p:sp>
        <p:nvSpPr>
          <p:cNvPr id="3" name="内容占位符 2"/>
          <p:cNvSpPr>
            <a:spLocks noGrp="1"/>
          </p:cNvSpPr>
          <p:nvPr>
            <p:ph idx="1"/>
          </p:nvPr>
        </p:nvSpPr>
        <p:spPr>
          <a:xfrm>
            <a:off x="395288" y="989298"/>
            <a:ext cx="8334920" cy="5136868"/>
          </a:xfrm>
          <a:prstGeom prst="rect">
            <a:avLst/>
          </a:prstGeom>
        </p:spPr>
        <p:txBody>
          <a:bodyPr>
            <a:normAutofit/>
          </a:bodyPr>
          <a:lstStyle>
            <a:lvl1pPr marL="342900" indent="-342900">
              <a:buSzPct val="100000"/>
              <a:buFontTx/>
              <a:buBlip>
                <a:blip r:embed="rId2"/>
              </a:buBlip>
              <a:defRPr sz="2400" b="0" i="0">
                <a:solidFill>
                  <a:schemeClr val="tx1">
                    <a:lumMod val="85000"/>
                    <a:lumOff val="15000"/>
                  </a:schemeClr>
                </a:solidFill>
                <a:latin typeface="微软雅黑"/>
                <a:ea typeface="微软雅黑"/>
                <a:cs typeface="微软雅黑"/>
              </a:defRPr>
            </a:lvl1pPr>
            <a:lvl2pPr>
              <a:defRPr sz="2000" b="0" i="0">
                <a:solidFill>
                  <a:schemeClr val="tx1">
                    <a:lumMod val="85000"/>
                    <a:lumOff val="15000"/>
                  </a:schemeClr>
                </a:solidFill>
                <a:latin typeface="微软雅黑"/>
                <a:ea typeface="微软雅黑"/>
                <a:cs typeface="微软雅黑"/>
              </a:defRPr>
            </a:lvl2pPr>
            <a:lvl3pPr>
              <a:defRPr sz="1800" b="0" i="0">
                <a:solidFill>
                  <a:schemeClr val="tx1">
                    <a:lumMod val="85000"/>
                    <a:lumOff val="15000"/>
                  </a:schemeClr>
                </a:solidFill>
                <a:latin typeface="微软雅黑"/>
                <a:ea typeface="微软雅黑"/>
                <a:cs typeface="微软雅黑"/>
              </a:defRPr>
            </a:lvl3pPr>
            <a:lvl4pPr>
              <a:defRPr sz="1600" b="0" i="0">
                <a:solidFill>
                  <a:schemeClr val="tx1">
                    <a:lumMod val="85000"/>
                    <a:lumOff val="15000"/>
                  </a:schemeClr>
                </a:solidFill>
                <a:latin typeface="微软雅黑"/>
                <a:ea typeface="微软雅黑"/>
                <a:cs typeface="微软雅黑"/>
              </a:defRPr>
            </a:lvl4pPr>
            <a:lvl5pPr>
              <a:defRPr sz="1600" b="0" i="0">
                <a:solidFill>
                  <a:schemeClr val="tx1">
                    <a:lumMod val="85000"/>
                    <a:lumOff val="15000"/>
                  </a:schemeClr>
                </a:solidFill>
                <a:latin typeface="微软雅黑"/>
                <a:ea typeface="微软雅黑"/>
                <a:cs typeface="微软雅黑"/>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395288" y="0"/>
            <a:ext cx="6697662" cy="620688"/>
          </a:xfrm>
          <a:prstGeom prst="rect">
            <a:avLst/>
          </a:prstGeom>
        </p:spPr>
        <p:txBody>
          <a:bodyPr>
            <a:normAutofit/>
          </a:bodyPr>
          <a:lstStyle>
            <a:lvl1pPr algn="l">
              <a:defRPr sz="2800" b="0" i="0">
                <a:latin typeface="微软雅黑"/>
                <a:ea typeface="微软雅黑"/>
                <a:cs typeface="微软雅黑"/>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12801617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descr="20120325大品牌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p:cNvSpPr>
          <p:nvPr/>
        </p:nvSpPr>
        <p:spPr bwMode="auto">
          <a:xfrm>
            <a:off x="4594225" y="1730375"/>
            <a:ext cx="18113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zh-CN" sz="4800">
                <a:solidFill>
                  <a:srgbClr val="404040"/>
                </a:solidFill>
                <a:latin typeface="Goudy Old Style" charset="0"/>
                <a:sym typeface="Helvetica Neue UltraLight" charset="0"/>
              </a:rPr>
              <a:t>Thanks</a:t>
            </a:r>
          </a:p>
        </p:txBody>
      </p:sp>
      <p:sp>
        <p:nvSpPr>
          <p:cNvPr id="5" name="Rectangle 5"/>
          <p:cNvSpPr>
            <a:spLocks/>
          </p:cNvSpPr>
          <p:nvPr/>
        </p:nvSpPr>
        <p:spPr bwMode="auto">
          <a:xfrm>
            <a:off x="4122738" y="2657475"/>
            <a:ext cx="10207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zh-CN" sz="1800">
                <a:solidFill>
                  <a:srgbClr val="404040"/>
                </a:solidFill>
                <a:latin typeface="Arial Narrow" pitchFamily="34" charset="0"/>
                <a:sym typeface="Arial Narrow" pitchFamily="34" charset="0"/>
              </a:rPr>
              <a:t>terima kasih</a:t>
            </a:r>
          </a:p>
        </p:txBody>
      </p:sp>
      <p:sp>
        <p:nvSpPr>
          <p:cNvPr id="6" name="Rectangle 6"/>
          <p:cNvSpPr>
            <a:spLocks/>
          </p:cNvSpPr>
          <p:nvPr/>
        </p:nvSpPr>
        <p:spPr bwMode="auto">
          <a:xfrm>
            <a:off x="3563938" y="1484313"/>
            <a:ext cx="923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zh-CN" altLang="en-US" sz="3600">
                <a:solidFill>
                  <a:srgbClr val="404040"/>
                </a:solidFill>
                <a:latin typeface="Arial" pitchFamily="34" charset="0"/>
                <a:sym typeface="Arial" pitchFamily="34" charset="0"/>
              </a:rPr>
              <a:t>感謝</a:t>
            </a:r>
          </a:p>
        </p:txBody>
      </p:sp>
      <p:sp>
        <p:nvSpPr>
          <p:cNvPr id="7" name="Rectangle 7"/>
          <p:cNvSpPr>
            <a:spLocks/>
          </p:cNvSpPr>
          <p:nvPr/>
        </p:nvSpPr>
        <p:spPr bwMode="auto">
          <a:xfrm>
            <a:off x="5270500" y="2611438"/>
            <a:ext cx="12319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zh-CN" altLang="en-US" sz="4800">
                <a:solidFill>
                  <a:srgbClr val="404040"/>
                </a:solidFill>
                <a:latin typeface="微软雅黑" pitchFamily="34" charset="-122"/>
                <a:ea typeface="微软雅黑" pitchFamily="34" charset="-122"/>
                <a:sym typeface="Microsoft YaHei Bold" charset="-122"/>
              </a:rPr>
              <a:t>谢谢</a:t>
            </a:r>
          </a:p>
        </p:txBody>
      </p:sp>
      <p:sp>
        <p:nvSpPr>
          <p:cNvPr id="8" name="Rectangle 8"/>
          <p:cNvSpPr>
            <a:spLocks/>
          </p:cNvSpPr>
          <p:nvPr/>
        </p:nvSpPr>
        <p:spPr bwMode="auto">
          <a:xfrm>
            <a:off x="5476875" y="1514475"/>
            <a:ext cx="1025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zh-CN" altLang="en-US" sz="1600">
                <a:solidFill>
                  <a:srgbClr val="404040"/>
                </a:solidFill>
                <a:latin typeface="Arial" pitchFamily="34" charset="0"/>
                <a:sym typeface="Arial" pitchFamily="34" charset="0"/>
              </a:rPr>
              <a:t>ありがとう</a:t>
            </a:r>
          </a:p>
        </p:txBody>
      </p:sp>
      <p:sp>
        <p:nvSpPr>
          <p:cNvPr id="9" name="Rectangle 9"/>
          <p:cNvSpPr>
            <a:spLocks/>
          </p:cNvSpPr>
          <p:nvPr/>
        </p:nvSpPr>
        <p:spPr bwMode="auto">
          <a:xfrm>
            <a:off x="3563938" y="22431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zh-CN">
                <a:solidFill>
                  <a:srgbClr val="404040"/>
                </a:solidFill>
                <a:latin typeface="Arial" pitchFamily="34" charset="0"/>
                <a:sym typeface="Arial" pitchFamily="34" charset="0"/>
              </a:rPr>
              <a:t>ขอบคุณ</a:t>
            </a:r>
          </a:p>
        </p:txBody>
      </p:sp>
      <p:sp>
        <p:nvSpPr>
          <p:cNvPr id="10" name="Rectangle 37"/>
          <p:cNvSpPr>
            <a:spLocks/>
          </p:cNvSpPr>
          <p:nvPr/>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zh-CN" altLang="en-US" sz="1000">
                <a:solidFill>
                  <a:srgbClr val="4D4D4D"/>
                </a:solidFill>
                <a:latin typeface="微软雅黑" pitchFamily="34" charset="-122"/>
                <a:ea typeface="微软雅黑" pitchFamily="34" charset="-122"/>
                <a:sym typeface="Microsoft YaHei Bold" charset="-122"/>
              </a:rPr>
              <a:t>版权所有</a:t>
            </a:r>
            <a:r>
              <a:rPr lang="en-US" altLang="zh-CN" sz="1000">
                <a:solidFill>
                  <a:srgbClr val="4D4D4D"/>
                </a:solidFill>
                <a:latin typeface="微软雅黑" pitchFamily="34" charset="-122"/>
                <a:ea typeface="微软雅黑" pitchFamily="34" charset="-122"/>
                <a:sym typeface="Helvetica Neue" charset="0"/>
              </a:rPr>
              <a:t>©1993-2012</a:t>
            </a:r>
            <a:r>
              <a:rPr lang="zh-CN" altLang="en-US" sz="1000">
                <a:solidFill>
                  <a:srgbClr val="4D4D4D"/>
                </a:solidFill>
                <a:latin typeface="微软雅黑" pitchFamily="34" charset="-122"/>
                <a:ea typeface="微软雅黑" pitchFamily="34" charset="-122"/>
                <a:sym typeface="Microsoft YaHei Bold" charset="-122"/>
              </a:rPr>
              <a:t>金蝶软件（中国）有限公司</a:t>
            </a:r>
          </a:p>
        </p:txBody>
      </p:sp>
      <p:sp>
        <p:nvSpPr>
          <p:cNvPr id="11" name="Text Box 2"/>
          <p:cNvSpPr txBox="1">
            <a:spLocks noChangeArrowheads="1"/>
          </p:cNvSpPr>
          <p:nvPr/>
        </p:nvSpPr>
        <p:spPr bwMode="auto">
          <a:xfrm>
            <a:off x="7342188" y="6311900"/>
            <a:ext cx="1622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ctr">
              <a:lnSpc>
                <a:spcPts val="1400"/>
              </a:lnSpc>
            </a:pPr>
            <a:r>
              <a:rPr kumimoji="0" lang="zh-CN" altLang="en-US" sz="1000">
                <a:solidFill>
                  <a:srgbClr val="4D4D4D"/>
                </a:solidFill>
                <a:latin typeface="微软雅黑" pitchFamily="34" charset="-122"/>
                <a:ea typeface="微软雅黑" pitchFamily="34" charset="-122"/>
              </a:rPr>
              <a:t>④ 内部公开 请勿外传</a:t>
            </a:r>
          </a:p>
        </p:txBody>
      </p:sp>
      <p:grpSp>
        <p:nvGrpSpPr>
          <p:cNvPr id="12" name="组合 29"/>
          <p:cNvGrpSpPr>
            <a:grpSpLocks/>
          </p:cNvGrpSpPr>
          <p:nvPr/>
        </p:nvGrpSpPr>
        <p:grpSpPr bwMode="auto">
          <a:xfrm>
            <a:off x="-396875" y="3427413"/>
            <a:ext cx="7200900" cy="3457575"/>
            <a:chOff x="395536" y="2897458"/>
            <a:chExt cx="4549883" cy="2184448"/>
          </a:xfrm>
        </p:grpSpPr>
        <p:pic>
          <p:nvPicPr>
            <p:cNvPr id="13" name="Picture 2" descr="C:\Users\yibo_wang\Desktop\素材\閲戣澏PPT姣嶇増瑙嗚鍏冪礌\灏忔柟鐮栦晶瑙嗗浘\PPT C-oran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K:\201203盛世确认可用输出\PPT\素材\玻璃砖素材\PPT C Lego.png"/>
            <p:cNvPicPr>
              <a:picLocks noChangeAspect="1" noChangeArrowheads="1"/>
            </p:cNvPicPr>
            <p:nvPr/>
          </p:nvPicPr>
          <p:blipFill>
            <a:blip r:embed="rId5" cstate="print">
              <a:extLst>
                <a:ext uri="{28A0092B-C50C-407E-A947-70E740481C1C}">
                  <a14:useLocalDpi xmlns:a14="http://schemas.microsoft.com/office/drawing/2010/main" val="0"/>
                </a:ext>
              </a:extLst>
            </a:blip>
            <a:srcRect l="33739"/>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945919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图片 16" descr="卷页.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7938"/>
            <a:ext cx="9142413" cy="612775"/>
          </a:xfrm>
          <a:prstGeom prst="rect">
            <a:avLst/>
          </a:prstGeom>
          <a:noFill/>
          <a:ln>
            <a:noFill/>
          </a:ln>
          <a:effectLst>
            <a:outerShdw blurRad="50800" dist="38100" dir="6000003" sx="100999" sy="100999"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2"/>
          <p:cNvSpPr txBox="1">
            <a:spLocks noChangeArrowheads="1"/>
          </p:cNvSpPr>
          <p:nvPr/>
        </p:nvSpPr>
        <p:spPr bwMode="auto">
          <a:xfrm>
            <a:off x="5400675" y="6423025"/>
            <a:ext cx="162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ctr">
              <a:lnSpc>
                <a:spcPts val="1400"/>
              </a:lnSpc>
            </a:pPr>
            <a:r>
              <a:rPr kumimoji="0" lang="zh-CN" altLang="en-US" sz="1000">
                <a:solidFill>
                  <a:srgbClr val="262626"/>
                </a:solidFill>
                <a:latin typeface="微软雅黑" pitchFamily="34" charset="-122"/>
                <a:ea typeface="微软雅黑" pitchFamily="34" charset="-122"/>
              </a:rPr>
              <a:t>④内部公开 请勿外传</a:t>
            </a:r>
          </a:p>
        </p:txBody>
      </p:sp>
      <p:pic>
        <p:nvPicPr>
          <p:cNvPr id="1028" name="图片 19" descr="0310金蝶品牌下属logo-00.png"/>
          <p:cNvPicPr>
            <a:picLocks noChangeAspect="1"/>
          </p:cNvPicPr>
          <p:nvPr/>
        </p:nvPicPr>
        <p:blipFill>
          <a:blip r:embed="rId6" cstate="print">
            <a:extLst>
              <a:ext uri="{28A0092B-C50C-407E-A947-70E740481C1C}">
                <a14:useLocalDpi xmlns:a14="http://schemas.microsoft.com/office/drawing/2010/main" val="0"/>
              </a:ext>
            </a:extLst>
          </a:blip>
          <a:srcRect l="6183" t="8817" r="33315" b="79649"/>
          <a:stretch>
            <a:fillRect/>
          </a:stretch>
        </p:blipFill>
        <p:spPr bwMode="auto">
          <a:xfrm>
            <a:off x="7092950" y="117475"/>
            <a:ext cx="15081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9" name="组合 20"/>
          <p:cNvGrpSpPr>
            <a:grpSpLocks/>
          </p:cNvGrpSpPr>
          <p:nvPr/>
        </p:nvGrpSpPr>
        <p:grpSpPr bwMode="auto">
          <a:xfrm>
            <a:off x="6764338" y="6084888"/>
            <a:ext cx="1782762" cy="871537"/>
            <a:chOff x="6559883" y="4147099"/>
            <a:chExt cx="2316937" cy="1132002"/>
          </a:xfrm>
        </p:grpSpPr>
        <p:pic>
          <p:nvPicPr>
            <p:cNvPr id="1033" name="图片 21" descr="PPT C Lego.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66005" y="4172857"/>
              <a:ext cx="1510815"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图片 22" descr="PPT C-orange.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9883" y="4147099"/>
              <a:ext cx="1106244"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 name="标题占位符 23"/>
          <p:cNvSpPr>
            <a:spLocks noGrp="1"/>
          </p:cNvSpPr>
          <p:nvPr>
            <p:ph type="title"/>
          </p:nvPr>
        </p:nvSpPr>
        <p:spPr bwMode="auto">
          <a:xfrm>
            <a:off x="395288" y="7938"/>
            <a:ext cx="66976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文本占位符 24"/>
          <p:cNvSpPr>
            <a:spLocks noGrp="1"/>
          </p:cNvSpPr>
          <p:nvPr>
            <p:ph type="body" idx="1"/>
          </p:nvPr>
        </p:nvSpPr>
        <p:spPr bwMode="auto">
          <a:xfrm>
            <a:off x="395288" y="981075"/>
            <a:ext cx="8353425"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 name="页脚占位符 25"/>
          <p:cNvSpPr>
            <a:spLocks noGrp="1"/>
          </p:cNvSpPr>
          <p:nvPr>
            <p:ph type="ftr" sz="quarter" idx="3"/>
          </p:nvPr>
        </p:nvSpPr>
        <p:spPr>
          <a:xfrm>
            <a:off x="8316913" y="6407150"/>
            <a:ext cx="576262" cy="365125"/>
          </a:xfrm>
          <a:prstGeom prst="rect">
            <a:avLst/>
          </a:prstGeom>
        </p:spPr>
        <p:txBody>
          <a:bodyPr vert="horz" wrap="square" lIns="91440" tIns="45720" rIns="91440" bIns="45720" numCol="1" anchor="ctr" anchorCtr="0" compatLnSpc="1">
            <a:prstTxWarp prst="textNoShape">
              <a:avLst/>
            </a:prstTxWarp>
          </a:bodyPr>
          <a:lstStyle>
            <a:lvl1pPr>
              <a:defRPr sz="1000" b="1">
                <a:solidFill>
                  <a:srgbClr val="262626"/>
                </a:solidFill>
                <a:latin typeface="微软雅黑" pitchFamily="34" charset="-122"/>
                <a:ea typeface="微软雅黑" pitchFamily="34" charset="-122"/>
              </a:defRPr>
            </a:lvl1pPr>
          </a:lstStyle>
          <a:p>
            <a:r>
              <a:rPr lang="en-US" altLang="zh-CN"/>
              <a:t>P</a:t>
            </a:r>
            <a:fld id="{EDFDC359-1768-4531-B565-B18444CBB6F8}" type="slidenum">
              <a:rPr lang="en-US" altLang="zh-CN"/>
              <a:pPr/>
              <a:t>‹#›</a:t>
            </a:fld>
            <a:endParaRPr lang="zh-CN" altLang="en-US"/>
          </a:p>
        </p:txBody>
      </p:sp>
    </p:spTree>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kumimoji="1" lang="zh-CN" altLang="en-US" sz="2800" kern="1200" dirty="0">
          <a:solidFill>
            <a:schemeClr val="tx1"/>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p:titleStyle>
    <p:bodyStyle>
      <a:lvl1pPr marL="342900" indent="-342900" algn="l" defTabSz="457200" rtl="0" eaLnBrk="1" fontAlgn="base" hangingPunct="1">
        <a:spcBef>
          <a:spcPct val="20000"/>
        </a:spcBef>
        <a:spcAft>
          <a:spcPct val="0"/>
        </a:spcAft>
        <a:buBlip>
          <a:blip r:embed="rId9"/>
        </a:buBlip>
        <a:defRPr kumimoji="1" lang="zh-CN" altLang="en-US" sz="2400" kern="1200" dirty="0">
          <a:solidFill>
            <a:srgbClr val="262626"/>
          </a:solidFill>
          <a:latin typeface="微软雅黑"/>
          <a:ea typeface="微软雅黑"/>
          <a:cs typeface="微软雅黑" charset="0"/>
        </a:defRPr>
      </a:lvl1pPr>
      <a:lvl2pPr marL="742950" indent="-28575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2pPr>
      <a:lvl3pPr marL="1143000" indent="-22860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3pPr>
      <a:lvl4pPr marL="1600200" indent="-22860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4pPr>
      <a:lvl5pPr marL="2057400" indent="-22860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1"/>
          <p:cNvSpPr>
            <a:spLocks noChangeArrowheads="1"/>
          </p:cNvSpPr>
          <p:nvPr/>
        </p:nvSpPr>
        <p:spPr bwMode="auto">
          <a:xfrm>
            <a:off x="5148064" y="2852936"/>
            <a:ext cx="3995936" cy="158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defRPr/>
            </a:pPr>
            <a:r>
              <a:rPr lang="zh-CN" altLang="en-US" b="1" dirty="0" smtClean="0">
                <a:solidFill>
                  <a:schemeClr val="bg2"/>
                </a:solidFill>
              </a:rPr>
              <a:t>部门</a:t>
            </a:r>
            <a:r>
              <a:rPr lang="zh-CN" altLang="en-US" b="1" dirty="0" smtClean="0">
                <a:solidFill>
                  <a:schemeClr val="bg2"/>
                </a:solidFill>
              </a:rPr>
              <a:t>：</a:t>
            </a:r>
            <a:r>
              <a:rPr lang="en-US" altLang="zh-CN" b="1" dirty="0" err="1" smtClean="0">
                <a:solidFill>
                  <a:schemeClr val="bg2"/>
                </a:solidFill>
              </a:rPr>
              <a:t>xxxxx</a:t>
            </a:r>
            <a:endParaRPr lang="en-US" altLang="zh-CN" b="1" dirty="0" smtClean="0">
              <a:solidFill>
                <a:schemeClr val="bg2"/>
              </a:solidFill>
            </a:endParaRPr>
          </a:p>
          <a:p>
            <a:pPr marL="342900" indent="-342900">
              <a:defRPr/>
            </a:pPr>
            <a:r>
              <a:rPr lang="zh-CN" altLang="en-US" b="1" dirty="0" smtClean="0">
                <a:solidFill>
                  <a:schemeClr val="bg2"/>
                </a:solidFill>
              </a:rPr>
              <a:t>姓名</a:t>
            </a:r>
            <a:r>
              <a:rPr lang="zh-CN" altLang="en-US" b="1" dirty="0" smtClean="0">
                <a:solidFill>
                  <a:schemeClr val="bg2"/>
                </a:solidFill>
              </a:rPr>
              <a:t>：</a:t>
            </a:r>
            <a:r>
              <a:rPr lang="en-US" altLang="zh-CN" b="1" dirty="0" err="1" smtClean="0">
                <a:solidFill>
                  <a:schemeClr val="bg2"/>
                </a:solidFill>
              </a:rPr>
              <a:t>xxxx</a:t>
            </a:r>
            <a:endParaRPr lang="zh-CN" altLang="en-US" b="1" dirty="0" smtClean="0">
              <a:solidFill>
                <a:schemeClr val="bg2"/>
              </a:solidFill>
            </a:endParaRPr>
          </a:p>
          <a:p>
            <a:pPr marL="342900" indent="-342900">
              <a:defRPr/>
            </a:pPr>
            <a:r>
              <a:rPr lang="zh-CN" altLang="en-US" b="1" dirty="0" smtClean="0">
                <a:solidFill>
                  <a:schemeClr val="bg2"/>
                </a:solidFill>
              </a:rPr>
              <a:t>时间：</a:t>
            </a:r>
            <a:r>
              <a:rPr lang="en-US" altLang="zh-CN" b="1" dirty="0" smtClean="0">
                <a:solidFill>
                  <a:schemeClr val="bg2"/>
                </a:solidFill>
              </a:rPr>
              <a:t>2016</a:t>
            </a:r>
            <a:r>
              <a:rPr lang="zh-CN" altLang="en-US" b="1" dirty="0" smtClean="0">
                <a:solidFill>
                  <a:schemeClr val="bg2"/>
                </a:solidFill>
              </a:rPr>
              <a:t> 年 </a:t>
            </a:r>
            <a:r>
              <a:rPr lang="en-US" altLang="zh-CN" b="1" dirty="0" smtClean="0">
                <a:solidFill>
                  <a:schemeClr val="bg2"/>
                </a:solidFill>
              </a:rPr>
              <a:t>12</a:t>
            </a:r>
            <a:r>
              <a:rPr lang="zh-CN" altLang="en-US" b="1" dirty="0" smtClean="0">
                <a:solidFill>
                  <a:schemeClr val="bg2"/>
                </a:solidFill>
              </a:rPr>
              <a:t> 月 </a:t>
            </a:r>
            <a:r>
              <a:rPr lang="en-US" altLang="zh-CN" b="1" dirty="0" smtClean="0">
                <a:solidFill>
                  <a:schemeClr val="bg2"/>
                </a:solidFill>
              </a:rPr>
              <a:t>28</a:t>
            </a:r>
            <a:r>
              <a:rPr lang="zh-CN" altLang="en-US" b="1" dirty="0" smtClean="0">
                <a:solidFill>
                  <a:schemeClr val="bg2"/>
                </a:solidFill>
              </a:rPr>
              <a:t>日</a:t>
            </a:r>
            <a:endParaRPr lang="zh-CN" altLang="en-US" b="1" dirty="0">
              <a:solidFill>
                <a:schemeClr val="bg2"/>
              </a:solidFill>
            </a:endParaRPr>
          </a:p>
        </p:txBody>
      </p:sp>
      <p:sp>
        <p:nvSpPr>
          <p:cNvPr id="7170" name="标题 1"/>
          <p:cNvSpPr>
            <a:spLocks noGrp="1"/>
          </p:cNvSpPr>
          <p:nvPr>
            <p:ph type="ctrTitle"/>
          </p:nvPr>
        </p:nvSpPr>
        <p:spPr>
          <a:xfrm>
            <a:off x="760413" y="1638300"/>
            <a:ext cx="7772400" cy="1143000"/>
          </a:xfrm>
        </p:spPr>
        <p:txBody>
          <a:bodyPr/>
          <a:lstStyle/>
          <a:p>
            <a:pPr algn="ctr" eaLnBrk="0" hangingPunct="0"/>
            <a:r>
              <a:rPr lang="zh-CN" altLang="en-US" dirty="0" smtClean="0">
                <a:solidFill>
                  <a:srgbClr val="FFC000"/>
                </a:solidFill>
                <a:ea typeface="黑体" pitchFamily="2" charset="-122"/>
              </a:rPr>
              <a:t>新员工转正考核报告</a:t>
            </a:r>
            <a:r>
              <a:rPr lang="en-US" altLang="zh-CN" dirty="0" smtClean="0">
                <a:ea typeface="微软雅黑"/>
              </a:rPr>
              <a:t/>
            </a:r>
            <a:br>
              <a:rPr lang="en-US" altLang="zh-CN" dirty="0" smtClean="0">
                <a:ea typeface="微软雅黑"/>
              </a:rPr>
            </a:br>
            <a:endParaRPr sz="2800" b="0" dirty="0" smtClean="0">
              <a:latin typeface="微软雅黑"/>
              <a:ea typeface="微软雅黑"/>
            </a:endParaRPr>
          </a:p>
        </p:txBody>
      </p:sp>
      <p:pic>
        <p:nvPicPr>
          <p:cNvPr id="7171" name="Picture 2" descr="K:\201203盛世确认可用输出\PPT\素材\金蝶PPT母版视觉元素\五彩云\五彩雲.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1196752"/>
            <a:ext cx="1336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sp>
        <p:nvSpPr>
          <p:cNvPr id="15" name="矩形 14"/>
          <p:cNvSpPr/>
          <p:nvPr/>
        </p:nvSpPr>
        <p:spPr>
          <a:xfrm>
            <a:off x="467544" y="908720"/>
            <a:ext cx="3065647" cy="584775"/>
          </a:xfrm>
          <a:prstGeom prst="rect">
            <a:avLst/>
          </a:prstGeom>
        </p:spPr>
        <p:txBody>
          <a:bodyPr wrap="none">
            <a:spAutoFit/>
          </a:bodyPr>
          <a:lstStyle/>
          <a:p>
            <a:pPr marL="342900" indent="-342900" defTabSz="457200">
              <a:buClr>
                <a:srgbClr val="FF9900"/>
              </a:buClr>
              <a:buSzPct val="100000"/>
              <a:buBlip>
                <a:blip r:embed="rId3"/>
              </a:buBlip>
            </a:pPr>
            <a:r>
              <a:rPr lang="zh-CN" altLang="en-US" sz="3200" b="1" dirty="0">
                <a:latin typeface="微软雅黑"/>
                <a:ea typeface="微软雅黑"/>
              </a:rPr>
              <a:t>独立开发阶段</a:t>
            </a:r>
          </a:p>
        </p:txBody>
      </p:sp>
      <p:sp>
        <p:nvSpPr>
          <p:cNvPr id="14" name="Oval 5"/>
          <p:cNvSpPr>
            <a:spLocks noChangeArrowheads="1"/>
          </p:cNvSpPr>
          <p:nvPr/>
        </p:nvSpPr>
        <p:spPr bwMode="auto">
          <a:xfrm>
            <a:off x="3131852" y="1681741"/>
            <a:ext cx="1574514" cy="1564299"/>
          </a:xfrm>
          <a:prstGeom prst="ellipse">
            <a:avLst/>
          </a:prstGeom>
          <a:solidFill>
            <a:srgbClr val="294A5A"/>
          </a:solidFill>
          <a:ln w="38100" cap="flat">
            <a:solidFill>
              <a:schemeClr val="bg1"/>
            </a:solidFill>
            <a:prstDash val="solid"/>
            <a:miter lim="800000"/>
            <a:headEnd/>
            <a:tailEnd/>
          </a:ln>
        </p:spPr>
        <p:txBody>
          <a:bodyPr vert="horz" wrap="square" lIns="91434" tIns="45717" rIns="91434" bIns="45717" numCol="1" anchor="t" anchorCtr="0" compatLnSpc="1">
            <a:prstTxWarp prst="textNoShape">
              <a:avLst/>
            </a:prstTxWarp>
          </a:bodyPr>
          <a:lstStyle/>
          <a:p>
            <a:endParaRPr lang="zh-CN" altLang="en-US"/>
          </a:p>
        </p:txBody>
      </p:sp>
      <p:sp>
        <p:nvSpPr>
          <p:cNvPr id="19" name="Oval 6"/>
          <p:cNvSpPr>
            <a:spLocks noChangeArrowheads="1"/>
          </p:cNvSpPr>
          <p:nvPr/>
        </p:nvSpPr>
        <p:spPr bwMode="auto">
          <a:xfrm>
            <a:off x="3801836" y="3150553"/>
            <a:ext cx="1574514" cy="1564299"/>
          </a:xfrm>
          <a:prstGeom prst="ellipse">
            <a:avLst/>
          </a:prstGeom>
          <a:solidFill>
            <a:srgbClr val="99CC39"/>
          </a:solidFill>
          <a:ln w="38100" cap="flat">
            <a:solidFill>
              <a:schemeClr val="bg1"/>
            </a:solidFill>
            <a:prstDash val="solid"/>
            <a:miter lim="800000"/>
            <a:headEnd/>
            <a:tailEnd/>
          </a:ln>
        </p:spPr>
        <p:txBody>
          <a:bodyPr vert="horz" wrap="square" lIns="91434" tIns="45717" rIns="91434" bIns="45717" numCol="1" anchor="t" anchorCtr="0" compatLnSpc="1">
            <a:prstTxWarp prst="textNoShape">
              <a:avLst/>
            </a:prstTxWarp>
          </a:bodyPr>
          <a:lstStyle/>
          <a:p>
            <a:endParaRPr lang="zh-CN" altLang="en-US"/>
          </a:p>
        </p:txBody>
      </p:sp>
      <p:sp>
        <p:nvSpPr>
          <p:cNvPr id="20" name="Oval 7"/>
          <p:cNvSpPr>
            <a:spLocks noChangeArrowheads="1"/>
          </p:cNvSpPr>
          <p:nvPr/>
        </p:nvSpPr>
        <p:spPr bwMode="auto">
          <a:xfrm>
            <a:off x="3131852" y="4617023"/>
            <a:ext cx="1574514" cy="1564299"/>
          </a:xfrm>
          <a:prstGeom prst="ellipse">
            <a:avLst/>
          </a:prstGeom>
          <a:solidFill>
            <a:srgbClr val="ED5A40"/>
          </a:solidFill>
          <a:ln w="38100" cap="flat">
            <a:solidFill>
              <a:schemeClr val="bg1"/>
            </a:solidFill>
            <a:prstDash val="solid"/>
            <a:miter lim="800000"/>
            <a:headEnd/>
            <a:tailEnd/>
          </a:ln>
        </p:spPr>
        <p:txBody>
          <a:bodyPr vert="horz" wrap="square" lIns="91434" tIns="45717" rIns="91434" bIns="45717" numCol="1" anchor="t" anchorCtr="0" compatLnSpc="1">
            <a:prstTxWarp prst="textNoShape">
              <a:avLst/>
            </a:prstTxWarp>
          </a:bodyPr>
          <a:lstStyle/>
          <a:p>
            <a:endParaRPr lang="zh-CN" altLang="en-US"/>
          </a:p>
        </p:txBody>
      </p:sp>
      <p:sp>
        <p:nvSpPr>
          <p:cNvPr id="21" name="Freeform 10"/>
          <p:cNvSpPr>
            <a:spLocks noEditPoints="1"/>
          </p:cNvSpPr>
          <p:nvPr/>
        </p:nvSpPr>
        <p:spPr bwMode="auto">
          <a:xfrm>
            <a:off x="4798132" y="2290485"/>
            <a:ext cx="365445" cy="363104"/>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chemeClr val="accent1"/>
          </a:solidFill>
          <a:ln>
            <a:noFill/>
          </a:ln>
          <a:extLst/>
        </p:spPr>
        <p:txBody>
          <a:bodyPr vert="horz" wrap="square" lIns="91434" tIns="45717" rIns="91434" bIns="45717" numCol="1" anchor="t" anchorCtr="0" compatLnSpc="1">
            <a:prstTxWarp prst="textNoShape">
              <a:avLst/>
            </a:prstTxWarp>
          </a:bodyPr>
          <a:lstStyle/>
          <a:p>
            <a:endParaRPr lang="zh-CN" altLang="en-US"/>
          </a:p>
        </p:txBody>
      </p:sp>
      <p:sp>
        <p:nvSpPr>
          <p:cNvPr id="22" name="Freeform 11"/>
          <p:cNvSpPr>
            <a:spLocks noEditPoints="1"/>
          </p:cNvSpPr>
          <p:nvPr/>
        </p:nvSpPr>
        <p:spPr bwMode="auto">
          <a:xfrm>
            <a:off x="3357176" y="3728895"/>
            <a:ext cx="365445" cy="363104"/>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chemeClr val="accent1"/>
          </a:solidFill>
          <a:ln>
            <a:noFill/>
          </a:ln>
          <a:extLst/>
        </p:spPr>
        <p:txBody>
          <a:bodyPr vert="horz" wrap="square" lIns="91434" tIns="45717" rIns="91434" bIns="45717" numCol="1" anchor="t" anchorCtr="0" compatLnSpc="1">
            <a:prstTxWarp prst="textNoShape">
              <a:avLst/>
            </a:prstTxWarp>
          </a:bodyPr>
          <a:lstStyle/>
          <a:p>
            <a:endParaRPr lang="zh-CN" altLang="en-US"/>
          </a:p>
        </p:txBody>
      </p:sp>
      <p:sp>
        <p:nvSpPr>
          <p:cNvPr id="23" name="Freeform 12"/>
          <p:cNvSpPr>
            <a:spLocks noEditPoints="1"/>
          </p:cNvSpPr>
          <p:nvPr/>
        </p:nvSpPr>
        <p:spPr bwMode="auto">
          <a:xfrm>
            <a:off x="4798132" y="5235191"/>
            <a:ext cx="365445" cy="363104"/>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chemeClr val="accent1"/>
          </a:solidFill>
          <a:ln>
            <a:noFill/>
          </a:ln>
          <a:extLst/>
        </p:spPr>
        <p:txBody>
          <a:bodyPr vert="horz" wrap="square" lIns="91434" tIns="45717" rIns="91434" bIns="45717" numCol="1" anchor="t" anchorCtr="0" compatLnSpc="1">
            <a:prstTxWarp prst="textNoShape">
              <a:avLst/>
            </a:prstTxWarp>
          </a:bodyPr>
          <a:lstStyle/>
          <a:p>
            <a:endParaRPr lang="zh-CN" altLang="en-US"/>
          </a:p>
        </p:txBody>
      </p:sp>
      <p:sp>
        <p:nvSpPr>
          <p:cNvPr id="24" name="TextBox 23"/>
          <p:cNvSpPr txBox="1"/>
          <p:nvPr/>
        </p:nvSpPr>
        <p:spPr>
          <a:xfrm flipH="1">
            <a:off x="3368381" y="2002225"/>
            <a:ext cx="1116760" cy="923331"/>
          </a:xfrm>
          <a:prstGeom prst="rect">
            <a:avLst/>
          </a:prstGeom>
          <a:noFill/>
        </p:spPr>
        <p:txBody>
          <a:bodyPr wrap="square" lIns="91434" tIns="45717" rIns="91434" bIns="45717" rtlCol="0">
            <a:spAutoFit/>
          </a:bodyPr>
          <a:lstStyle/>
          <a:p>
            <a:pPr algn="ctr"/>
            <a:r>
              <a:rPr lang="en-US" altLang="zh-CN" sz="5300" dirty="0">
                <a:solidFill>
                  <a:schemeClr val="bg1"/>
                </a:solidFill>
                <a:latin typeface="+mn-ea"/>
                <a:ea typeface="+mn-ea"/>
              </a:rPr>
              <a:t>01</a:t>
            </a:r>
          </a:p>
        </p:txBody>
      </p:sp>
      <p:sp>
        <p:nvSpPr>
          <p:cNvPr id="25" name="TextBox 24"/>
          <p:cNvSpPr txBox="1"/>
          <p:nvPr/>
        </p:nvSpPr>
        <p:spPr>
          <a:xfrm flipH="1">
            <a:off x="4046818" y="3471037"/>
            <a:ext cx="1116760" cy="923331"/>
          </a:xfrm>
          <a:prstGeom prst="rect">
            <a:avLst/>
          </a:prstGeom>
          <a:noFill/>
        </p:spPr>
        <p:txBody>
          <a:bodyPr wrap="square" lIns="91434" tIns="45717" rIns="91434" bIns="45717" rtlCol="0">
            <a:spAutoFit/>
          </a:bodyPr>
          <a:lstStyle/>
          <a:p>
            <a:pPr algn="ctr"/>
            <a:r>
              <a:rPr lang="en-US" altLang="zh-CN" sz="5300" dirty="0">
                <a:solidFill>
                  <a:schemeClr val="bg1"/>
                </a:solidFill>
                <a:latin typeface="+mn-ea"/>
                <a:ea typeface="+mn-ea"/>
              </a:rPr>
              <a:t>02</a:t>
            </a:r>
          </a:p>
        </p:txBody>
      </p:sp>
      <p:sp>
        <p:nvSpPr>
          <p:cNvPr id="26" name="TextBox 25"/>
          <p:cNvSpPr txBox="1"/>
          <p:nvPr/>
        </p:nvSpPr>
        <p:spPr>
          <a:xfrm flipH="1">
            <a:off x="3380866" y="4955077"/>
            <a:ext cx="1116760" cy="923331"/>
          </a:xfrm>
          <a:prstGeom prst="rect">
            <a:avLst/>
          </a:prstGeom>
          <a:noFill/>
        </p:spPr>
        <p:txBody>
          <a:bodyPr wrap="square" lIns="91434" tIns="45717" rIns="91434" bIns="45717" rtlCol="0">
            <a:spAutoFit/>
          </a:bodyPr>
          <a:lstStyle/>
          <a:p>
            <a:pPr algn="ctr"/>
            <a:r>
              <a:rPr lang="en-US" altLang="zh-CN" sz="5300" dirty="0">
                <a:solidFill>
                  <a:schemeClr val="bg1"/>
                </a:solidFill>
                <a:latin typeface="+mn-ea"/>
                <a:ea typeface="+mn-ea"/>
              </a:rPr>
              <a:t>03</a:t>
            </a:r>
          </a:p>
        </p:txBody>
      </p:sp>
      <p:sp>
        <p:nvSpPr>
          <p:cNvPr id="28" name="矩形 27"/>
          <p:cNvSpPr/>
          <p:nvPr/>
        </p:nvSpPr>
        <p:spPr>
          <a:xfrm>
            <a:off x="5383296" y="2236809"/>
            <a:ext cx="3293160" cy="400103"/>
          </a:xfrm>
          <a:prstGeom prst="rect">
            <a:avLst/>
          </a:prstGeom>
        </p:spPr>
        <p:txBody>
          <a:bodyPr wrap="square" lIns="91434" tIns="45717" rIns="91434" bIns="45717">
            <a:spAutoFit/>
          </a:bodyPr>
          <a:lstStyle/>
          <a:p>
            <a:r>
              <a:rPr lang="zh-CN" altLang="en-US" b="1" dirty="0" smtClean="0">
                <a:solidFill>
                  <a:schemeClr val="accent1"/>
                </a:solidFill>
                <a:latin typeface="+mj-ea"/>
                <a:ea typeface="+mj-ea"/>
              </a:rPr>
              <a:t>需求确认</a:t>
            </a:r>
            <a:endParaRPr lang="zh-CN" altLang="en-US" b="1" dirty="0">
              <a:solidFill>
                <a:schemeClr val="accent1"/>
              </a:solidFill>
              <a:latin typeface="+mj-ea"/>
              <a:ea typeface="+mj-ea"/>
            </a:endParaRPr>
          </a:p>
        </p:txBody>
      </p:sp>
      <p:sp>
        <p:nvSpPr>
          <p:cNvPr id="30" name="矩形 29"/>
          <p:cNvSpPr/>
          <p:nvPr/>
        </p:nvSpPr>
        <p:spPr>
          <a:xfrm>
            <a:off x="1388559" y="3676969"/>
            <a:ext cx="1527257" cy="400103"/>
          </a:xfrm>
          <a:prstGeom prst="rect">
            <a:avLst/>
          </a:prstGeom>
        </p:spPr>
        <p:txBody>
          <a:bodyPr wrap="square" lIns="91434" tIns="45717" rIns="91434" bIns="45717">
            <a:spAutoFit/>
          </a:bodyPr>
          <a:lstStyle/>
          <a:p>
            <a:r>
              <a:rPr lang="zh-CN" altLang="en-US" b="1" dirty="0" smtClean="0">
                <a:solidFill>
                  <a:schemeClr val="accent1"/>
                </a:solidFill>
                <a:latin typeface="+mj-ea"/>
                <a:ea typeface="+mj-ea"/>
              </a:rPr>
              <a:t>设计思路</a:t>
            </a:r>
            <a:endParaRPr lang="zh-CN" altLang="en-US" b="1" dirty="0">
              <a:solidFill>
                <a:schemeClr val="accent1"/>
              </a:solidFill>
              <a:latin typeface="+mj-ea"/>
              <a:ea typeface="+mj-ea"/>
            </a:endParaRPr>
          </a:p>
        </p:txBody>
      </p:sp>
      <p:sp>
        <p:nvSpPr>
          <p:cNvPr id="32" name="矩形 31"/>
          <p:cNvSpPr/>
          <p:nvPr/>
        </p:nvSpPr>
        <p:spPr>
          <a:xfrm>
            <a:off x="5383296" y="5189137"/>
            <a:ext cx="3149144" cy="400103"/>
          </a:xfrm>
          <a:prstGeom prst="rect">
            <a:avLst/>
          </a:prstGeom>
        </p:spPr>
        <p:txBody>
          <a:bodyPr wrap="square" lIns="91434" tIns="45717" rIns="91434" bIns="45717">
            <a:spAutoFit/>
          </a:bodyPr>
          <a:lstStyle/>
          <a:p>
            <a:r>
              <a:rPr lang="zh-CN" altLang="en-US" b="1" dirty="0" smtClean="0">
                <a:solidFill>
                  <a:schemeClr val="accent1"/>
                </a:solidFill>
                <a:latin typeface="+mj-ea"/>
                <a:ea typeface="+mj-ea"/>
              </a:rPr>
              <a:t>问题和困难</a:t>
            </a:r>
            <a:endParaRPr lang="zh-CN" altLang="en-US" b="1" dirty="0">
              <a:solidFill>
                <a:schemeClr val="accent1"/>
              </a:solidFill>
              <a:latin typeface="+mj-ea"/>
              <a:ea typeface="+mj-ea"/>
            </a:endParaRPr>
          </a:p>
        </p:txBody>
      </p:sp>
    </p:spTree>
    <p:extLst>
      <p:ext uri="{BB962C8B-B14F-4D97-AF65-F5344CB8AC3E}">
        <p14:creationId xmlns:p14="http://schemas.microsoft.com/office/powerpoint/2010/main" val="2641709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 calcmode="lin" valueType="num">
                                      <p:cBhvr>
                                        <p:cTn id="14" dur="500" fill="hold"/>
                                        <p:tgtEl>
                                          <p:spTgt spid="24"/>
                                        </p:tgtEl>
                                        <p:attrNameLst>
                                          <p:attrName>style.rotation</p:attrName>
                                        </p:attrNameLst>
                                      </p:cBhvr>
                                      <p:tavLst>
                                        <p:tav tm="0">
                                          <p:val>
                                            <p:fltVal val="90"/>
                                          </p:val>
                                        </p:tav>
                                        <p:tav tm="100000">
                                          <p:val>
                                            <p:fltVal val="0"/>
                                          </p:val>
                                        </p:tav>
                                      </p:tavLst>
                                    </p:anim>
                                    <p:animEffect transition="in" filter="fade">
                                      <p:cBhvr>
                                        <p:cTn id="15" dur="500"/>
                                        <p:tgtEl>
                                          <p:spTgt spid="24"/>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300"/>
                                        <p:tgtEl>
                                          <p:spTgt spid="21"/>
                                        </p:tgtEl>
                                        <p:attrNameLst>
                                          <p:attrName>ppt_x</p:attrName>
                                        </p:attrNameLst>
                                      </p:cBhvr>
                                      <p:tavLst>
                                        <p:tav tm="0">
                                          <p:val>
                                            <p:strVal val="#ppt_x-#ppt_w*1.125000"/>
                                          </p:val>
                                        </p:tav>
                                        <p:tav tm="100000">
                                          <p:val>
                                            <p:strVal val="#ppt_x"/>
                                          </p:val>
                                        </p:tav>
                                      </p:tavLst>
                                    </p:anim>
                                    <p:animEffect transition="in" filter="wipe(right)">
                                      <p:cBhvr>
                                        <p:cTn id="20" dur="300"/>
                                        <p:tgtEl>
                                          <p:spTgt spid="21"/>
                                        </p:tgtEl>
                                      </p:cBhvr>
                                    </p:animEffect>
                                  </p:childTnLst>
                                </p:cTn>
                              </p:par>
                            </p:childTnLst>
                          </p:cTn>
                        </p:par>
                        <p:par>
                          <p:cTn id="21" fill="hold">
                            <p:stCondLst>
                              <p:cond delay="1300"/>
                            </p:stCondLst>
                            <p:childTnLst>
                              <p:par>
                                <p:cTn id="22" presetID="31"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400" fill="hold"/>
                                        <p:tgtEl>
                                          <p:spTgt spid="28"/>
                                        </p:tgtEl>
                                        <p:attrNameLst>
                                          <p:attrName>ppt_w</p:attrName>
                                        </p:attrNameLst>
                                      </p:cBhvr>
                                      <p:tavLst>
                                        <p:tav tm="0">
                                          <p:val>
                                            <p:fltVal val="0"/>
                                          </p:val>
                                        </p:tav>
                                        <p:tav tm="100000">
                                          <p:val>
                                            <p:strVal val="#ppt_w"/>
                                          </p:val>
                                        </p:tav>
                                      </p:tavLst>
                                    </p:anim>
                                    <p:anim calcmode="lin" valueType="num">
                                      <p:cBhvr>
                                        <p:cTn id="25" dur="400" fill="hold"/>
                                        <p:tgtEl>
                                          <p:spTgt spid="28"/>
                                        </p:tgtEl>
                                        <p:attrNameLst>
                                          <p:attrName>ppt_h</p:attrName>
                                        </p:attrNameLst>
                                      </p:cBhvr>
                                      <p:tavLst>
                                        <p:tav tm="0">
                                          <p:val>
                                            <p:fltVal val="0"/>
                                          </p:val>
                                        </p:tav>
                                        <p:tav tm="100000">
                                          <p:val>
                                            <p:strVal val="#ppt_h"/>
                                          </p:val>
                                        </p:tav>
                                      </p:tavLst>
                                    </p:anim>
                                    <p:anim calcmode="lin" valueType="num">
                                      <p:cBhvr>
                                        <p:cTn id="26" dur="400" fill="hold"/>
                                        <p:tgtEl>
                                          <p:spTgt spid="28"/>
                                        </p:tgtEl>
                                        <p:attrNameLst>
                                          <p:attrName>style.rotation</p:attrName>
                                        </p:attrNameLst>
                                      </p:cBhvr>
                                      <p:tavLst>
                                        <p:tav tm="0">
                                          <p:val>
                                            <p:fltVal val="90"/>
                                          </p:val>
                                        </p:tav>
                                        <p:tav tm="100000">
                                          <p:val>
                                            <p:fltVal val="0"/>
                                          </p:val>
                                        </p:tav>
                                      </p:tavLst>
                                    </p:anim>
                                    <p:animEffect transition="in" filter="fade">
                                      <p:cBhvr>
                                        <p:cTn id="27" dur="4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1+#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31"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 calcmode="lin" valueType="num">
                                      <p:cBhvr>
                                        <p:cTn id="39" dur="500" fill="hold"/>
                                        <p:tgtEl>
                                          <p:spTgt spid="25"/>
                                        </p:tgtEl>
                                        <p:attrNameLst>
                                          <p:attrName>style.rotation</p:attrName>
                                        </p:attrNameLst>
                                      </p:cBhvr>
                                      <p:tavLst>
                                        <p:tav tm="0">
                                          <p:val>
                                            <p:fltVal val="90"/>
                                          </p:val>
                                        </p:tav>
                                        <p:tav tm="100000">
                                          <p:val>
                                            <p:fltVal val="0"/>
                                          </p:val>
                                        </p:tav>
                                      </p:tavLst>
                                    </p:anim>
                                    <p:animEffect transition="in" filter="fade">
                                      <p:cBhvr>
                                        <p:cTn id="40" dur="500"/>
                                        <p:tgtEl>
                                          <p:spTgt spid="25"/>
                                        </p:tgtEl>
                                      </p:cBhvr>
                                    </p:animEffect>
                                  </p:childTnLst>
                                </p:cTn>
                              </p:par>
                            </p:childTnLst>
                          </p:cTn>
                        </p:par>
                        <p:par>
                          <p:cTn id="41" fill="hold">
                            <p:stCondLst>
                              <p:cond delay="1000"/>
                            </p:stCondLst>
                            <p:childTnLst>
                              <p:par>
                                <p:cTn id="42" presetID="12" presetClass="entr" presetSubtype="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300"/>
                                        <p:tgtEl>
                                          <p:spTgt spid="22"/>
                                        </p:tgtEl>
                                        <p:attrNameLst>
                                          <p:attrName>ppt_x</p:attrName>
                                        </p:attrNameLst>
                                      </p:cBhvr>
                                      <p:tavLst>
                                        <p:tav tm="0">
                                          <p:val>
                                            <p:strVal val="#ppt_x+#ppt_w*1.125000"/>
                                          </p:val>
                                        </p:tav>
                                        <p:tav tm="100000">
                                          <p:val>
                                            <p:strVal val="#ppt_x"/>
                                          </p:val>
                                        </p:tav>
                                      </p:tavLst>
                                    </p:anim>
                                    <p:animEffect transition="in" filter="wipe(left)">
                                      <p:cBhvr>
                                        <p:cTn id="45" dur="300"/>
                                        <p:tgtEl>
                                          <p:spTgt spid="22"/>
                                        </p:tgtEl>
                                      </p:cBhvr>
                                    </p:animEffect>
                                  </p:childTnLst>
                                </p:cTn>
                              </p:par>
                            </p:childTnLst>
                          </p:cTn>
                        </p:par>
                        <p:par>
                          <p:cTn id="46" fill="hold">
                            <p:stCondLst>
                              <p:cond delay="1300"/>
                            </p:stCondLst>
                            <p:childTnLst>
                              <p:par>
                                <p:cTn id="47" presetID="31"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400" fill="hold"/>
                                        <p:tgtEl>
                                          <p:spTgt spid="30"/>
                                        </p:tgtEl>
                                        <p:attrNameLst>
                                          <p:attrName>ppt_w</p:attrName>
                                        </p:attrNameLst>
                                      </p:cBhvr>
                                      <p:tavLst>
                                        <p:tav tm="0">
                                          <p:val>
                                            <p:fltVal val="0"/>
                                          </p:val>
                                        </p:tav>
                                        <p:tav tm="100000">
                                          <p:val>
                                            <p:strVal val="#ppt_w"/>
                                          </p:val>
                                        </p:tav>
                                      </p:tavLst>
                                    </p:anim>
                                    <p:anim calcmode="lin" valueType="num">
                                      <p:cBhvr>
                                        <p:cTn id="50" dur="400" fill="hold"/>
                                        <p:tgtEl>
                                          <p:spTgt spid="30"/>
                                        </p:tgtEl>
                                        <p:attrNameLst>
                                          <p:attrName>ppt_h</p:attrName>
                                        </p:attrNameLst>
                                      </p:cBhvr>
                                      <p:tavLst>
                                        <p:tav tm="0">
                                          <p:val>
                                            <p:fltVal val="0"/>
                                          </p:val>
                                        </p:tav>
                                        <p:tav tm="100000">
                                          <p:val>
                                            <p:strVal val="#ppt_h"/>
                                          </p:val>
                                        </p:tav>
                                      </p:tavLst>
                                    </p:anim>
                                    <p:anim calcmode="lin" valueType="num">
                                      <p:cBhvr>
                                        <p:cTn id="51" dur="400" fill="hold"/>
                                        <p:tgtEl>
                                          <p:spTgt spid="30"/>
                                        </p:tgtEl>
                                        <p:attrNameLst>
                                          <p:attrName>style.rotation</p:attrName>
                                        </p:attrNameLst>
                                      </p:cBhvr>
                                      <p:tavLst>
                                        <p:tav tm="0">
                                          <p:val>
                                            <p:fltVal val="90"/>
                                          </p:val>
                                        </p:tav>
                                        <p:tav tm="100000">
                                          <p:val>
                                            <p:fltVal val="0"/>
                                          </p:val>
                                        </p:tav>
                                      </p:tavLst>
                                    </p:anim>
                                    <p:animEffect transition="in" filter="fade">
                                      <p:cBhvr>
                                        <p:cTn id="52" dur="4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0-#ppt_w/2"/>
                                          </p:val>
                                        </p:tav>
                                        <p:tav tm="100000">
                                          <p:val>
                                            <p:strVal val="#ppt_x"/>
                                          </p:val>
                                        </p:tav>
                                      </p:tavLst>
                                    </p:anim>
                                    <p:anim calcmode="lin" valueType="num">
                                      <p:cBhvr additive="base">
                                        <p:cTn id="58" dur="500" fill="hold"/>
                                        <p:tgtEl>
                                          <p:spTgt spid="20"/>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31" presetClass="entr" presetSubtype="0"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 calcmode="lin" valueType="num">
                                      <p:cBhvr>
                                        <p:cTn id="64" dur="500" fill="hold"/>
                                        <p:tgtEl>
                                          <p:spTgt spid="26"/>
                                        </p:tgtEl>
                                        <p:attrNameLst>
                                          <p:attrName>style.rotation</p:attrName>
                                        </p:attrNameLst>
                                      </p:cBhvr>
                                      <p:tavLst>
                                        <p:tav tm="0">
                                          <p:val>
                                            <p:fltVal val="90"/>
                                          </p:val>
                                        </p:tav>
                                        <p:tav tm="100000">
                                          <p:val>
                                            <p:fltVal val="0"/>
                                          </p:val>
                                        </p:tav>
                                      </p:tavLst>
                                    </p:anim>
                                    <p:animEffect transition="in" filter="fade">
                                      <p:cBhvr>
                                        <p:cTn id="65" dur="500"/>
                                        <p:tgtEl>
                                          <p:spTgt spid="26"/>
                                        </p:tgtEl>
                                      </p:cBhvr>
                                    </p:animEffect>
                                  </p:childTnLst>
                                </p:cTn>
                              </p:par>
                            </p:childTnLst>
                          </p:cTn>
                        </p:par>
                        <p:par>
                          <p:cTn id="66" fill="hold">
                            <p:stCondLst>
                              <p:cond delay="1000"/>
                            </p:stCondLst>
                            <p:childTnLst>
                              <p:par>
                                <p:cTn id="67" presetID="1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300"/>
                                        <p:tgtEl>
                                          <p:spTgt spid="23"/>
                                        </p:tgtEl>
                                        <p:attrNameLst>
                                          <p:attrName>ppt_x</p:attrName>
                                        </p:attrNameLst>
                                      </p:cBhvr>
                                      <p:tavLst>
                                        <p:tav tm="0">
                                          <p:val>
                                            <p:strVal val="#ppt_x-#ppt_w*1.125000"/>
                                          </p:val>
                                        </p:tav>
                                        <p:tav tm="100000">
                                          <p:val>
                                            <p:strVal val="#ppt_x"/>
                                          </p:val>
                                        </p:tav>
                                      </p:tavLst>
                                    </p:anim>
                                    <p:animEffect transition="in" filter="wipe(right)">
                                      <p:cBhvr>
                                        <p:cTn id="70" dur="300"/>
                                        <p:tgtEl>
                                          <p:spTgt spid="23"/>
                                        </p:tgtEl>
                                      </p:cBhvr>
                                    </p:animEffect>
                                  </p:childTnLst>
                                </p:cTn>
                              </p:par>
                            </p:childTnLst>
                          </p:cTn>
                        </p:par>
                        <p:par>
                          <p:cTn id="71" fill="hold">
                            <p:stCondLst>
                              <p:cond delay="1300"/>
                            </p:stCondLst>
                            <p:childTnLst>
                              <p:par>
                                <p:cTn id="72" presetID="31"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400" fill="hold"/>
                                        <p:tgtEl>
                                          <p:spTgt spid="32"/>
                                        </p:tgtEl>
                                        <p:attrNameLst>
                                          <p:attrName>ppt_w</p:attrName>
                                        </p:attrNameLst>
                                      </p:cBhvr>
                                      <p:tavLst>
                                        <p:tav tm="0">
                                          <p:val>
                                            <p:fltVal val="0"/>
                                          </p:val>
                                        </p:tav>
                                        <p:tav tm="100000">
                                          <p:val>
                                            <p:strVal val="#ppt_w"/>
                                          </p:val>
                                        </p:tav>
                                      </p:tavLst>
                                    </p:anim>
                                    <p:anim calcmode="lin" valueType="num">
                                      <p:cBhvr>
                                        <p:cTn id="75" dur="400" fill="hold"/>
                                        <p:tgtEl>
                                          <p:spTgt spid="32"/>
                                        </p:tgtEl>
                                        <p:attrNameLst>
                                          <p:attrName>ppt_h</p:attrName>
                                        </p:attrNameLst>
                                      </p:cBhvr>
                                      <p:tavLst>
                                        <p:tav tm="0">
                                          <p:val>
                                            <p:fltVal val="0"/>
                                          </p:val>
                                        </p:tav>
                                        <p:tav tm="100000">
                                          <p:val>
                                            <p:strVal val="#ppt_h"/>
                                          </p:val>
                                        </p:tav>
                                      </p:tavLst>
                                    </p:anim>
                                    <p:anim calcmode="lin" valueType="num">
                                      <p:cBhvr>
                                        <p:cTn id="76" dur="400" fill="hold"/>
                                        <p:tgtEl>
                                          <p:spTgt spid="32"/>
                                        </p:tgtEl>
                                        <p:attrNameLst>
                                          <p:attrName>style.rotation</p:attrName>
                                        </p:attrNameLst>
                                      </p:cBhvr>
                                      <p:tavLst>
                                        <p:tav tm="0">
                                          <p:val>
                                            <p:fltVal val="90"/>
                                          </p:val>
                                        </p:tav>
                                        <p:tav tm="100000">
                                          <p:val>
                                            <p:fltVal val="0"/>
                                          </p:val>
                                        </p:tav>
                                      </p:tavLst>
                                    </p:anim>
                                    <p:animEffect transition="in" filter="fade">
                                      <p:cBhvr>
                                        <p:cTn id="77"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0" grpId="0" animBg="1"/>
      <p:bldP spid="21" grpId="0" animBg="1"/>
      <p:bldP spid="22" grpId="0" animBg="1"/>
      <p:bldP spid="23" grpId="0" animBg="1"/>
      <p:bldP spid="24" grpId="0"/>
      <p:bldP spid="25" grpId="0"/>
      <p:bldP spid="26" grpId="0"/>
      <p:bldP spid="28" grpId="0"/>
      <p:bldP spid="30"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sp>
        <p:nvSpPr>
          <p:cNvPr id="7" name="矩形 6"/>
          <p:cNvSpPr/>
          <p:nvPr/>
        </p:nvSpPr>
        <p:spPr>
          <a:xfrm>
            <a:off x="251520" y="739076"/>
            <a:ext cx="2244910" cy="584775"/>
          </a:xfrm>
          <a:prstGeom prst="rect">
            <a:avLst/>
          </a:prstGeom>
        </p:spPr>
        <p:txBody>
          <a:bodyPr wrap="none">
            <a:spAutoFit/>
          </a:bodyPr>
          <a:lstStyle/>
          <a:p>
            <a:pPr marL="342900" lvl="0" indent="-342900" defTabSz="457200">
              <a:buClr>
                <a:srgbClr val="FF9900"/>
              </a:buClr>
              <a:buSzPct val="100000"/>
              <a:buFont typeface="Arial" pitchFamily="34" charset="0"/>
              <a:buBlip>
                <a:blip r:embed="rId3"/>
              </a:buBlip>
            </a:pPr>
            <a:r>
              <a:rPr lang="zh-CN" altLang="en-US" sz="3200" b="1" dirty="0">
                <a:latin typeface="微软雅黑"/>
                <a:ea typeface="微软雅黑"/>
              </a:rPr>
              <a:t>工作心得</a:t>
            </a:r>
          </a:p>
        </p:txBody>
      </p:sp>
      <p:sp>
        <p:nvSpPr>
          <p:cNvPr id="8" name="矩形 7"/>
          <p:cNvSpPr/>
          <p:nvPr/>
        </p:nvSpPr>
        <p:spPr bwMode="auto">
          <a:xfrm>
            <a:off x="539552" y="1916832"/>
            <a:ext cx="8136904" cy="3650332"/>
          </a:xfrm>
          <a:prstGeom prst="rect">
            <a:avLst/>
          </a:prstGeom>
          <a:solidFill>
            <a:srgbClr val="F2F2F2"/>
          </a:solidFill>
          <a:ln w="9525" cap="flat" cmpd="sng" algn="ctr">
            <a:solidFill>
              <a:schemeClr val="bg2">
                <a:lumMod val="40000"/>
                <a:lumOff val="60000"/>
              </a:schemeClr>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13" name="TextBox 12"/>
          <p:cNvSpPr txBox="1"/>
          <p:nvPr/>
        </p:nvSpPr>
        <p:spPr>
          <a:xfrm>
            <a:off x="2555776" y="2845972"/>
            <a:ext cx="5976664" cy="1692765"/>
          </a:xfrm>
          <a:prstGeom prst="rect">
            <a:avLst/>
          </a:prstGeom>
          <a:noFill/>
        </p:spPr>
        <p:txBody>
          <a:bodyPr wrap="square" lIns="91434" tIns="45717" rIns="91434" bIns="45717" rtlCol="0">
            <a:spAutoFit/>
          </a:bodyPr>
          <a:lstStyle/>
          <a:p>
            <a:pPr marL="285750" indent="-285750">
              <a:spcAft>
                <a:spcPts val="1200"/>
              </a:spcAft>
              <a:buFont typeface="Wingdings" pitchFamily="2" charset="2"/>
              <a:buChar char="l"/>
            </a:pPr>
            <a:r>
              <a:rPr kumimoji="1" lang="zh-CN" altLang="en-US" sz="1800" dirty="0">
                <a:solidFill>
                  <a:srgbClr val="000000">
                    <a:lumMod val="85000"/>
                    <a:lumOff val="15000"/>
                  </a:srgbClr>
                </a:solidFill>
                <a:ea typeface="微软雅黑"/>
              </a:rPr>
              <a:t>云健康中心是我试用期期间主要的主要的工作</a:t>
            </a:r>
            <a:r>
              <a:rPr kumimoji="1" lang="zh-CN" altLang="en-US" sz="1800" dirty="0" smtClean="0">
                <a:solidFill>
                  <a:srgbClr val="000000">
                    <a:lumMod val="85000"/>
                    <a:lumOff val="15000"/>
                  </a:srgbClr>
                </a:solidFill>
                <a:ea typeface="微软雅黑"/>
              </a:rPr>
              <a:t>内容。</a:t>
            </a:r>
            <a:endParaRPr kumimoji="1" lang="en-US" altLang="zh-CN" sz="1800" dirty="0" smtClean="0">
              <a:solidFill>
                <a:srgbClr val="000000">
                  <a:lumMod val="85000"/>
                  <a:lumOff val="15000"/>
                </a:srgbClr>
              </a:solidFill>
              <a:ea typeface="微软雅黑"/>
            </a:endParaRPr>
          </a:p>
          <a:p>
            <a:pPr marL="285750" indent="-285750">
              <a:spcAft>
                <a:spcPts val="1200"/>
              </a:spcAft>
              <a:buFont typeface="Wingdings" pitchFamily="2" charset="2"/>
              <a:buChar char="l"/>
            </a:pPr>
            <a:r>
              <a:rPr kumimoji="1" lang="zh-CN" altLang="en-US" sz="1800" dirty="0" smtClean="0">
                <a:solidFill>
                  <a:srgbClr val="000000">
                    <a:lumMod val="85000"/>
                    <a:lumOff val="15000"/>
                  </a:srgbClr>
                </a:solidFill>
                <a:ea typeface="微软雅黑"/>
              </a:rPr>
              <a:t>经过</a:t>
            </a:r>
            <a:r>
              <a:rPr kumimoji="1" lang="zh-CN" altLang="en-US" sz="1800" dirty="0">
                <a:solidFill>
                  <a:srgbClr val="000000">
                    <a:lumMod val="85000"/>
                    <a:lumOff val="15000"/>
                  </a:srgbClr>
                </a:solidFill>
                <a:ea typeface="微软雅黑"/>
              </a:rPr>
              <a:t>之前的工作铺垫，让我可以更好的去融入到工作</a:t>
            </a:r>
            <a:r>
              <a:rPr kumimoji="1" lang="zh-CN" altLang="en-US" sz="1800" dirty="0" smtClean="0">
                <a:solidFill>
                  <a:srgbClr val="000000">
                    <a:lumMod val="85000"/>
                    <a:lumOff val="15000"/>
                  </a:srgbClr>
                </a:solidFill>
                <a:ea typeface="微软雅黑"/>
              </a:rPr>
              <a:t>中。</a:t>
            </a:r>
            <a:endParaRPr kumimoji="1" lang="en-US" altLang="zh-CN" sz="1800" dirty="0" smtClean="0">
              <a:solidFill>
                <a:srgbClr val="000000">
                  <a:lumMod val="85000"/>
                  <a:lumOff val="15000"/>
                </a:srgbClr>
              </a:solidFill>
              <a:ea typeface="微软雅黑"/>
            </a:endParaRPr>
          </a:p>
          <a:p>
            <a:pPr marL="285750" indent="-285750">
              <a:spcAft>
                <a:spcPts val="1200"/>
              </a:spcAft>
              <a:buFont typeface="Wingdings" pitchFamily="2" charset="2"/>
              <a:buChar char="l"/>
            </a:pPr>
            <a:r>
              <a:rPr kumimoji="1" lang="zh-CN" altLang="en-US" sz="1800" dirty="0" smtClean="0">
                <a:solidFill>
                  <a:srgbClr val="000000">
                    <a:lumMod val="85000"/>
                    <a:lumOff val="15000"/>
                  </a:srgbClr>
                </a:solidFill>
                <a:ea typeface="微软雅黑"/>
              </a:rPr>
              <a:t>对</a:t>
            </a:r>
            <a:r>
              <a:rPr kumimoji="1" lang="zh-CN" altLang="en-US" sz="1800" dirty="0">
                <a:solidFill>
                  <a:srgbClr val="000000">
                    <a:lumMod val="85000"/>
                    <a:lumOff val="15000"/>
                  </a:srgbClr>
                </a:solidFill>
                <a:ea typeface="微软雅黑"/>
              </a:rPr>
              <a:t>我的编码，技术，思维方式都是有很大的</a:t>
            </a:r>
            <a:r>
              <a:rPr kumimoji="1" lang="zh-CN" altLang="en-US" sz="1800" dirty="0" smtClean="0">
                <a:solidFill>
                  <a:srgbClr val="000000">
                    <a:lumMod val="85000"/>
                    <a:lumOff val="15000"/>
                  </a:srgbClr>
                </a:solidFill>
                <a:ea typeface="微软雅黑"/>
              </a:rPr>
              <a:t>提升。</a:t>
            </a:r>
            <a:endParaRPr kumimoji="1" lang="en-US" altLang="zh-CN" sz="1800" dirty="0" smtClean="0">
              <a:solidFill>
                <a:srgbClr val="000000">
                  <a:lumMod val="85000"/>
                  <a:lumOff val="15000"/>
                </a:srgbClr>
              </a:solidFill>
              <a:ea typeface="微软雅黑"/>
            </a:endParaRPr>
          </a:p>
          <a:p>
            <a:pPr marL="285750" indent="-285750">
              <a:spcAft>
                <a:spcPts val="1200"/>
              </a:spcAft>
              <a:buFont typeface="Wingdings" pitchFamily="2" charset="2"/>
              <a:buChar char="l"/>
            </a:pPr>
            <a:r>
              <a:rPr kumimoji="1" lang="zh-CN" altLang="en-US" sz="1800" dirty="0" smtClean="0">
                <a:solidFill>
                  <a:srgbClr val="000000">
                    <a:lumMod val="85000"/>
                    <a:lumOff val="15000"/>
                  </a:srgbClr>
                </a:solidFill>
                <a:ea typeface="微软雅黑"/>
              </a:rPr>
              <a:t>更加</a:t>
            </a:r>
            <a:r>
              <a:rPr kumimoji="1" lang="zh-CN" altLang="en-US" sz="1800" dirty="0">
                <a:solidFill>
                  <a:srgbClr val="000000">
                    <a:lumMod val="85000"/>
                    <a:lumOff val="15000"/>
                  </a:srgbClr>
                </a:solidFill>
                <a:ea typeface="微软雅黑"/>
              </a:rPr>
              <a:t>深入了解部门开发模式和开发流程</a:t>
            </a:r>
            <a:r>
              <a:rPr lang="zh-CN" altLang="en-US" dirty="0" smtClean="0">
                <a:solidFill>
                  <a:schemeClr val="accent1"/>
                </a:solidFill>
                <a:latin typeface="+mn-ea"/>
                <a:ea typeface="+mn-ea"/>
              </a:rPr>
              <a:t>。</a:t>
            </a:r>
            <a:endParaRPr lang="zh-CN" altLang="en-US" dirty="0">
              <a:solidFill>
                <a:schemeClr val="accent1"/>
              </a:solidFill>
              <a:latin typeface="+mn-ea"/>
              <a:ea typeface="+mn-ea"/>
            </a:endParaRPr>
          </a:p>
        </p:txBody>
      </p:sp>
      <p:sp>
        <p:nvSpPr>
          <p:cNvPr id="17" name="Oval 5"/>
          <p:cNvSpPr>
            <a:spLocks noChangeArrowheads="1"/>
          </p:cNvSpPr>
          <p:nvPr/>
        </p:nvSpPr>
        <p:spPr bwMode="auto">
          <a:xfrm>
            <a:off x="971600" y="2891046"/>
            <a:ext cx="1394581" cy="1377524"/>
          </a:xfrm>
          <a:prstGeom prst="ellipse">
            <a:avLst/>
          </a:prstGeom>
          <a:solidFill>
            <a:srgbClr val="00AAA2"/>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19" name="Freeform 14"/>
          <p:cNvSpPr>
            <a:spLocks noEditPoints="1"/>
          </p:cNvSpPr>
          <p:nvPr/>
        </p:nvSpPr>
        <p:spPr bwMode="auto">
          <a:xfrm>
            <a:off x="1405115" y="3257225"/>
            <a:ext cx="527550" cy="659437"/>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bg1"/>
          </a:solidFill>
          <a:ln>
            <a:noFill/>
          </a:ln>
          <a:extLst/>
        </p:spPr>
        <p:txBody>
          <a:bodyPr vert="horz" wrap="square" lIns="91434" tIns="45717" rIns="91434" bIns="45717"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96792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52" presetClass="entr" presetSubtype="0" fill="hold" grpId="0" nodeType="withEffect">
                                  <p:stCondLst>
                                    <p:cond delay="100"/>
                                  </p:stCondLst>
                                  <p:childTnLst>
                                    <p:set>
                                      <p:cBhvr>
                                        <p:cTn id="17" dur="1" fill="hold">
                                          <p:stCondLst>
                                            <p:cond delay="0"/>
                                          </p:stCondLst>
                                        </p:cTn>
                                        <p:tgtEl>
                                          <p:spTgt spid="17"/>
                                        </p:tgtEl>
                                        <p:attrNameLst>
                                          <p:attrName>style.visibility</p:attrName>
                                        </p:attrNameLst>
                                      </p:cBhvr>
                                      <p:to>
                                        <p:strVal val="visible"/>
                                      </p:to>
                                    </p:set>
                                    <p:animScale>
                                      <p:cBhvr>
                                        <p:cTn id="18"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7"/>
                                        </p:tgtEl>
                                        <p:attrNameLst>
                                          <p:attrName>ppt_x</p:attrName>
                                          <p:attrName>ppt_y</p:attrName>
                                        </p:attrNameLst>
                                      </p:cBhvr>
                                    </p:animMotion>
                                    <p:animEffect transition="in" filter="fade">
                                      <p:cBhvr>
                                        <p:cTn id="20" dur="1000"/>
                                        <p:tgtEl>
                                          <p:spTgt spid="17"/>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7"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sp>
        <p:nvSpPr>
          <p:cNvPr id="46" name="矩形 45"/>
          <p:cNvSpPr/>
          <p:nvPr/>
        </p:nvSpPr>
        <p:spPr>
          <a:xfrm>
            <a:off x="467544" y="908720"/>
            <a:ext cx="3065647" cy="584775"/>
          </a:xfrm>
          <a:prstGeom prst="rect">
            <a:avLst/>
          </a:prstGeom>
        </p:spPr>
        <p:txBody>
          <a:bodyPr wrap="none">
            <a:spAutoFit/>
          </a:bodyPr>
          <a:lstStyle/>
          <a:p>
            <a:pPr marL="342900" indent="-342900" defTabSz="457200">
              <a:buClr>
                <a:srgbClr val="FF9900"/>
              </a:buClr>
              <a:buSzPct val="100000"/>
              <a:buBlip>
                <a:blip r:embed="rId3"/>
              </a:buBlip>
            </a:pPr>
            <a:r>
              <a:rPr lang="zh-CN" altLang="en-US" sz="3200" b="1" dirty="0">
                <a:latin typeface="微软雅黑"/>
                <a:ea typeface="微软雅黑"/>
              </a:rPr>
              <a:t>个人工作总结</a:t>
            </a:r>
          </a:p>
        </p:txBody>
      </p:sp>
      <p:sp>
        <p:nvSpPr>
          <p:cNvPr id="48" name="矩形 83"/>
          <p:cNvSpPr>
            <a:spLocks noChangeArrowheads="1"/>
          </p:cNvSpPr>
          <p:nvPr/>
        </p:nvSpPr>
        <p:spPr bwMode="auto">
          <a:xfrm>
            <a:off x="974207" y="1844824"/>
            <a:ext cx="7270201" cy="4176464"/>
          </a:xfrm>
          <a:prstGeom prst="rect">
            <a:avLst/>
          </a:prstGeom>
          <a:solidFill>
            <a:srgbClr val="F2F2F2"/>
          </a:solidFill>
          <a:ln w="9525" cmpd="sng">
            <a:solidFill>
              <a:schemeClr val="accent1"/>
            </a:solidFill>
            <a:miter lim="800000"/>
            <a:headEnd/>
            <a:tailEnd/>
          </a:ln>
        </p:spPr>
        <p:txBody>
          <a:bodyPr lIns="91434" tIns="45717" rIns="91434" bIns="45717"/>
          <a:lstStyle/>
          <a:p>
            <a:endParaRPr lang="zh-CN" altLang="en-US"/>
          </a:p>
        </p:txBody>
      </p:sp>
      <p:sp>
        <p:nvSpPr>
          <p:cNvPr id="49" name="TextBox 84"/>
          <p:cNvSpPr txBox="1">
            <a:spLocks noChangeArrowheads="1"/>
          </p:cNvSpPr>
          <p:nvPr/>
        </p:nvSpPr>
        <p:spPr bwMode="auto">
          <a:xfrm>
            <a:off x="1656009" y="2473157"/>
            <a:ext cx="6578710"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spcAft>
                <a:spcPts val="0"/>
              </a:spcAft>
            </a:pPr>
            <a:r>
              <a:rPr kumimoji="1" lang="zh-CN" altLang="en-US" sz="1400" dirty="0" smtClean="0">
                <a:solidFill>
                  <a:srgbClr val="000000">
                    <a:lumMod val="85000"/>
                    <a:lumOff val="15000"/>
                  </a:srgbClr>
                </a:solidFill>
                <a:latin typeface="宋体" pitchFamily="2" charset="-122"/>
                <a:ea typeface="微软雅黑"/>
              </a:rPr>
              <a:t>通过阶段性工作和导师的细心指导，对自身技术能力提升有很大的帮助。</a:t>
            </a:r>
            <a:endParaRPr lang="zh-CN" altLang="en-US" dirty="0">
              <a:solidFill>
                <a:srgbClr val="595959"/>
              </a:solidFill>
              <a:latin typeface="微软雅黑" pitchFamily="34" charset="-122"/>
              <a:ea typeface="微软雅黑" pitchFamily="34" charset="-122"/>
              <a:sym typeface="微软雅黑" pitchFamily="34" charset="-122"/>
            </a:endParaRPr>
          </a:p>
        </p:txBody>
      </p:sp>
      <p:sp>
        <p:nvSpPr>
          <p:cNvPr id="50" name="Freeform 12"/>
          <p:cNvSpPr>
            <a:spLocks/>
          </p:cNvSpPr>
          <p:nvPr/>
        </p:nvSpPr>
        <p:spPr bwMode="auto">
          <a:xfrm>
            <a:off x="840208" y="1756990"/>
            <a:ext cx="752190" cy="472207"/>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484849"/>
          </a:solidFill>
          <a:ln>
            <a:noFill/>
          </a:ln>
          <a:extLst/>
        </p:spPr>
        <p:txBody>
          <a:bodyPr lIns="91434" tIns="45717" rIns="91434" bIns="45717"/>
          <a:lstStyle/>
          <a:p>
            <a:endParaRPr lang="zh-CN" altLang="en-US"/>
          </a:p>
        </p:txBody>
      </p:sp>
      <p:sp>
        <p:nvSpPr>
          <p:cNvPr id="51" name="Freeform 12"/>
          <p:cNvSpPr>
            <a:spLocks/>
          </p:cNvSpPr>
          <p:nvPr/>
        </p:nvSpPr>
        <p:spPr bwMode="auto">
          <a:xfrm flipH="1" flipV="1">
            <a:off x="7647584" y="5661248"/>
            <a:ext cx="752190" cy="472207"/>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FF6600"/>
          </a:solidFill>
          <a:ln>
            <a:noFill/>
          </a:ln>
          <a:extLst/>
        </p:spPr>
        <p:txBody>
          <a:bodyPr lIns="91434" tIns="45717" rIns="91434" bIns="45717"/>
          <a:lstStyle/>
          <a:p>
            <a:endParaRPr lang="zh-CN" altLang="en-US"/>
          </a:p>
        </p:txBody>
      </p:sp>
      <p:sp>
        <p:nvSpPr>
          <p:cNvPr id="8" name="椭圆 7"/>
          <p:cNvSpPr>
            <a:spLocks noChangeAspect="1"/>
          </p:cNvSpPr>
          <p:nvPr/>
        </p:nvSpPr>
        <p:spPr bwMode="auto">
          <a:xfrm>
            <a:off x="1171478" y="2420888"/>
            <a:ext cx="417600" cy="417600"/>
          </a:xfrm>
          <a:prstGeom prst="ellipse">
            <a:avLst/>
          </a:prstGeom>
          <a:solidFill>
            <a:srgbClr val="294A5A"/>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r>
              <a:rPr lang="en-US" altLang="zh-CN" sz="1600" b="1" dirty="0">
                <a:solidFill>
                  <a:schemeClr val="bg1"/>
                </a:solidFill>
                <a:latin typeface="+mn-ea"/>
                <a:ea typeface="+mn-ea"/>
              </a:rPr>
              <a:t>1</a:t>
            </a:r>
            <a:endParaRPr lang="zh-CN" altLang="en-US" sz="1600" b="1" dirty="0">
              <a:solidFill>
                <a:schemeClr val="bg1"/>
              </a:solidFill>
              <a:latin typeface="+mn-ea"/>
              <a:ea typeface="+mn-ea"/>
            </a:endParaRPr>
          </a:p>
        </p:txBody>
      </p:sp>
      <p:sp>
        <p:nvSpPr>
          <p:cNvPr id="9" name="TextBox 84"/>
          <p:cNvSpPr txBox="1">
            <a:spLocks noChangeArrowheads="1"/>
          </p:cNvSpPr>
          <p:nvPr/>
        </p:nvSpPr>
        <p:spPr bwMode="auto">
          <a:xfrm>
            <a:off x="1656009" y="3481850"/>
            <a:ext cx="6578710"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spcAft>
                <a:spcPts val="0"/>
              </a:spcAft>
            </a:pPr>
            <a:r>
              <a:rPr kumimoji="1" lang="zh-CN" altLang="en-US" sz="1400" dirty="0" smtClean="0">
                <a:solidFill>
                  <a:srgbClr val="000000">
                    <a:lumMod val="85000"/>
                    <a:lumOff val="15000"/>
                  </a:srgbClr>
                </a:solidFill>
                <a:latin typeface="宋体" pitchFamily="2" charset="-122"/>
                <a:ea typeface="微软雅黑"/>
              </a:rPr>
              <a:t>在于部门同事交流过程中更深得了解在关注自身技术成长的同时还要关注沟通能力等其他个人技能的培养。</a:t>
            </a:r>
            <a:endParaRPr lang="zh-CN" altLang="en-US" dirty="0">
              <a:solidFill>
                <a:srgbClr val="595959"/>
              </a:solidFill>
              <a:latin typeface="微软雅黑" pitchFamily="34" charset="-122"/>
              <a:ea typeface="微软雅黑" pitchFamily="34" charset="-122"/>
              <a:sym typeface="微软雅黑" pitchFamily="34" charset="-122"/>
            </a:endParaRPr>
          </a:p>
        </p:txBody>
      </p:sp>
      <p:sp>
        <p:nvSpPr>
          <p:cNvPr id="11" name="椭圆 10"/>
          <p:cNvSpPr>
            <a:spLocks noChangeAspect="1"/>
          </p:cNvSpPr>
          <p:nvPr/>
        </p:nvSpPr>
        <p:spPr bwMode="auto">
          <a:xfrm>
            <a:off x="1171478" y="3503168"/>
            <a:ext cx="417600" cy="417600"/>
          </a:xfrm>
          <a:prstGeom prst="ellipse">
            <a:avLst/>
          </a:prstGeom>
          <a:solidFill>
            <a:srgbClr val="294A5A"/>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r>
              <a:rPr lang="en-US" altLang="zh-CN" sz="1600" b="1" dirty="0">
                <a:solidFill>
                  <a:schemeClr val="bg1"/>
                </a:solidFill>
                <a:latin typeface="+mn-ea"/>
                <a:ea typeface="+mn-ea"/>
              </a:rPr>
              <a:t>2</a:t>
            </a:r>
            <a:endParaRPr lang="zh-CN" altLang="en-US" sz="1600" b="1" dirty="0">
              <a:solidFill>
                <a:schemeClr val="bg1"/>
              </a:solidFill>
              <a:latin typeface="+mn-ea"/>
              <a:ea typeface="+mn-ea"/>
            </a:endParaRPr>
          </a:p>
        </p:txBody>
      </p:sp>
      <p:sp>
        <p:nvSpPr>
          <p:cNvPr id="12" name="椭圆 11"/>
          <p:cNvSpPr>
            <a:spLocks noChangeAspect="1"/>
          </p:cNvSpPr>
          <p:nvPr/>
        </p:nvSpPr>
        <p:spPr bwMode="auto">
          <a:xfrm>
            <a:off x="1171478" y="4525458"/>
            <a:ext cx="417600" cy="417600"/>
          </a:xfrm>
          <a:prstGeom prst="ellipse">
            <a:avLst/>
          </a:prstGeom>
          <a:solidFill>
            <a:srgbClr val="294A5A"/>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r>
              <a:rPr lang="en-US" altLang="zh-CN" sz="1600" b="1" dirty="0">
                <a:solidFill>
                  <a:schemeClr val="bg1"/>
                </a:solidFill>
                <a:latin typeface="+mn-ea"/>
                <a:ea typeface="+mn-ea"/>
              </a:rPr>
              <a:t>3</a:t>
            </a:r>
            <a:endParaRPr lang="zh-CN" altLang="en-US" sz="1600" b="1" dirty="0">
              <a:solidFill>
                <a:schemeClr val="bg1"/>
              </a:solidFill>
              <a:latin typeface="+mn-ea"/>
              <a:ea typeface="+mn-ea"/>
            </a:endParaRPr>
          </a:p>
        </p:txBody>
      </p:sp>
      <p:sp>
        <p:nvSpPr>
          <p:cNvPr id="13" name="TextBox 84"/>
          <p:cNvSpPr txBox="1">
            <a:spLocks noChangeArrowheads="1"/>
          </p:cNvSpPr>
          <p:nvPr/>
        </p:nvSpPr>
        <p:spPr bwMode="auto">
          <a:xfrm>
            <a:off x="1656009" y="4489962"/>
            <a:ext cx="6578710"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spcAft>
                <a:spcPts val="0"/>
              </a:spcAft>
            </a:pPr>
            <a:r>
              <a:rPr kumimoji="1" lang="zh-CN" altLang="en-US" sz="1400" dirty="0" smtClean="0">
                <a:solidFill>
                  <a:srgbClr val="000000">
                    <a:lumMod val="85000"/>
                    <a:lumOff val="15000"/>
                  </a:srgbClr>
                </a:solidFill>
                <a:latin typeface="宋体" pitchFamily="2" charset="-122"/>
                <a:ea typeface="微软雅黑"/>
              </a:rPr>
              <a:t>公司和部门和谐融洽的工作环境也是能够高效完成工作的一个重要因素一个良好的公司文化对于新人的成长也是至关重要。</a:t>
            </a:r>
            <a:endParaRPr lang="zh-CN" altLang="en-US" dirty="0">
              <a:solidFill>
                <a:srgbClr val="595959"/>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418715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2.36893E-6 -3.7037E-6 L 0.20476 0.34445 " pathEditMode="relative" rAng="0" ptsTypes="AA">
                                      <p:cBhvr>
                                        <p:cTn id="8" dur="500" spd="-99900" fill="hold"/>
                                        <p:tgtEl>
                                          <p:spTgt spid="50"/>
                                        </p:tgtEl>
                                        <p:attrNameLst>
                                          <p:attrName>ppt_x,ppt_y</p:attrName>
                                        </p:attrNameLst>
                                      </p:cBhvr>
                                      <p:rCtr x="10238" y="17222"/>
                                    </p:animMotion>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1.7445E-6 -3.7037E-6 L -0.18564 -0.34305 " pathEditMode="relative" rAng="0" ptsTypes="AA">
                                      <p:cBhvr>
                                        <p:cTn id="12" dur="500" spd="-99900" fill="hold"/>
                                        <p:tgtEl>
                                          <p:spTgt spid="51"/>
                                        </p:tgtEl>
                                        <p:attrNameLst>
                                          <p:attrName>ppt_x,ppt_y</p:attrName>
                                        </p:attrNameLst>
                                      </p:cBhvr>
                                      <p:rCtr x="-9288" y="-17153"/>
                                    </p:animMotion>
                                  </p:childTnLst>
                                </p:cTn>
                              </p:par>
                              <p:par>
                                <p:cTn id="13" presetID="10"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ppt_w</p:attrName>
                                        </p:attrNameLst>
                                      </p:cBhvr>
                                      <p:tavLst>
                                        <p:tav tm="0">
                                          <p:val>
                                            <p:fltVal val="0"/>
                                          </p:val>
                                        </p:tav>
                                        <p:tav tm="100000">
                                          <p:val>
                                            <p:strVal val="#ppt_w"/>
                                          </p:val>
                                        </p:tav>
                                      </p:tavLst>
                                    </p:anim>
                                    <p:anim calcmode="lin" valueType="num">
                                      <p:cBhvr>
                                        <p:cTn id="16" dur="500" fill="hold"/>
                                        <p:tgtEl>
                                          <p:spTgt spid="48"/>
                                        </p:tgtEl>
                                        <p:attrNameLst>
                                          <p:attrName>ppt_h</p:attrName>
                                        </p:attrNameLst>
                                      </p:cBhvr>
                                      <p:tavLst>
                                        <p:tav tm="0">
                                          <p:val>
                                            <p:fltVal val="0"/>
                                          </p:val>
                                        </p:tav>
                                        <p:tav tm="100000">
                                          <p:val>
                                            <p:strVal val="#ppt_h"/>
                                          </p:val>
                                        </p:tav>
                                      </p:tavLst>
                                    </p:anim>
                                    <p:animEffect transition="in" filter="fade">
                                      <p:cBhvr>
                                        <p:cTn id="17" dur="500"/>
                                        <p:tgtEl>
                                          <p:spTgt spid="4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49">
                                            <p:txEl>
                                              <p:pRg st="0" end="0"/>
                                            </p:txEl>
                                          </p:spTgt>
                                        </p:tgtEl>
                                        <p:attrNameLst>
                                          <p:attrName>style.visibility</p:attrName>
                                        </p:attrNameLst>
                                      </p:cBhvr>
                                      <p:to>
                                        <p:strVal val="visible"/>
                                      </p:to>
                                    </p:set>
                                    <p:animEffect transition="in" filter="wipe(up)">
                                      <p:cBhvr>
                                        <p:cTn id="21" dur="500"/>
                                        <p:tgtEl>
                                          <p:spTgt spid="49">
                                            <p:txEl>
                                              <p:pRg st="0" end="0"/>
                                            </p:txEl>
                                          </p:spTgt>
                                        </p:tgtEl>
                                      </p:cBhvr>
                                    </p:animEffect>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up)">
                                      <p:cBhvr>
                                        <p:cTn id="31" dur="500"/>
                                        <p:tgtEl>
                                          <p:spTgt spid="9">
                                            <p:txEl>
                                              <p:pRg st="0" end="0"/>
                                            </p:txEl>
                                          </p:spTgt>
                                        </p:tgtEl>
                                      </p:cBhvr>
                                    </p:animEffect>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par>
                                <p:cTn id="43" presetID="22" presetClass="entr" presetSubtype="1" fill="hold" nodeType="with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wipe(up)">
                                      <p:cBhvr>
                                        <p:cTn id="4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P spid="50" grpId="0" animBg="1"/>
      <p:bldP spid="50" grpId="1" animBg="1"/>
      <p:bldP spid="51" grpId="0" animBg="1"/>
      <p:bldP spid="51" grpId="1" animBg="1"/>
      <p:bldP spid="8"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endParaRPr lang="zh-CN" altLang="en-US" dirty="0"/>
          </a:p>
          <a:p>
            <a:endParaRPr lang="zh-CN" altLang="en-US" dirty="0"/>
          </a:p>
          <a:p>
            <a:endParaRPr lang="zh-CN" altLang="en-US" dirty="0"/>
          </a:p>
          <a:p>
            <a:pPr marL="0" indent="0">
              <a:buNone/>
            </a:pPr>
            <a:endParaRPr lang="zh-CN" altLang="en-US" dirty="0"/>
          </a:p>
        </p:txBody>
      </p:sp>
      <p:sp>
        <p:nvSpPr>
          <p:cNvPr id="3" name="标题 2"/>
          <p:cNvSpPr>
            <a:spLocks noGrp="1"/>
          </p:cNvSpPr>
          <p:nvPr>
            <p:ph type="title"/>
          </p:nvPr>
        </p:nvSpPr>
        <p:spPr/>
        <p:txBody>
          <a:bodyPr>
            <a:normAutofit/>
          </a:bodyPr>
          <a:lstStyle/>
          <a:p>
            <a:r>
              <a:rPr lang="zh-CN" altLang="en-US" dirty="0" smtClean="0">
                <a:solidFill>
                  <a:schemeClr val="bg2"/>
                </a:solidFill>
                <a:latin typeface="黑体" pitchFamily="2" charset="-122"/>
              </a:rPr>
              <a:t>学习与能力提升情况</a:t>
            </a:r>
            <a:endParaRPr lang="zh-CN" altLang="en-US" dirty="0"/>
          </a:p>
        </p:txBody>
      </p:sp>
      <p:sp>
        <p:nvSpPr>
          <p:cNvPr id="23" name="Oval 6"/>
          <p:cNvSpPr>
            <a:spLocks noChangeAspect="1" noChangeArrowheads="1"/>
          </p:cNvSpPr>
          <p:nvPr/>
        </p:nvSpPr>
        <p:spPr bwMode="auto">
          <a:xfrm>
            <a:off x="527770" y="3643835"/>
            <a:ext cx="1436316" cy="1440000"/>
          </a:xfrm>
          <a:prstGeom prst="ellipse">
            <a:avLst/>
          </a:prstGeom>
          <a:solidFill>
            <a:srgbClr val="00AAA2"/>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24" name="Oval 7"/>
          <p:cNvSpPr>
            <a:spLocks noChangeAspect="1" noChangeArrowheads="1"/>
          </p:cNvSpPr>
          <p:nvPr/>
        </p:nvSpPr>
        <p:spPr bwMode="auto">
          <a:xfrm>
            <a:off x="3327609" y="2163950"/>
            <a:ext cx="1438159" cy="1440000"/>
          </a:xfrm>
          <a:prstGeom prst="ellipse">
            <a:avLst/>
          </a:prstGeom>
          <a:solidFill>
            <a:srgbClr val="FF6600"/>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25" name="Oval 8"/>
          <p:cNvSpPr>
            <a:spLocks noChangeAspect="1" noChangeArrowheads="1"/>
          </p:cNvSpPr>
          <p:nvPr/>
        </p:nvSpPr>
        <p:spPr bwMode="auto">
          <a:xfrm>
            <a:off x="6014161" y="857513"/>
            <a:ext cx="1438159" cy="1440000"/>
          </a:xfrm>
          <a:prstGeom prst="ellipse">
            <a:avLst/>
          </a:prstGeom>
          <a:solidFill>
            <a:srgbClr val="99CC39"/>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26" name="Freeform 9"/>
          <p:cNvSpPr>
            <a:spLocks/>
          </p:cNvSpPr>
          <p:nvPr/>
        </p:nvSpPr>
        <p:spPr bwMode="auto">
          <a:xfrm>
            <a:off x="251520" y="2353085"/>
            <a:ext cx="8866785" cy="4021501"/>
          </a:xfrm>
          <a:custGeom>
            <a:avLst/>
            <a:gdLst/>
            <a:ahLst/>
            <a:cxnLst/>
            <a:rect l="l" t="t" r="r" b="b"/>
            <a:pathLst>
              <a:path w="5358466" h="3767155">
                <a:moveTo>
                  <a:pt x="3479568" y="0"/>
                </a:moveTo>
                <a:lnTo>
                  <a:pt x="3618115" y="0"/>
                </a:lnTo>
                <a:lnTo>
                  <a:pt x="5358466" y="0"/>
                </a:lnTo>
                <a:lnTo>
                  <a:pt x="5358466" y="138769"/>
                </a:lnTo>
                <a:lnTo>
                  <a:pt x="3618115" y="138769"/>
                </a:lnTo>
                <a:lnTo>
                  <a:pt x="3618115" y="1287028"/>
                </a:lnTo>
                <a:lnTo>
                  <a:pt x="3618115" y="1425797"/>
                </a:lnTo>
                <a:lnTo>
                  <a:pt x="3479568" y="1425797"/>
                </a:lnTo>
                <a:lnTo>
                  <a:pt x="1878331" y="1425797"/>
                </a:lnTo>
                <a:lnTo>
                  <a:pt x="1878331" y="2574055"/>
                </a:lnTo>
                <a:lnTo>
                  <a:pt x="1878331" y="2712824"/>
                </a:lnTo>
                <a:lnTo>
                  <a:pt x="1739784" y="2712824"/>
                </a:lnTo>
                <a:lnTo>
                  <a:pt x="138547" y="2712824"/>
                </a:lnTo>
                <a:lnTo>
                  <a:pt x="138547" y="3767155"/>
                </a:lnTo>
                <a:lnTo>
                  <a:pt x="0" y="3767155"/>
                </a:lnTo>
                <a:lnTo>
                  <a:pt x="0" y="2712824"/>
                </a:lnTo>
                <a:lnTo>
                  <a:pt x="0" y="2574055"/>
                </a:lnTo>
                <a:lnTo>
                  <a:pt x="138547" y="2574055"/>
                </a:lnTo>
                <a:lnTo>
                  <a:pt x="1739784" y="2574055"/>
                </a:lnTo>
                <a:lnTo>
                  <a:pt x="1739784" y="1425797"/>
                </a:lnTo>
                <a:lnTo>
                  <a:pt x="1739784" y="1287028"/>
                </a:lnTo>
                <a:lnTo>
                  <a:pt x="1878331" y="1287028"/>
                </a:lnTo>
                <a:lnTo>
                  <a:pt x="3479568" y="1287028"/>
                </a:lnTo>
                <a:lnTo>
                  <a:pt x="3479568" y="138769"/>
                </a:lnTo>
                <a:close/>
              </a:path>
            </a:pathLst>
          </a:custGeom>
          <a:solidFill>
            <a:schemeClr val="accent1"/>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30" name="TextBox 29"/>
          <p:cNvSpPr txBox="1"/>
          <p:nvPr/>
        </p:nvSpPr>
        <p:spPr>
          <a:xfrm>
            <a:off x="6014161" y="1392850"/>
            <a:ext cx="1397466" cy="400103"/>
          </a:xfrm>
          <a:prstGeom prst="rect">
            <a:avLst/>
          </a:prstGeom>
          <a:noFill/>
        </p:spPr>
        <p:txBody>
          <a:bodyPr wrap="square" lIns="91434" tIns="45717" rIns="91434" bIns="45717" rtlCol="0">
            <a:spAutoFit/>
          </a:bodyPr>
          <a:lstStyle/>
          <a:p>
            <a:pPr algn="ctr"/>
            <a:r>
              <a:rPr lang="zh-CN" altLang="en-US" b="1" dirty="0" smtClean="0">
                <a:solidFill>
                  <a:schemeClr val="bg1"/>
                </a:solidFill>
                <a:latin typeface="+mj-ea"/>
                <a:ea typeface="+mj-ea"/>
              </a:rPr>
              <a:t>独立开发</a:t>
            </a:r>
            <a:endParaRPr lang="zh-CN" altLang="en-US" b="1" dirty="0">
              <a:solidFill>
                <a:schemeClr val="bg1"/>
              </a:solidFill>
              <a:latin typeface="+mj-ea"/>
              <a:ea typeface="+mj-ea"/>
            </a:endParaRPr>
          </a:p>
        </p:txBody>
      </p:sp>
      <p:sp>
        <p:nvSpPr>
          <p:cNvPr id="31" name="TextBox 30"/>
          <p:cNvSpPr txBox="1"/>
          <p:nvPr/>
        </p:nvSpPr>
        <p:spPr>
          <a:xfrm>
            <a:off x="3203848" y="2597771"/>
            <a:ext cx="1685680" cy="461659"/>
          </a:xfrm>
          <a:prstGeom prst="rect">
            <a:avLst/>
          </a:prstGeom>
          <a:noFill/>
        </p:spPr>
        <p:txBody>
          <a:bodyPr wrap="square" lIns="91434" tIns="45717" rIns="91434" bIns="45717" rtlCol="0">
            <a:spAutoFit/>
          </a:bodyPr>
          <a:lstStyle>
            <a:defPPr>
              <a:defRPr lang="zh-CN"/>
            </a:defPPr>
            <a:lvl1pPr algn="ctr">
              <a:defRPr sz="2800">
                <a:solidFill>
                  <a:schemeClr val="accent2"/>
                </a:solidFill>
                <a:latin typeface="+mj-ea"/>
                <a:ea typeface="+mj-ea"/>
              </a:defRPr>
            </a:lvl1pPr>
          </a:lstStyle>
          <a:p>
            <a:r>
              <a:rPr lang="zh-CN" altLang="en-US" sz="2400" b="1" dirty="0" smtClean="0">
                <a:solidFill>
                  <a:schemeClr val="bg1"/>
                </a:solidFill>
              </a:rPr>
              <a:t>熟悉工作</a:t>
            </a:r>
            <a:endParaRPr lang="zh-CN" altLang="en-US" sz="2400" b="1" dirty="0">
              <a:solidFill>
                <a:schemeClr val="bg1"/>
              </a:solidFill>
            </a:endParaRPr>
          </a:p>
        </p:txBody>
      </p:sp>
      <p:sp>
        <p:nvSpPr>
          <p:cNvPr id="32" name="TextBox 31"/>
          <p:cNvSpPr txBox="1"/>
          <p:nvPr/>
        </p:nvSpPr>
        <p:spPr>
          <a:xfrm>
            <a:off x="468773" y="4133005"/>
            <a:ext cx="1651031" cy="461659"/>
          </a:xfrm>
          <a:prstGeom prst="rect">
            <a:avLst/>
          </a:prstGeom>
          <a:noFill/>
        </p:spPr>
        <p:txBody>
          <a:bodyPr wrap="square" lIns="91434" tIns="45717" rIns="91434" bIns="45717" rtlCol="0">
            <a:spAutoFit/>
          </a:bodyPr>
          <a:lstStyle>
            <a:defPPr>
              <a:defRPr lang="zh-CN"/>
            </a:defPPr>
            <a:lvl1pPr algn="ctr">
              <a:defRPr sz="2800">
                <a:solidFill>
                  <a:schemeClr val="accent2"/>
                </a:solidFill>
                <a:latin typeface="+mj-ea"/>
                <a:ea typeface="+mj-ea"/>
              </a:defRPr>
            </a:lvl1pPr>
          </a:lstStyle>
          <a:p>
            <a:r>
              <a:rPr lang="zh-CN" altLang="en-US" sz="2400" b="1" dirty="0" smtClean="0">
                <a:solidFill>
                  <a:schemeClr val="bg1"/>
                </a:solidFill>
              </a:rPr>
              <a:t>了解融入</a:t>
            </a:r>
            <a:endParaRPr lang="zh-CN" altLang="en-US" sz="2400" b="1" dirty="0">
              <a:solidFill>
                <a:schemeClr val="bg1"/>
              </a:solidFill>
            </a:endParaRPr>
          </a:p>
        </p:txBody>
      </p:sp>
      <p:sp>
        <p:nvSpPr>
          <p:cNvPr id="36" name="TextBox 35"/>
          <p:cNvSpPr txBox="1"/>
          <p:nvPr/>
        </p:nvSpPr>
        <p:spPr>
          <a:xfrm>
            <a:off x="468773" y="5229200"/>
            <a:ext cx="3756197" cy="1015657"/>
          </a:xfrm>
          <a:prstGeom prst="rect">
            <a:avLst/>
          </a:prstGeom>
          <a:noFill/>
        </p:spPr>
        <p:txBody>
          <a:bodyPr wrap="square" lIns="91434" tIns="45717" rIns="91434" bIns="45717" rtlCol="0">
            <a:spAutoFit/>
          </a:bodyPr>
          <a:lstStyle/>
          <a:p>
            <a:pPr marL="171450" indent="-171450">
              <a:buFont typeface="Wingdings" pitchFamily="2" charset="2"/>
              <a:buChar char="l"/>
            </a:pPr>
            <a:r>
              <a:rPr lang="zh-CN" altLang="en-US" sz="1200" dirty="0">
                <a:latin typeface="微软雅黑" pitchFamily="34" charset="-122"/>
                <a:ea typeface="微软雅黑" pitchFamily="34" charset="-122"/>
              </a:rPr>
              <a:t>了解公司的发展历程、企业文化、公司的愿景和使命</a:t>
            </a:r>
            <a:endParaRPr lang="en-US" altLang="zh-CN" sz="1200" dirty="0">
              <a:latin typeface="微软雅黑" pitchFamily="34" charset="-122"/>
              <a:ea typeface="微软雅黑" pitchFamily="34" charset="-122"/>
            </a:endParaRPr>
          </a:p>
          <a:p>
            <a:pPr marL="171450" indent="-171450">
              <a:buFont typeface="Wingdings" pitchFamily="2" charset="2"/>
              <a:buChar char="l"/>
            </a:pPr>
            <a:r>
              <a:rPr lang="zh-CN" altLang="en-US" sz="1200" dirty="0">
                <a:latin typeface="微软雅黑" pitchFamily="34" charset="-122"/>
                <a:ea typeface="微软雅黑" pitchFamily="34" charset="-122"/>
              </a:rPr>
              <a:t>了解部门在公司中的职能、部门中的同事、工作环境、部门负责的产品以及开发架构</a:t>
            </a:r>
            <a:endParaRPr lang="en-US" altLang="zh-CN" sz="1200" dirty="0">
              <a:latin typeface="微软雅黑" pitchFamily="34" charset="-122"/>
              <a:ea typeface="微软雅黑" pitchFamily="34" charset="-122"/>
            </a:endParaRPr>
          </a:p>
          <a:p>
            <a:pPr marL="171450" indent="-171450">
              <a:buFont typeface="Wingdings" pitchFamily="2" charset="2"/>
              <a:buChar char="l"/>
            </a:pPr>
            <a:r>
              <a:rPr lang="zh-CN" altLang="en-US" sz="1200" dirty="0">
                <a:latin typeface="微软雅黑" pitchFamily="34" charset="-122"/>
                <a:ea typeface="微软雅黑" pitchFamily="34" charset="-122"/>
              </a:rPr>
              <a:t>了解自己在部门中的职务，在产品中负责的功能</a:t>
            </a:r>
            <a:endParaRPr lang="en-US" altLang="zh-CN" sz="1200" dirty="0">
              <a:latin typeface="微软雅黑" pitchFamily="34" charset="-122"/>
              <a:ea typeface="微软雅黑" pitchFamily="34" charset="-122"/>
            </a:endParaRPr>
          </a:p>
        </p:txBody>
      </p:sp>
      <p:sp>
        <p:nvSpPr>
          <p:cNvPr id="37" name="TextBox 36"/>
          <p:cNvSpPr txBox="1"/>
          <p:nvPr/>
        </p:nvSpPr>
        <p:spPr>
          <a:xfrm>
            <a:off x="3536200" y="3982449"/>
            <a:ext cx="2763992" cy="1138767"/>
          </a:xfrm>
          <a:prstGeom prst="rect">
            <a:avLst/>
          </a:prstGeom>
          <a:noFill/>
        </p:spPr>
        <p:txBody>
          <a:bodyPr wrap="square" lIns="91434" tIns="45717" rIns="91434" bIns="45717" rtlCol="0">
            <a:spAutoFit/>
          </a:bodyPr>
          <a:lstStyle/>
          <a:p>
            <a:pPr marL="171450" indent="-171450">
              <a:buFont typeface="Wingdings" pitchFamily="2" charset="2"/>
              <a:buChar char="l"/>
            </a:pPr>
            <a:r>
              <a:rPr lang="zh-CN" altLang="en-US" sz="1200" dirty="0">
                <a:latin typeface="微软雅黑" pitchFamily="34" charset="-122"/>
                <a:ea typeface="微软雅黑" pitchFamily="34" charset="-122"/>
              </a:rPr>
              <a:t>熟悉部门成员协作</a:t>
            </a:r>
            <a:endParaRPr lang="en-US" altLang="zh-CN" sz="1200" dirty="0">
              <a:latin typeface="微软雅黑" pitchFamily="34" charset="-122"/>
              <a:ea typeface="微软雅黑" pitchFamily="34" charset="-122"/>
            </a:endParaRPr>
          </a:p>
          <a:p>
            <a:pPr marL="171450" indent="-171450">
              <a:buFont typeface="Wingdings" pitchFamily="2" charset="2"/>
              <a:buChar char="l"/>
            </a:pPr>
            <a:r>
              <a:rPr lang="zh-CN" altLang="en-US" sz="1200" dirty="0">
                <a:latin typeface="微软雅黑" pitchFamily="34" charset="-122"/>
                <a:ea typeface="微软雅黑" pitchFamily="34" charset="-122"/>
              </a:rPr>
              <a:t>熟悉负责的项目专题源码组织架构</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多语言、</a:t>
            </a:r>
            <a:r>
              <a:rPr lang="en-US" altLang="zh-CN" sz="1200" dirty="0" smtClean="0">
                <a:latin typeface="微软雅黑" pitchFamily="34" charset="-122"/>
                <a:ea typeface="微软雅黑" pitchFamily="34" charset="-122"/>
              </a:rPr>
              <a:t>HTML5)</a:t>
            </a:r>
            <a:endParaRPr lang="en-US" altLang="zh-CN" sz="1200" dirty="0">
              <a:latin typeface="微软雅黑" pitchFamily="34" charset="-122"/>
              <a:ea typeface="微软雅黑" pitchFamily="34" charset="-122"/>
            </a:endParaRPr>
          </a:p>
          <a:p>
            <a:pPr marL="171450" indent="-171450">
              <a:buFont typeface="Wingdings" pitchFamily="2" charset="2"/>
              <a:buChar char="l"/>
            </a:pPr>
            <a:r>
              <a:rPr lang="zh-CN" altLang="en-US" sz="1200" dirty="0">
                <a:latin typeface="微软雅黑" pitchFamily="34" charset="-122"/>
                <a:ea typeface="微软雅黑" pitchFamily="34" charset="-122"/>
              </a:rPr>
              <a:t>熟悉具体问题的排查以及修改</a:t>
            </a:r>
          </a:p>
          <a:p>
            <a:endParaRPr lang="zh-CN" altLang="en-US" sz="2000" b="1" dirty="0">
              <a:latin typeface="+mj-ea"/>
              <a:ea typeface="+mj-ea"/>
            </a:endParaRPr>
          </a:p>
        </p:txBody>
      </p:sp>
      <p:sp>
        <p:nvSpPr>
          <p:cNvPr id="38" name="TextBox 37"/>
          <p:cNvSpPr txBox="1"/>
          <p:nvPr/>
        </p:nvSpPr>
        <p:spPr>
          <a:xfrm>
            <a:off x="6444208" y="2592451"/>
            <a:ext cx="2592288" cy="1015657"/>
          </a:xfrm>
          <a:prstGeom prst="rect">
            <a:avLst/>
          </a:prstGeom>
          <a:noFill/>
        </p:spPr>
        <p:txBody>
          <a:bodyPr wrap="square" lIns="91434" tIns="45717" rIns="91434" bIns="45717" rtlCol="0">
            <a:spAutoFit/>
          </a:bodyPr>
          <a:lstStyle/>
          <a:p>
            <a:pPr marL="171450" indent="-171450">
              <a:buFont typeface="Wingdings" pitchFamily="2" charset="2"/>
              <a:buChar char="l"/>
              <a:defRPr/>
            </a:pPr>
            <a:r>
              <a:rPr lang="zh-CN" altLang="en-US" sz="1200" dirty="0">
                <a:latin typeface="微软雅黑" pitchFamily="34" charset="-122"/>
                <a:ea typeface="微软雅黑" pitchFamily="34" charset="-122"/>
              </a:rPr>
              <a:t>熟悉自己负责的功能模块，承担较复杂任务</a:t>
            </a:r>
            <a:r>
              <a:rPr lang="zh-CN" altLang="en-US" sz="1200" dirty="0" smtClean="0">
                <a:latin typeface="微软雅黑" pitchFamily="34" charset="-122"/>
                <a:ea typeface="微软雅黑" pitchFamily="34" charset="-122"/>
              </a:rPr>
              <a:t>，自己独立完成自己负责的工作</a:t>
            </a:r>
            <a:r>
              <a:rPr lang="zh-CN" altLang="en-US" sz="1200" dirty="0">
                <a:latin typeface="微软雅黑" pitchFamily="34" charset="-122"/>
                <a:ea typeface="微软雅黑" pitchFamily="34" charset="-122"/>
              </a:rPr>
              <a:t>模块（云健康中心）</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dirty="0">
                <a:latin typeface="微软雅黑" pitchFamily="34" charset="-122"/>
                <a:ea typeface="微软雅黑" pitchFamily="34" charset="-122"/>
              </a:rPr>
              <a:t>熟练掌握单据、基础资料、动态表单等的</a:t>
            </a:r>
            <a:r>
              <a:rPr lang="zh-CN" altLang="en-US" sz="1200" dirty="0" smtClean="0">
                <a:latin typeface="微软雅黑" pitchFamily="34" charset="-122"/>
                <a:ea typeface="微软雅黑" pitchFamily="34" charset="-122"/>
              </a:rPr>
              <a:t>开发；</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1152919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trips(upRight)">
                                      <p:cBhvr>
                                        <p:cTn id="7" dur="1000"/>
                                        <p:tgtEl>
                                          <p:spTgt spid="26"/>
                                        </p:tgtEl>
                                      </p:cBhvr>
                                    </p:animEffect>
                                  </p:childTnLst>
                                </p:cTn>
                              </p:par>
                            </p:childTnLst>
                          </p:cTn>
                        </p:par>
                        <p:par>
                          <p:cTn id="8" fill="hold">
                            <p:stCondLst>
                              <p:cond delay="1000"/>
                            </p:stCondLst>
                            <p:childTnLst>
                              <p:par>
                                <p:cTn id="9" presetID="26"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232">
                                          <p:stCondLst>
                                            <p:cond delay="0"/>
                                          </p:stCondLst>
                                        </p:cTn>
                                        <p:tgtEl>
                                          <p:spTgt spid="23"/>
                                        </p:tgtEl>
                                      </p:cBhvr>
                                    </p:animEffect>
                                    <p:anim calcmode="lin" valueType="num">
                                      <p:cBhvr>
                                        <p:cTn id="12" dur="729"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3" dur="266"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4" dur="266" tmFilter="0, 0; 0.125,0.2665; 0.25,0.4; 0.375,0.465; 0.5,0.5;  0.625,0.535; 0.75,0.6; 0.875,0.7335; 1,1">
                                          <p:stCondLst>
                                            <p:cond delay="266"/>
                                          </p:stCondLst>
                                        </p:cTn>
                                        <p:tgtEl>
                                          <p:spTgt spid="23"/>
                                        </p:tgtEl>
                                        <p:attrNameLst>
                                          <p:attrName>ppt_y</p:attrName>
                                        </p:attrNameLst>
                                      </p:cBhvr>
                                      <p:tavLst>
                                        <p:tav tm="0" fmla="#ppt_y-sin(pi*$)/9">
                                          <p:val>
                                            <p:fltVal val="0"/>
                                          </p:val>
                                        </p:tav>
                                        <p:tav tm="100000">
                                          <p:val>
                                            <p:fltVal val="1"/>
                                          </p:val>
                                        </p:tav>
                                      </p:tavLst>
                                    </p:anim>
                                    <p:anim calcmode="lin" valueType="num">
                                      <p:cBhvr>
                                        <p:cTn id="15" dur="133" tmFilter="0, 0; 0.125,0.2665; 0.25,0.4; 0.375,0.465; 0.5,0.5;  0.625,0.535; 0.75,0.6; 0.875,0.7335; 1,1">
                                          <p:stCondLst>
                                            <p:cond delay="530"/>
                                          </p:stCondLst>
                                        </p:cTn>
                                        <p:tgtEl>
                                          <p:spTgt spid="23"/>
                                        </p:tgtEl>
                                        <p:attrNameLst>
                                          <p:attrName>ppt_y</p:attrName>
                                        </p:attrNameLst>
                                      </p:cBhvr>
                                      <p:tavLst>
                                        <p:tav tm="0" fmla="#ppt_y-sin(pi*$)/27">
                                          <p:val>
                                            <p:fltVal val="0"/>
                                          </p:val>
                                        </p:tav>
                                        <p:tav tm="100000">
                                          <p:val>
                                            <p:fltVal val="1"/>
                                          </p:val>
                                        </p:tav>
                                      </p:tavLst>
                                    </p:anim>
                                    <p:anim calcmode="lin" valueType="num">
                                      <p:cBhvr>
                                        <p:cTn id="16" dur="66" tmFilter="0, 0; 0.125,0.2665; 0.25,0.4; 0.375,0.465; 0.5,0.5;  0.625,0.535; 0.75,0.6; 0.875,0.7335; 1,1">
                                          <p:stCondLst>
                                            <p:cond delay="662"/>
                                          </p:stCondLst>
                                        </p:cTn>
                                        <p:tgtEl>
                                          <p:spTgt spid="23"/>
                                        </p:tgtEl>
                                        <p:attrNameLst>
                                          <p:attrName>ppt_y</p:attrName>
                                        </p:attrNameLst>
                                      </p:cBhvr>
                                      <p:tavLst>
                                        <p:tav tm="0" fmla="#ppt_y-sin(pi*$)/81">
                                          <p:val>
                                            <p:fltVal val="0"/>
                                          </p:val>
                                        </p:tav>
                                        <p:tav tm="100000">
                                          <p:val>
                                            <p:fltVal val="1"/>
                                          </p:val>
                                        </p:tav>
                                      </p:tavLst>
                                    </p:anim>
                                    <p:animScale>
                                      <p:cBhvr>
                                        <p:cTn id="17" dur="10">
                                          <p:stCondLst>
                                            <p:cond delay="260"/>
                                          </p:stCondLst>
                                        </p:cTn>
                                        <p:tgtEl>
                                          <p:spTgt spid="23"/>
                                        </p:tgtEl>
                                      </p:cBhvr>
                                      <p:to x="100000" y="60000"/>
                                    </p:animScale>
                                    <p:animScale>
                                      <p:cBhvr>
                                        <p:cTn id="18" dur="66" decel="50000">
                                          <p:stCondLst>
                                            <p:cond delay="270"/>
                                          </p:stCondLst>
                                        </p:cTn>
                                        <p:tgtEl>
                                          <p:spTgt spid="23"/>
                                        </p:tgtEl>
                                      </p:cBhvr>
                                      <p:to x="100000" y="100000"/>
                                    </p:animScale>
                                    <p:animScale>
                                      <p:cBhvr>
                                        <p:cTn id="19" dur="10">
                                          <p:stCondLst>
                                            <p:cond delay="525"/>
                                          </p:stCondLst>
                                        </p:cTn>
                                        <p:tgtEl>
                                          <p:spTgt spid="23"/>
                                        </p:tgtEl>
                                      </p:cBhvr>
                                      <p:to x="100000" y="80000"/>
                                    </p:animScale>
                                    <p:animScale>
                                      <p:cBhvr>
                                        <p:cTn id="20" dur="66" decel="50000">
                                          <p:stCondLst>
                                            <p:cond delay="535"/>
                                          </p:stCondLst>
                                        </p:cTn>
                                        <p:tgtEl>
                                          <p:spTgt spid="23"/>
                                        </p:tgtEl>
                                      </p:cBhvr>
                                      <p:to x="100000" y="100000"/>
                                    </p:animScale>
                                    <p:animScale>
                                      <p:cBhvr>
                                        <p:cTn id="21" dur="10">
                                          <p:stCondLst>
                                            <p:cond delay="657"/>
                                          </p:stCondLst>
                                        </p:cTn>
                                        <p:tgtEl>
                                          <p:spTgt spid="23"/>
                                        </p:tgtEl>
                                      </p:cBhvr>
                                      <p:to x="100000" y="90000"/>
                                    </p:animScale>
                                    <p:animScale>
                                      <p:cBhvr>
                                        <p:cTn id="22" dur="66" decel="50000">
                                          <p:stCondLst>
                                            <p:cond delay="667"/>
                                          </p:stCondLst>
                                        </p:cTn>
                                        <p:tgtEl>
                                          <p:spTgt spid="23"/>
                                        </p:tgtEl>
                                      </p:cBhvr>
                                      <p:to x="100000" y="100000"/>
                                    </p:animScale>
                                    <p:animScale>
                                      <p:cBhvr>
                                        <p:cTn id="23" dur="10">
                                          <p:stCondLst>
                                            <p:cond delay="723"/>
                                          </p:stCondLst>
                                        </p:cTn>
                                        <p:tgtEl>
                                          <p:spTgt spid="23"/>
                                        </p:tgtEl>
                                      </p:cBhvr>
                                      <p:to x="100000" y="95000"/>
                                    </p:animScale>
                                    <p:animScale>
                                      <p:cBhvr>
                                        <p:cTn id="24" dur="66" decel="50000">
                                          <p:stCondLst>
                                            <p:cond delay="734"/>
                                          </p:stCondLst>
                                        </p:cTn>
                                        <p:tgtEl>
                                          <p:spTgt spid="23"/>
                                        </p:tgtEl>
                                      </p:cBhvr>
                                      <p:to x="100000" y="100000"/>
                                    </p:animScale>
                                  </p:childTnLst>
                                </p:cTn>
                              </p:par>
                              <p:par>
                                <p:cTn id="25" presetID="26" presetClass="entr" presetSubtype="0" fill="hold" grpId="0" nodeType="withEffect">
                                  <p:stCondLst>
                                    <p:cond delay="20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290">
                                          <p:stCondLst>
                                            <p:cond delay="0"/>
                                          </p:stCondLst>
                                        </p:cTn>
                                        <p:tgtEl>
                                          <p:spTgt spid="24"/>
                                        </p:tgtEl>
                                      </p:cBhvr>
                                    </p:animEffect>
                                    <p:anim calcmode="lin" valueType="num">
                                      <p:cBhvr>
                                        <p:cTn id="28"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33" dur="13">
                                          <p:stCondLst>
                                            <p:cond delay="325"/>
                                          </p:stCondLst>
                                        </p:cTn>
                                        <p:tgtEl>
                                          <p:spTgt spid="24"/>
                                        </p:tgtEl>
                                      </p:cBhvr>
                                      <p:to x="100000" y="60000"/>
                                    </p:animScale>
                                    <p:animScale>
                                      <p:cBhvr>
                                        <p:cTn id="34" dur="83" decel="50000">
                                          <p:stCondLst>
                                            <p:cond delay="338"/>
                                          </p:stCondLst>
                                        </p:cTn>
                                        <p:tgtEl>
                                          <p:spTgt spid="24"/>
                                        </p:tgtEl>
                                      </p:cBhvr>
                                      <p:to x="100000" y="100000"/>
                                    </p:animScale>
                                    <p:animScale>
                                      <p:cBhvr>
                                        <p:cTn id="35" dur="13">
                                          <p:stCondLst>
                                            <p:cond delay="656"/>
                                          </p:stCondLst>
                                        </p:cTn>
                                        <p:tgtEl>
                                          <p:spTgt spid="24"/>
                                        </p:tgtEl>
                                      </p:cBhvr>
                                      <p:to x="100000" y="80000"/>
                                    </p:animScale>
                                    <p:animScale>
                                      <p:cBhvr>
                                        <p:cTn id="36" dur="83" decel="50000">
                                          <p:stCondLst>
                                            <p:cond delay="669"/>
                                          </p:stCondLst>
                                        </p:cTn>
                                        <p:tgtEl>
                                          <p:spTgt spid="24"/>
                                        </p:tgtEl>
                                      </p:cBhvr>
                                      <p:to x="100000" y="100000"/>
                                    </p:animScale>
                                    <p:animScale>
                                      <p:cBhvr>
                                        <p:cTn id="37" dur="13">
                                          <p:stCondLst>
                                            <p:cond delay="821"/>
                                          </p:stCondLst>
                                        </p:cTn>
                                        <p:tgtEl>
                                          <p:spTgt spid="24"/>
                                        </p:tgtEl>
                                      </p:cBhvr>
                                      <p:to x="100000" y="90000"/>
                                    </p:animScale>
                                    <p:animScale>
                                      <p:cBhvr>
                                        <p:cTn id="38" dur="83" decel="50000">
                                          <p:stCondLst>
                                            <p:cond delay="834"/>
                                          </p:stCondLst>
                                        </p:cTn>
                                        <p:tgtEl>
                                          <p:spTgt spid="24"/>
                                        </p:tgtEl>
                                      </p:cBhvr>
                                      <p:to x="100000" y="100000"/>
                                    </p:animScale>
                                    <p:animScale>
                                      <p:cBhvr>
                                        <p:cTn id="39" dur="13">
                                          <p:stCondLst>
                                            <p:cond delay="904"/>
                                          </p:stCondLst>
                                        </p:cTn>
                                        <p:tgtEl>
                                          <p:spTgt spid="24"/>
                                        </p:tgtEl>
                                      </p:cBhvr>
                                      <p:to x="100000" y="95000"/>
                                    </p:animScale>
                                    <p:animScale>
                                      <p:cBhvr>
                                        <p:cTn id="40" dur="83" decel="50000">
                                          <p:stCondLst>
                                            <p:cond delay="917"/>
                                          </p:stCondLst>
                                        </p:cTn>
                                        <p:tgtEl>
                                          <p:spTgt spid="24"/>
                                        </p:tgtEl>
                                      </p:cBhvr>
                                      <p:to x="100000" y="100000"/>
                                    </p:animScale>
                                  </p:childTnLst>
                                </p:cTn>
                              </p:par>
                              <p:par>
                                <p:cTn id="41" presetID="26"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290">
                                          <p:stCondLst>
                                            <p:cond delay="0"/>
                                          </p:stCondLst>
                                        </p:cTn>
                                        <p:tgtEl>
                                          <p:spTgt spid="25"/>
                                        </p:tgtEl>
                                      </p:cBhvr>
                                    </p:animEffect>
                                    <p:anim calcmode="lin" valueType="num">
                                      <p:cBhvr>
                                        <p:cTn id="44"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49" dur="13">
                                          <p:stCondLst>
                                            <p:cond delay="325"/>
                                          </p:stCondLst>
                                        </p:cTn>
                                        <p:tgtEl>
                                          <p:spTgt spid="25"/>
                                        </p:tgtEl>
                                      </p:cBhvr>
                                      <p:to x="100000" y="60000"/>
                                    </p:animScale>
                                    <p:animScale>
                                      <p:cBhvr>
                                        <p:cTn id="50" dur="83" decel="50000">
                                          <p:stCondLst>
                                            <p:cond delay="338"/>
                                          </p:stCondLst>
                                        </p:cTn>
                                        <p:tgtEl>
                                          <p:spTgt spid="25"/>
                                        </p:tgtEl>
                                      </p:cBhvr>
                                      <p:to x="100000" y="100000"/>
                                    </p:animScale>
                                    <p:animScale>
                                      <p:cBhvr>
                                        <p:cTn id="51" dur="13">
                                          <p:stCondLst>
                                            <p:cond delay="656"/>
                                          </p:stCondLst>
                                        </p:cTn>
                                        <p:tgtEl>
                                          <p:spTgt spid="25"/>
                                        </p:tgtEl>
                                      </p:cBhvr>
                                      <p:to x="100000" y="80000"/>
                                    </p:animScale>
                                    <p:animScale>
                                      <p:cBhvr>
                                        <p:cTn id="52" dur="83" decel="50000">
                                          <p:stCondLst>
                                            <p:cond delay="669"/>
                                          </p:stCondLst>
                                        </p:cTn>
                                        <p:tgtEl>
                                          <p:spTgt spid="25"/>
                                        </p:tgtEl>
                                      </p:cBhvr>
                                      <p:to x="100000" y="100000"/>
                                    </p:animScale>
                                    <p:animScale>
                                      <p:cBhvr>
                                        <p:cTn id="53" dur="13">
                                          <p:stCondLst>
                                            <p:cond delay="821"/>
                                          </p:stCondLst>
                                        </p:cTn>
                                        <p:tgtEl>
                                          <p:spTgt spid="25"/>
                                        </p:tgtEl>
                                      </p:cBhvr>
                                      <p:to x="100000" y="90000"/>
                                    </p:animScale>
                                    <p:animScale>
                                      <p:cBhvr>
                                        <p:cTn id="54" dur="83" decel="50000">
                                          <p:stCondLst>
                                            <p:cond delay="834"/>
                                          </p:stCondLst>
                                        </p:cTn>
                                        <p:tgtEl>
                                          <p:spTgt spid="25"/>
                                        </p:tgtEl>
                                      </p:cBhvr>
                                      <p:to x="100000" y="100000"/>
                                    </p:animScale>
                                    <p:animScale>
                                      <p:cBhvr>
                                        <p:cTn id="55" dur="13">
                                          <p:stCondLst>
                                            <p:cond delay="904"/>
                                          </p:stCondLst>
                                        </p:cTn>
                                        <p:tgtEl>
                                          <p:spTgt spid="25"/>
                                        </p:tgtEl>
                                      </p:cBhvr>
                                      <p:to x="100000" y="95000"/>
                                    </p:animScale>
                                    <p:animScale>
                                      <p:cBhvr>
                                        <p:cTn id="56" dur="83" decel="50000">
                                          <p:stCondLst>
                                            <p:cond delay="917"/>
                                          </p:stCondLst>
                                        </p:cTn>
                                        <p:tgtEl>
                                          <p:spTgt spid="25"/>
                                        </p:tgtEl>
                                      </p:cBhvr>
                                      <p:to x="100000" y="100000"/>
                                    </p:animScale>
                                  </p:childTnLst>
                                </p:cTn>
                              </p:par>
                            </p:childTnLst>
                          </p:cTn>
                        </p:par>
                        <p:par>
                          <p:cTn id="57" fill="hold">
                            <p:stCondLst>
                              <p:cond delay="2400"/>
                            </p:stCondLst>
                            <p:childTnLst>
                              <p:par>
                                <p:cTn id="58" presetID="31"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 calcmode="lin" valueType="num">
                                      <p:cBhvr>
                                        <p:cTn id="62" dur="500" fill="hold"/>
                                        <p:tgtEl>
                                          <p:spTgt spid="32"/>
                                        </p:tgtEl>
                                        <p:attrNameLst>
                                          <p:attrName>style.rotation</p:attrName>
                                        </p:attrNameLst>
                                      </p:cBhvr>
                                      <p:tavLst>
                                        <p:tav tm="0">
                                          <p:val>
                                            <p:fltVal val="90"/>
                                          </p:val>
                                        </p:tav>
                                        <p:tav tm="100000">
                                          <p:val>
                                            <p:fltVal val="0"/>
                                          </p:val>
                                        </p:tav>
                                      </p:tavLst>
                                    </p:anim>
                                    <p:animEffect transition="in" filter="fade">
                                      <p:cBhvr>
                                        <p:cTn id="63" dur="500"/>
                                        <p:tgtEl>
                                          <p:spTgt spid="32"/>
                                        </p:tgtEl>
                                      </p:cBhvr>
                                    </p:animEffect>
                                  </p:childTnLst>
                                </p:cTn>
                              </p:par>
                            </p:childTnLst>
                          </p:cTn>
                        </p:par>
                        <p:par>
                          <p:cTn id="64" fill="hold">
                            <p:stCondLst>
                              <p:cond delay="2900"/>
                            </p:stCondLst>
                            <p:childTnLst>
                              <p:par>
                                <p:cTn id="65" presetID="42"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anim calcmode="lin" valueType="num">
                                      <p:cBhvr>
                                        <p:cTn id="68" dur="500" fill="hold"/>
                                        <p:tgtEl>
                                          <p:spTgt spid="36"/>
                                        </p:tgtEl>
                                        <p:attrNameLst>
                                          <p:attrName>ppt_x</p:attrName>
                                        </p:attrNameLst>
                                      </p:cBhvr>
                                      <p:tavLst>
                                        <p:tav tm="0">
                                          <p:val>
                                            <p:strVal val="#ppt_x"/>
                                          </p:val>
                                        </p:tav>
                                        <p:tav tm="100000">
                                          <p:val>
                                            <p:strVal val="#ppt_x"/>
                                          </p:val>
                                        </p:tav>
                                      </p:tavLst>
                                    </p:anim>
                                    <p:anim calcmode="lin" valueType="num">
                                      <p:cBhvr>
                                        <p:cTn id="69" dur="500" fill="hold"/>
                                        <p:tgtEl>
                                          <p:spTgt spid="36"/>
                                        </p:tgtEl>
                                        <p:attrNameLst>
                                          <p:attrName>ppt_y</p:attrName>
                                        </p:attrNameLst>
                                      </p:cBhvr>
                                      <p:tavLst>
                                        <p:tav tm="0">
                                          <p:val>
                                            <p:strVal val="#ppt_y+.1"/>
                                          </p:val>
                                        </p:tav>
                                        <p:tav tm="100000">
                                          <p:val>
                                            <p:strVal val="#ppt_y"/>
                                          </p:val>
                                        </p:tav>
                                      </p:tavLst>
                                    </p:anim>
                                  </p:childTnLst>
                                </p:cTn>
                              </p:par>
                            </p:childTnLst>
                          </p:cTn>
                        </p:par>
                        <p:par>
                          <p:cTn id="70" fill="hold">
                            <p:stCondLst>
                              <p:cond delay="3400"/>
                            </p:stCondLst>
                            <p:childTnLst>
                              <p:par>
                                <p:cTn id="71" presetID="31" presetClass="entr" presetSubtype="0"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 calcmode="lin" valueType="num">
                                      <p:cBhvr>
                                        <p:cTn id="75" dur="500" fill="hold"/>
                                        <p:tgtEl>
                                          <p:spTgt spid="31"/>
                                        </p:tgtEl>
                                        <p:attrNameLst>
                                          <p:attrName>style.rotation</p:attrName>
                                        </p:attrNameLst>
                                      </p:cBhvr>
                                      <p:tavLst>
                                        <p:tav tm="0">
                                          <p:val>
                                            <p:fltVal val="90"/>
                                          </p:val>
                                        </p:tav>
                                        <p:tav tm="100000">
                                          <p:val>
                                            <p:fltVal val="0"/>
                                          </p:val>
                                        </p:tav>
                                      </p:tavLst>
                                    </p:anim>
                                    <p:animEffect transition="in" filter="fade">
                                      <p:cBhvr>
                                        <p:cTn id="76" dur="500"/>
                                        <p:tgtEl>
                                          <p:spTgt spid="31"/>
                                        </p:tgtEl>
                                      </p:cBhvr>
                                    </p:animEffect>
                                  </p:childTnLst>
                                </p:cTn>
                              </p:par>
                            </p:childTnLst>
                          </p:cTn>
                        </p:par>
                        <p:par>
                          <p:cTn id="77" fill="hold">
                            <p:stCondLst>
                              <p:cond delay="3900"/>
                            </p:stCondLst>
                            <p:childTnLst>
                              <p:par>
                                <p:cTn id="78" presetID="42" presetClass="entr" presetSubtype="0"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anim calcmode="lin" valueType="num">
                                      <p:cBhvr>
                                        <p:cTn id="81" dur="500" fill="hold"/>
                                        <p:tgtEl>
                                          <p:spTgt spid="37"/>
                                        </p:tgtEl>
                                        <p:attrNameLst>
                                          <p:attrName>ppt_x</p:attrName>
                                        </p:attrNameLst>
                                      </p:cBhvr>
                                      <p:tavLst>
                                        <p:tav tm="0">
                                          <p:val>
                                            <p:strVal val="#ppt_x"/>
                                          </p:val>
                                        </p:tav>
                                        <p:tav tm="100000">
                                          <p:val>
                                            <p:strVal val="#ppt_x"/>
                                          </p:val>
                                        </p:tav>
                                      </p:tavLst>
                                    </p:anim>
                                    <p:anim calcmode="lin" valueType="num">
                                      <p:cBhvr>
                                        <p:cTn id="82" dur="500" fill="hold"/>
                                        <p:tgtEl>
                                          <p:spTgt spid="37"/>
                                        </p:tgtEl>
                                        <p:attrNameLst>
                                          <p:attrName>ppt_y</p:attrName>
                                        </p:attrNameLst>
                                      </p:cBhvr>
                                      <p:tavLst>
                                        <p:tav tm="0">
                                          <p:val>
                                            <p:strVal val="#ppt_y+.1"/>
                                          </p:val>
                                        </p:tav>
                                        <p:tav tm="100000">
                                          <p:val>
                                            <p:strVal val="#ppt_y"/>
                                          </p:val>
                                        </p:tav>
                                      </p:tavLst>
                                    </p:anim>
                                  </p:childTnLst>
                                </p:cTn>
                              </p:par>
                            </p:childTnLst>
                          </p:cTn>
                        </p:par>
                        <p:par>
                          <p:cTn id="83" fill="hold">
                            <p:stCondLst>
                              <p:cond delay="4400"/>
                            </p:stCondLst>
                            <p:childTnLst>
                              <p:par>
                                <p:cTn id="84" presetID="31"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 calcmode="lin" valueType="num">
                                      <p:cBhvr>
                                        <p:cTn id="88" dur="500" fill="hold"/>
                                        <p:tgtEl>
                                          <p:spTgt spid="30"/>
                                        </p:tgtEl>
                                        <p:attrNameLst>
                                          <p:attrName>style.rotation</p:attrName>
                                        </p:attrNameLst>
                                      </p:cBhvr>
                                      <p:tavLst>
                                        <p:tav tm="0">
                                          <p:val>
                                            <p:fltVal val="90"/>
                                          </p:val>
                                        </p:tav>
                                        <p:tav tm="100000">
                                          <p:val>
                                            <p:fltVal val="0"/>
                                          </p:val>
                                        </p:tav>
                                      </p:tavLst>
                                    </p:anim>
                                    <p:animEffect transition="in" filter="fade">
                                      <p:cBhvr>
                                        <p:cTn id="89" dur="500"/>
                                        <p:tgtEl>
                                          <p:spTgt spid="30"/>
                                        </p:tgtEl>
                                      </p:cBhvr>
                                    </p:animEffect>
                                  </p:childTnLst>
                                </p:cTn>
                              </p:par>
                            </p:childTnLst>
                          </p:cTn>
                        </p:par>
                        <p:par>
                          <p:cTn id="90" fill="hold">
                            <p:stCondLst>
                              <p:cond delay="4900"/>
                            </p:stCondLst>
                            <p:childTnLst>
                              <p:par>
                                <p:cTn id="91" presetID="42" presetClass="entr" presetSubtype="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anim calcmode="lin" valueType="num">
                                      <p:cBhvr>
                                        <p:cTn id="94" dur="500" fill="hold"/>
                                        <p:tgtEl>
                                          <p:spTgt spid="38"/>
                                        </p:tgtEl>
                                        <p:attrNameLst>
                                          <p:attrName>ppt_x</p:attrName>
                                        </p:attrNameLst>
                                      </p:cBhvr>
                                      <p:tavLst>
                                        <p:tav tm="0">
                                          <p:val>
                                            <p:strVal val="#ppt_x"/>
                                          </p:val>
                                        </p:tav>
                                        <p:tav tm="100000">
                                          <p:val>
                                            <p:strVal val="#ppt_x"/>
                                          </p:val>
                                        </p:tav>
                                      </p:tavLst>
                                    </p:anim>
                                    <p:anim calcmode="lin" valueType="num">
                                      <p:cBhvr>
                                        <p:cTn id="95"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0" grpId="0"/>
      <p:bldP spid="31" grpId="0"/>
      <p:bldP spid="32"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p:txBody>
      </p:sp>
      <p:sp>
        <p:nvSpPr>
          <p:cNvPr id="3" name="标题 2"/>
          <p:cNvSpPr>
            <a:spLocks noGrp="1"/>
          </p:cNvSpPr>
          <p:nvPr>
            <p:ph type="title"/>
          </p:nvPr>
        </p:nvSpPr>
        <p:spPr/>
        <p:txBody>
          <a:bodyPr>
            <a:normAutofit/>
          </a:bodyPr>
          <a:lstStyle/>
          <a:p>
            <a:r>
              <a:rPr lang="zh-CN" altLang="en-US" dirty="0" smtClean="0">
                <a:solidFill>
                  <a:schemeClr val="bg2"/>
                </a:solidFill>
                <a:latin typeface="黑体" pitchFamily="2" charset="-122"/>
              </a:rPr>
              <a:t>优势与不足（针对不足提出改进措施）</a:t>
            </a:r>
            <a:endParaRPr lang="zh-CN" altLang="en-US" dirty="0"/>
          </a:p>
        </p:txBody>
      </p:sp>
      <p:sp>
        <p:nvSpPr>
          <p:cNvPr id="4" name="Freeform 14"/>
          <p:cNvSpPr>
            <a:spLocks/>
          </p:cNvSpPr>
          <p:nvPr/>
        </p:nvSpPr>
        <p:spPr bwMode="auto">
          <a:xfrm>
            <a:off x="202404" y="1235475"/>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00AAA2"/>
          </a:solidFill>
          <a:ln>
            <a:noFill/>
          </a:ln>
        </p:spPr>
        <p:txBody>
          <a:bodyPr vert="horz" wrap="square" lIns="91434" tIns="45717" rIns="91434" bIns="45717" numCol="1" anchor="t" anchorCtr="0" compatLnSpc="1">
            <a:prstTxWarp prst="textNoShape">
              <a:avLst/>
            </a:prstTxWarp>
          </a:bodyPr>
          <a:lstStyle/>
          <a:p>
            <a:endParaRPr lang="zh-CN" altLang="en-US">
              <a:solidFill>
                <a:schemeClr val="accent1"/>
              </a:solidFill>
            </a:endParaRPr>
          </a:p>
        </p:txBody>
      </p:sp>
      <p:sp>
        <p:nvSpPr>
          <p:cNvPr id="5" name="TextBox 4"/>
          <p:cNvSpPr txBox="1"/>
          <p:nvPr/>
        </p:nvSpPr>
        <p:spPr>
          <a:xfrm>
            <a:off x="1728157" y="1245948"/>
            <a:ext cx="7381211" cy="923324"/>
          </a:xfrm>
          <a:prstGeom prst="rect">
            <a:avLst/>
          </a:prstGeom>
          <a:noFill/>
        </p:spPr>
        <p:txBody>
          <a:bodyPr wrap="square" lIns="91434" tIns="45717" rIns="91434" bIns="45717" rtlCol="0">
            <a:spAutoFit/>
          </a:bodyPr>
          <a:lstStyle/>
          <a:p>
            <a:pPr lvl="1" indent="-457200" algn="just">
              <a:buFont typeface="+mj-lt"/>
              <a:buAutoNum type="arabicPeriod"/>
            </a:pPr>
            <a:r>
              <a:rPr lang="zh-CN" altLang="en-US" sz="1800" dirty="0" smtClean="0">
                <a:latin typeface="微软雅黑" pitchFamily="34" charset="-122"/>
                <a:ea typeface="微软雅黑" pitchFamily="34" charset="-122"/>
              </a:rPr>
              <a:t>初</a:t>
            </a:r>
            <a:r>
              <a:rPr lang="zh-CN" altLang="en-US" sz="1800" dirty="0">
                <a:latin typeface="微软雅黑" pitchFamily="34" charset="-122"/>
                <a:ea typeface="微软雅黑" pitchFamily="34" charset="-122"/>
              </a:rPr>
              <a:t>离</a:t>
            </a:r>
            <a:r>
              <a:rPr lang="zh-CN" altLang="en-US" sz="1800" dirty="0" smtClean="0">
                <a:latin typeface="微软雅黑" pitchFamily="34" charset="-122"/>
                <a:ea typeface="微软雅黑" pitchFamily="34" charset="-122"/>
              </a:rPr>
              <a:t>校园</a:t>
            </a:r>
            <a:r>
              <a:rPr lang="zh-CN" altLang="en-US" sz="1800" dirty="0">
                <a:latin typeface="微软雅黑" pitchFamily="34" charset="-122"/>
                <a:ea typeface="微软雅黑" pitchFamily="34" charset="-122"/>
              </a:rPr>
              <a:t>，满怀理想与憧憬，有冲劲，有活力。</a:t>
            </a:r>
            <a:endParaRPr lang="en-US" altLang="zh-CN" sz="1800" dirty="0">
              <a:latin typeface="微软雅黑" pitchFamily="34" charset="-122"/>
              <a:ea typeface="微软雅黑" pitchFamily="34" charset="-122"/>
            </a:endParaRPr>
          </a:p>
          <a:p>
            <a:pPr lvl="1" indent="-457200" algn="just">
              <a:buFont typeface="+mj-lt"/>
              <a:buAutoNum type="arabicPeriod"/>
            </a:pPr>
            <a:r>
              <a:rPr lang="zh-CN" altLang="en-US" sz="1800" dirty="0" smtClean="0">
                <a:latin typeface="微软雅黑" pitchFamily="34" charset="-122"/>
                <a:ea typeface="微软雅黑" pitchFamily="34" charset="-122"/>
              </a:rPr>
              <a:t>对</a:t>
            </a:r>
            <a:r>
              <a:rPr lang="zh-CN" altLang="en-US" sz="1800" dirty="0">
                <a:latin typeface="微软雅黑" pitchFamily="34" charset="-122"/>
                <a:ea typeface="微软雅黑" pitchFamily="34" charset="-122"/>
              </a:rPr>
              <a:t>技术的向往，对新知识能够快速学习。</a:t>
            </a:r>
            <a:endParaRPr lang="en-US" altLang="zh-CN" sz="1800" dirty="0">
              <a:latin typeface="微软雅黑" pitchFamily="34" charset="-122"/>
              <a:ea typeface="微软雅黑" pitchFamily="34" charset="-122"/>
            </a:endParaRPr>
          </a:p>
          <a:p>
            <a:pPr lvl="1" indent="-457200" algn="just">
              <a:buFont typeface="+mj-lt"/>
              <a:buAutoNum type="arabicPeriod"/>
            </a:pPr>
            <a:r>
              <a:rPr lang="zh-CN" altLang="en-US" sz="1800" dirty="0" smtClean="0">
                <a:latin typeface="微软雅黑" pitchFamily="34" charset="-122"/>
                <a:ea typeface="微软雅黑" pitchFamily="34" charset="-122"/>
              </a:rPr>
              <a:t>在部门有过实习经历，</a:t>
            </a:r>
            <a:r>
              <a:rPr lang="zh-CN" altLang="en-US" sz="1800" dirty="0">
                <a:latin typeface="微软雅黑" pitchFamily="34" charset="-122"/>
                <a:ea typeface="微软雅黑" pitchFamily="34" charset="-122"/>
              </a:rPr>
              <a:t>能更好投入正式工作</a:t>
            </a:r>
            <a:r>
              <a:rPr kumimoji="1" lang="zh-CN" altLang="en-US" sz="1800" dirty="0" smtClean="0">
                <a:solidFill>
                  <a:srgbClr val="000000">
                    <a:lumMod val="85000"/>
                    <a:lumOff val="15000"/>
                  </a:srgbClr>
                </a:solidFill>
                <a:ea typeface="微软雅黑"/>
              </a:rPr>
              <a:t>。</a:t>
            </a:r>
            <a:endParaRPr kumimoji="1" lang="en-US" altLang="zh-CN" sz="1800" dirty="0" smtClean="0">
              <a:solidFill>
                <a:srgbClr val="000000">
                  <a:lumMod val="85000"/>
                  <a:lumOff val="15000"/>
                </a:srgbClr>
              </a:solidFill>
              <a:ea typeface="微软雅黑"/>
            </a:endParaRPr>
          </a:p>
        </p:txBody>
      </p:sp>
      <p:sp>
        <p:nvSpPr>
          <p:cNvPr id="6" name="TextBox 5"/>
          <p:cNvSpPr txBox="1"/>
          <p:nvPr/>
        </p:nvSpPr>
        <p:spPr>
          <a:xfrm>
            <a:off x="138940" y="1507559"/>
            <a:ext cx="1500087" cy="461659"/>
          </a:xfrm>
          <a:prstGeom prst="rect">
            <a:avLst/>
          </a:prstGeom>
          <a:noFill/>
        </p:spPr>
        <p:txBody>
          <a:bodyPr wrap="square" lIns="91434" tIns="45717" rIns="91434" bIns="45717" rtlCol="0">
            <a:spAutoFit/>
          </a:bodyPr>
          <a:lstStyle/>
          <a:p>
            <a:pPr algn="ctr"/>
            <a:r>
              <a:rPr lang="zh-CN" altLang="en-US" sz="2400" b="1" dirty="0" smtClean="0">
                <a:solidFill>
                  <a:schemeClr val="bg1"/>
                </a:solidFill>
                <a:latin typeface="+mj-ea"/>
                <a:ea typeface="+mj-ea"/>
              </a:rPr>
              <a:t>优势</a:t>
            </a:r>
            <a:endParaRPr lang="zh-CN" altLang="en-US" sz="2400" b="1" dirty="0">
              <a:solidFill>
                <a:schemeClr val="bg1"/>
              </a:solidFill>
              <a:latin typeface="+mj-ea"/>
              <a:ea typeface="+mj-ea"/>
            </a:endParaRPr>
          </a:p>
        </p:txBody>
      </p:sp>
      <p:sp>
        <p:nvSpPr>
          <p:cNvPr id="7" name="Freeform 14"/>
          <p:cNvSpPr>
            <a:spLocks/>
          </p:cNvSpPr>
          <p:nvPr/>
        </p:nvSpPr>
        <p:spPr bwMode="auto">
          <a:xfrm>
            <a:off x="202404" y="3120039"/>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99CC39"/>
          </a:solidFill>
          <a:ln>
            <a:noFill/>
          </a:ln>
        </p:spPr>
        <p:txBody>
          <a:bodyPr vert="horz" wrap="square" lIns="91434" tIns="45717" rIns="91434" bIns="45717" numCol="1" anchor="t" anchorCtr="0" compatLnSpc="1">
            <a:prstTxWarp prst="textNoShape">
              <a:avLst/>
            </a:prstTxWarp>
          </a:bodyPr>
          <a:lstStyle/>
          <a:p>
            <a:endParaRPr lang="zh-CN" altLang="en-US">
              <a:solidFill>
                <a:schemeClr val="accent1"/>
              </a:solidFill>
            </a:endParaRPr>
          </a:p>
        </p:txBody>
      </p:sp>
      <p:sp>
        <p:nvSpPr>
          <p:cNvPr id="8" name="TextBox 7"/>
          <p:cNvSpPr txBox="1"/>
          <p:nvPr/>
        </p:nvSpPr>
        <p:spPr>
          <a:xfrm>
            <a:off x="1728157" y="3286731"/>
            <a:ext cx="7202950" cy="646325"/>
          </a:xfrm>
          <a:prstGeom prst="rect">
            <a:avLst/>
          </a:prstGeom>
          <a:noFill/>
        </p:spPr>
        <p:txBody>
          <a:bodyPr wrap="square" lIns="91434" tIns="45717" rIns="91434" bIns="45717" rtlCol="0">
            <a:spAutoFit/>
          </a:bodyPr>
          <a:lstStyle>
            <a:defPPr>
              <a:defRPr lang="zh-CN"/>
            </a:defPPr>
            <a:lvl1pPr algn="just">
              <a:defRPr sz="2400">
                <a:solidFill>
                  <a:schemeClr val="accent1"/>
                </a:solidFill>
                <a:latin typeface="+mj-ea"/>
                <a:ea typeface="+mj-ea"/>
              </a:defRPr>
            </a:lvl1pPr>
          </a:lstStyle>
          <a:p>
            <a:pPr marL="457200" indent="-457200">
              <a:buAutoNum type="arabicPeriod"/>
            </a:pPr>
            <a:r>
              <a:rPr lang="zh-CN" altLang="en-US" sz="1800" dirty="0" smtClean="0">
                <a:solidFill>
                  <a:schemeClr val="tx1"/>
                </a:solidFill>
                <a:latin typeface="微软雅黑" pitchFamily="34" charset="-122"/>
                <a:ea typeface="微软雅黑" pitchFamily="34" charset="-122"/>
              </a:rPr>
              <a:t>在学校那种思维方式比较固话需要进行改变。</a:t>
            </a:r>
            <a:endParaRPr lang="en-US" altLang="zh-CN" sz="1800" dirty="0">
              <a:solidFill>
                <a:schemeClr val="tx1"/>
              </a:solidFill>
              <a:latin typeface="微软雅黑" pitchFamily="34" charset="-122"/>
              <a:ea typeface="微软雅黑" pitchFamily="34" charset="-122"/>
            </a:endParaRPr>
          </a:p>
          <a:p>
            <a:pPr marL="457200" indent="-457200">
              <a:buAutoNum type="arabicPeriod"/>
            </a:pPr>
            <a:r>
              <a:rPr lang="zh-CN" altLang="en-US" sz="1800" dirty="0" smtClean="0">
                <a:solidFill>
                  <a:schemeClr val="tx1"/>
                </a:solidFill>
                <a:latin typeface="微软雅黑" pitchFamily="34" charset="-122"/>
                <a:ea typeface="微软雅黑" pitchFamily="34" charset="-122"/>
              </a:rPr>
              <a:t>对比较复杂的代码不能够完全理解。</a:t>
            </a:r>
            <a:endParaRPr lang="en-US" altLang="zh-CN" sz="1800" dirty="0">
              <a:solidFill>
                <a:schemeClr val="tx1"/>
              </a:solidFill>
              <a:latin typeface="微软雅黑" pitchFamily="34" charset="-122"/>
              <a:ea typeface="微软雅黑" pitchFamily="34" charset="-122"/>
            </a:endParaRPr>
          </a:p>
        </p:txBody>
      </p:sp>
      <p:sp>
        <p:nvSpPr>
          <p:cNvPr id="9" name="TextBox 8"/>
          <p:cNvSpPr txBox="1"/>
          <p:nvPr/>
        </p:nvSpPr>
        <p:spPr>
          <a:xfrm>
            <a:off x="122678" y="3491901"/>
            <a:ext cx="1500087" cy="461659"/>
          </a:xfrm>
          <a:prstGeom prst="rect">
            <a:avLst/>
          </a:prstGeom>
          <a:noFill/>
        </p:spPr>
        <p:txBody>
          <a:bodyPr wrap="square" lIns="91434" tIns="45717" rIns="91434" bIns="45717" rtlCol="0">
            <a:spAutoFit/>
          </a:bodyPr>
          <a:lstStyle/>
          <a:p>
            <a:pPr algn="ctr"/>
            <a:r>
              <a:rPr lang="zh-CN" altLang="en-US" sz="2400" b="1" dirty="0">
                <a:solidFill>
                  <a:schemeClr val="bg1"/>
                </a:solidFill>
                <a:latin typeface="+mj-ea"/>
                <a:ea typeface="+mj-ea"/>
              </a:rPr>
              <a:t>不足</a:t>
            </a:r>
          </a:p>
        </p:txBody>
      </p:sp>
      <p:sp>
        <p:nvSpPr>
          <p:cNvPr id="10" name="Freeform 14"/>
          <p:cNvSpPr>
            <a:spLocks/>
          </p:cNvSpPr>
          <p:nvPr/>
        </p:nvSpPr>
        <p:spPr bwMode="auto">
          <a:xfrm>
            <a:off x="202404" y="4885778"/>
            <a:ext cx="1376064" cy="1375164"/>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FF6600"/>
          </a:solidFill>
          <a:ln>
            <a:noFill/>
          </a:ln>
        </p:spPr>
        <p:txBody>
          <a:bodyPr vert="horz" wrap="square" lIns="91434" tIns="45717" rIns="91434" bIns="45717" numCol="1" anchor="t" anchorCtr="0" compatLnSpc="1">
            <a:prstTxWarp prst="textNoShape">
              <a:avLst/>
            </a:prstTxWarp>
          </a:bodyPr>
          <a:lstStyle/>
          <a:p>
            <a:endParaRPr lang="zh-CN" altLang="en-US">
              <a:solidFill>
                <a:schemeClr val="accent1"/>
              </a:solidFill>
            </a:endParaRPr>
          </a:p>
        </p:txBody>
      </p:sp>
      <p:sp>
        <p:nvSpPr>
          <p:cNvPr id="11" name="TextBox 10"/>
          <p:cNvSpPr txBox="1"/>
          <p:nvPr/>
        </p:nvSpPr>
        <p:spPr>
          <a:xfrm>
            <a:off x="1728157" y="4875705"/>
            <a:ext cx="7264275" cy="923324"/>
          </a:xfrm>
          <a:prstGeom prst="rect">
            <a:avLst/>
          </a:prstGeom>
          <a:noFill/>
        </p:spPr>
        <p:txBody>
          <a:bodyPr wrap="square" lIns="91434" tIns="45717" rIns="91434" bIns="45717" rtlCol="0">
            <a:spAutoFit/>
          </a:bodyPr>
          <a:lstStyle/>
          <a:p>
            <a:pPr lvl="1" indent="-457200">
              <a:buFontTx/>
              <a:buAutoNum type="arabicPeriod"/>
            </a:pPr>
            <a:r>
              <a:rPr lang="zh-CN" altLang="en-US" sz="1800" dirty="0" smtClean="0">
                <a:latin typeface="微软雅黑" pitchFamily="34" charset="-122"/>
                <a:ea typeface="微软雅黑" pitchFamily="34" charset="-122"/>
              </a:rPr>
              <a:t>多与同事和导师交流</a:t>
            </a:r>
            <a:r>
              <a:rPr kumimoji="1" lang="zh-CN" altLang="en-US" sz="1800" dirty="0">
                <a:solidFill>
                  <a:srgbClr val="000000">
                    <a:lumMod val="85000"/>
                    <a:lumOff val="15000"/>
                  </a:srgbClr>
                </a:solidFill>
                <a:ea typeface="微软雅黑"/>
              </a:rPr>
              <a:t>融入自己工作的圈子中</a:t>
            </a:r>
            <a:r>
              <a:rPr kumimoji="1" lang="zh-CN" altLang="en-US" sz="1800" dirty="0" smtClean="0">
                <a:solidFill>
                  <a:srgbClr val="000000">
                    <a:lumMod val="85000"/>
                    <a:lumOff val="15000"/>
                  </a:srgbClr>
                </a:solidFill>
                <a:ea typeface="微软雅黑"/>
              </a:rPr>
              <a:t>，多交朋友。</a:t>
            </a:r>
            <a:endParaRPr kumimoji="1" lang="en-US" altLang="zh-CN" sz="1800" dirty="0" smtClean="0">
              <a:solidFill>
                <a:srgbClr val="000000">
                  <a:lumMod val="85000"/>
                  <a:lumOff val="15000"/>
                </a:srgbClr>
              </a:solidFill>
              <a:ea typeface="微软雅黑"/>
            </a:endParaRPr>
          </a:p>
          <a:p>
            <a:pPr lvl="1" indent="-457200">
              <a:buFontTx/>
              <a:buAutoNum type="arabicPeriod"/>
            </a:pPr>
            <a:r>
              <a:rPr kumimoji="1" lang="zh-CN" altLang="en-US" sz="1800" dirty="0" smtClean="0">
                <a:solidFill>
                  <a:srgbClr val="000000">
                    <a:lumMod val="85000"/>
                    <a:lumOff val="15000"/>
                  </a:srgbClr>
                </a:solidFill>
                <a:latin typeface="微软雅黑"/>
                <a:ea typeface="微软雅黑"/>
              </a:rPr>
              <a:t>多提问，多请教。</a:t>
            </a:r>
            <a:endParaRPr lang="en-US" altLang="zh-CN" sz="1800" dirty="0">
              <a:latin typeface="微软雅黑" pitchFamily="34" charset="-122"/>
              <a:ea typeface="微软雅黑" pitchFamily="34" charset="-122"/>
            </a:endParaRPr>
          </a:p>
          <a:p>
            <a:pPr lvl="1" indent="-457200">
              <a:buFontTx/>
              <a:buAutoNum type="arabicPeriod"/>
            </a:pPr>
            <a:r>
              <a:rPr kumimoji="1" lang="zh-CN" altLang="en-US" sz="1800" dirty="0" smtClean="0">
                <a:solidFill>
                  <a:srgbClr val="000000">
                    <a:lumMod val="85000"/>
                    <a:lumOff val="15000"/>
                  </a:srgbClr>
                </a:solidFill>
                <a:latin typeface="微软雅黑" pitchFamily="34" charset="-122"/>
                <a:ea typeface="微软雅黑" pitchFamily="34" charset="-122"/>
              </a:rPr>
              <a:t>保持对新技术的敏感，不断学习新技术新知识来充实自己。</a:t>
            </a:r>
            <a:endParaRPr kumimoji="1" lang="en-US" altLang="zh-CN" sz="1800" dirty="0" smtClean="0">
              <a:solidFill>
                <a:srgbClr val="000000">
                  <a:lumMod val="85000"/>
                  <a:lumOff val="15000"/>
                </a:srgbClr>
              </a:solidFill>
              <a:latin typeface="微软雅黑"/>
              <a:ea typeface="微软雅黑"/>
            </a:endParaRPr>
          </a:p>
        </p:txBody>
      </p:sp>
      <p:sp>
        <p:nvSpPr>
          <p:cNvPr id="12" name="TextBox 11"/>
          <p:cNvSpPr txBox="1"/>
          <p:nvPr/>
        </p:nvSpPr>
        <p:spPr>
          <a:xfrm>
            <a:off x="122678" y="5311144"/>
            <a:ext cx="1532607" cy="461659"/>
          </a:xfrm>
          <a:prstGeom prst="rect">
            <a:avLst/>
          </a:prstGeom>
          <a:noFill/>
        </p:spPr>
        <p:txBody>
          <a:bodyPr wrap="square" lIns="91434" tIns="45717" rIns="91434" bIns="45717" rtlCol="0">
            <a:spAutoFit/>
          </a:bodyPr>
          <a:lstStyle/>
          <a:p>
            <a:pPr algn="ctr"/>
            <a:r>
              <a:rPr lang="zh-CN" altLang="en-US" sz="2400" b="1" dirty="0" smtClean="0">
                <a:solidFill>
                  <a:schemeClr val="bg1"/>
                </a:solidFill>
                <a:latin typeface="+mj-ea"/>
                <a:ea typeface="+mj-ea"/>
              </a:rPr>
              <a:t>改进</a:t>
            </a:r>
            <a:endParaRPr lang="zh-CN" altLang="en-US" sz="2400" b="1" dirty="0">
              <a:solidFill>
                <a:schemeClr val="bg1"/>
              </a:solidFill>
              <a:latin typeface="+mj-ea"/>
              <a:ea typeface="+mj-ea"/>
            </a:endParaRPr>
          </a:p>
        </p:txBody>
      </p:sp>
    </p:spTree>
    <p:extLst>
      <p:ext uri="{BB962C8B-B14F-4D97-AF65-F5344CB8AC3E}">
        <p14:creationId xmlns:p14="http://schemas.microsoft.com/office/powerpoint/2010/main" val="1152919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childTnLst>
                                </p:cTn>
                              </p:par>
                              <p:par>
                                <p:cTn id="7" presetID="35" presetClass="path" presetSubtype="0" accel="50000" fill="hold" grpId="1" nodeType="withEffect">
                                  <p:stCondLst>
                                    <p:cond delay="200"/>
                                  </p:stCondLst>
                                  <p:childTnLst>
                                    <p:animMotion origin="layout" path="M -6.25E-7 7.40741E-7 L -0.25026 0.27477 " pathEditMode="relative" rAng="0" ptsTypes="AA">
                                      <p:cBhvr>
                                        <p:cTn id="8" dur="500" spd="-100000" fill="hold"/>
                                        <p:tgtEl>
                                          <p:spTgt spid="4"/>
                                        </p:tgtEl>
                                        <p:attrNameLst>
                                          <p:attrName>ppt_x</p:attrName>
                                          <p:attrName>ppt_y</p:attrName>
                                        </p:attrNameLst>
                                      </p:cBhvr>
                                      <p:rCtr x="-12513" y="13727"/>
                                    </p:animMotion>
                                  </p:childTnLst>
                                </p:cTn>
                              </p:par>
                              <p:par>
                                <p:cTn id="9" presetID="1"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childTnLst>
                                </p:cTn>
                              </p:par>
                              <p:par>
                                <p:cTn id="11" presetID="35" presetClass="path" presetSubtype="0" accel="50000" fill="hold" grpId="1" nodeType="withEffect">
                                  <p:stCondLst>
                                    <p:cond delay="200"/>
                                  </p:stCondLst>
                                  <p:childTnLst>
                                    <p:animMotion origin="layout" path="M -6.25E-7 2.22222E-6 L -0.25026 2.22222E-6 " pathEditMode="relative" rAng="0" ptsTypes="AA">
                                      <p:cBhvr>
                                        <p:cTn id="12" dur="500" spd="-100000" fill="hold"/>
                                        <p:tgtEl>
                                          <p:spTgt spid="7"/>
                                        </p:tgtEl>
                                        <p:attrNameLst>
                                          <p:attrName>ppt_x</p:attrName>
                                          <p:attrName>ppt_y</p:attrName>
                                        </p:attrNameLst>
                                      </p:cBhvr>
                                      <p:rCtr x="-12513" y="0"/>
                                    </p:animMotion>
                                  </p:childTnLst>
                                </p:cTn>
                              </p:par>
                              <p:par>
                                <p:cTn id="13" presetID="1" presetClass="entr" presetSubtype="0" fill="hold" grpId="0" nodeType="withEffect">
                                  <p:stCondLst>
                                    <p:cond delay="200"/>
                                  </p:stCondLst>
                                  <p:childTnLst>
                                    <p:set>
                                      <p:cBhvr>
                                        <p:cTn id="14" dur="1" fill="hold">
                                          <p:stCondLst>
                                            <p:cond delay="0"/>
                                          </p:stCondLst>
                                        </p:cTn>
                                        <p:tgtEl>
                                          <p:spTgt spid="10"/>
                                        </p:tgtEl>
                                        <p:attrNameLst>
                                          <p:attrName>style.visibility</p:attrName>
                                        </p:attrNameLst>
                                      </p:cBhvr>
                                      <p:to>
                                        <p:strVal val="visible"/>
                                      </p:to>
                                    </p:set>
                                  </p:childTnLst>
                                </p:cTn>
                              </p:par>
                              <p:par>
                                <p:cTn id="15" presetID="35" presetClass="path" presetSubtype="0" accel="50000" fill="hold" grpId="1" nodeType="withEffect">
                                  <p:stCondLst>
                                    <p:cond delay="200"/>
                                  </p:stCondLst>
                                  <p:childTnLst>
                                    <p:animMotion origin="layout" path="M -6.25E-7 4.81481E-6 L -0.25026 -0.25741 " pathEditMode="relative" rAng="0" ptsTypes="AA">
                                      <p:cBhvr>
                                        <p:cTn id="16" dur="500" spd="-100000" fill="hold"/>
                                        <p:tgtEl>
                                          <p:spTgt spid="10"/>
                                        </p:tgtEl>
                                        <p:attrNameLst>
                                          <p:attrName>ppt_x</p:attrName>
                                          <p:attrName>ppt_y</p:attrName>
                                        </p:attrNameLst>
                                      </p:cBhvr>
                                      <p:rCtr x="-12513" y="-12870"/>
                                    </p:animMotion>
                                  </p:childTnLst>
                                </p:cTn>
                              </p:par>
                            </p:childTnLst>
                          </p:cTn>
                        </p:par>
                        <p:par>
                          <p:cTn id="17" fill="hold">
                            <p:stCondLst>
                              <p:cond delay="700"/>
                            </p:stCondLst>
                            <p:childTnLst>
                              <p:par>
                                <p:cTn id="18" presetID="3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fill="hold"/>
                                        <p:tgtEl>
                                          <p:spTgt spid="6"/>
                                        </p:tgtEl>
                                        <p:attrNameLst>
                                          <p:attrName>ppt_w</p:attrName>
                                        </p:attrNameLst>
                                      </p:cBhvr>
                                      <p:tavLst>
                                        <p:tav tm="0">
                                          <p:val>
                                            <p:fltVal val="0"/>
                                          </p:val>
                                        </p:tav>
                                        <p:tav tm="100000">
                                          <p:val>
                                            <p:strVal val="#ppt_w"/>
                                          </p:val>
                                        </p:tav>
                                      </p:tavLst>
                                    </p:anim>
                                    <p:anim calcmode="lin" valueType="num">
                                      <p:cBhvr>
                                        <p:cTn id="21" dur="400" fill="hold"/>
                                        <p:tgtEl>
                                          <p:spTgt spid="6"/>
                                        </p:tgtEl>
                                        <p:attrNameLst>
                                          <p:attrName>ppt_h</p:attrName>
                                        </p:attrNameLst>
                                      </p:cBhvr>
                                      <p:tavLst>
                                        <p:tav tm="0">
                                          <p:val>
                                            <p:fltVal val="0"/>
                                          </p:val>
                                        </p:tav>
                                        <p:tav tm="100000">
                                          <p:val>
                                            <p:strVal val="#ppt_h"/>
                                          </p:val>
                                        </p:tav>
                                      </p:tavLst>
                                    </p:anim>
                                    <p:anim calcmode="lin" valueType="num">
                                      <p:cBhvr>
                                        <p:cTn id="22" dur="400" fill="hold"/>
                                        <p:tgtEl>
                                          <p:spTgt spid="6"/>
                                        </p:tgtEl>
                                        <p:attrNameLst>
                                          <p:attrName>style.rotation</p:attrName>
                                        </p:attrNameLst>
                                      </p:cBhvr>
                                      <p:tavLst>
                                        <p:tav tm="0">
                                          <p:val>
                                            <p:fltVal val="90"/>
                                          </p:val>
                                        </p:tav>
                                        <p:tav tm="100000">
                                          <p:val>
                                            <p:fltVal val="0"/>
                                          </p:val>
                                        </p:tav>
                                      </p:tavLst>
                                    </p:anim>
                                    <p:animEffect transition="in" filter="fade">
                                      <p:cBhvr>
                                        <p:cTn id="23" dur="400"/>
                                        <p:tgtEl>
                                          <p:spTgt spid="6"/>
                                        </p:tgtEl>
                                      </p:cBhvr>
                                    </p:animEffect>
                                  </p:childTnLst>
                                </p:cTn>
                              </p:par>
                            </p:childTnLst>
                          </p:cTn>
                        </p:par>
                        <p:par>
                          <p:cTn id="24" fill="hold">
                            <p:stCondLst>
                              <p:cond delay="1100"/>
                            </p:stCondLst>
                            <p:childTnLst>
                              <p:par>
                                <p:cTn id="25" presetID="4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600"/>
                                        <p:tgtEl>
                                          <p:spTgt spid="5"/>
                                        </p:tgtEl>
                                      </p:cBhvr>
                                    </p:animEffect>
                                    <p:anim calcmode="lin" valueType="num">
                                      <p:cBhvr>
                                        <p:cTn id="28" dur="600" fill="hold"/>
                                        <p:tgtEl>
                                          <p:spTgt spid="5"/>
                                        </p:tgtEl>
                                        <p:attrNameLst>
                                          <p:attrName>ppt_x</p:attrName>
                                        </p:attrNameLst>
                                      </p:cBhvr>
                                      <p:tavLst>
                                        <p:tav tm="0">
                                          <p:val>
                                            <p:strVal val="#ppt_x"/>
                                          </p:val>
                                        </p:tav>
                                        <p:tav tm="100000">
                                          <p:val>
                                            <p:strVal val="#ppt_x"/>
                                          </p:val>
                                        </p:tav>
                                      </p:tavLst>
                                    </p:anim>
                                    <p:anim calcmode="lin" valueType="num">
                                      <p:cBhvr>
                                        <p:cTn id="29" dur="600" fill="hold"/>
                                        <p:tgtEl>
                                          <p:spTgt spid="5"/>
                                        </p:tgtEl>
                                        <p:attrNameLst>
                                          <p:attrName>ppt_y</p:attrName>
                                        </p:attrNameLst>
                                      </p:cBhvr>
                                      <p:tavLst>
                                        <p:tav tm="0">
                                          <p:val>
                                            <p:strVal val="#ppt_y+.1"/>
                                          </p:val>
                                        </p:tav>
                                        <p:tav tm="100000">
                                          <p:val>
                                            <p:strVal val="#ppt_y"/>
                                          </p:val>
                                        </p:tav>
                                      </p:tavLst>
                                    </p:anim>
                                  </p:childTnLst>
                                </p:cTn>
                              </p:par>
                            </p:childTnLst>
                          </p:cTn>
                        </p:par>
                        <p:par>
                          <p:cTn id="30" fill="hold">
                            <p:stCondLst>
                              <p:cond delay="1700"/>
                            </p:stCondLst>
                            <p:childTnLst>
                              <p:par>
                                <p:cTn id="31" presetID="31"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400" fill="hold"/>
                                        <p:tgtEl>
                                          <p:spTgt spid="9"/>
                                        </p:tgtEl>
                                        <p:attrNameLst>
                                          <p:attrName>ppt_w</p:attrName>
                                        </p:attrNameLst>
                                      </p:cBhvr>
                                      <p:tavLst>
                                        <p:tav tm="0">
                                          <p:val>
                                            <p:fltVal val="0"/>
                                          </p:val>
                                        </p:tav>
                                        <p:tav tm="100000">
                                          <p:val>
                                            <p:strVal val="#ppt_w"/>
                                          </p:val>
                                        </p:tav>
                                      </p:tavLst>
                                    </p:anim>
                                    <p:anim calcmode="lin" valueType="num">
                                      <p:cBhvr>
                                        <p:cTn id="34" dur="400" fill="hold"/>
                                        <p:tgtEl>
                                          <p:spTgt spid="9"/>
                                        </p:tgtEl>
                                        <p:attrNameLst>
                                          <p:attrName>ppt_h</p:attrName>
                                        </p:attrNameLst>
                                      </p:cBhvr>
                                      <p:tavLst>
                                        <p:tav tm="0">
                                          <p:val>
                                            <p:fltVal val="0"/>
                                          </p:val>
                                        </p:tav>
                                        <p:tav tm="100000">
                                          <p:val>
                                            <p:strVal val="#ppt_h"/>
                                          </p:val>
                                        </p:tav>
                                      </p:tavLst>
                                    </p:anim>
                                    <p:anim calcmode="lin" valueType="num">
                                      <p:cBhvr>
                                        <p:cTn id="35" dur="400" fill="hold"/>
                                        <p:tgtEl>
                                          <p:spTgt spid="9"/>
                                        </p:tgtEl>
                                        <p:attrNameLst>
                                          <p:attrName>style.rotation</p:attrName>
                                        </p:attrNameLst>
                                      </p:cBhvr>
                                      <p:tavLst>
                                        <p:tav tm="0">
                                          <p:val>
                                            <p:fltVal val="90"/>
                                          </p:val>
                                        </p:tav>
                                        <p:tav tm="100000">
                                          <p:val>
                                            <p:fltVal val="0"/>
                                          </p:val>
                                        </p:tav>
                                      </p:tavLst>
                                    </p:anim>
                                    <p:animEffect transition="in" filter="fade">
                                      <p:cBhvr>
                                        <p:cTn id="36" dur="400"/>
                                        <p:tgtEl>
                                          <p:spTgt spid="9"/>
                                        </p:tgtEl>
                                      </p:cBhvr>
                                    </p:animEffect>
                                  </p:childTnLst>
                                </p:cTn>
                              </p:par>
                            </p:childTnLst>
                          </p:cTn>
                        </p:par>
                        <p:par>
                          <p:cTn id="37" fill="hold">
                            <p:stCondLst>
                              <p:cond delay="2100"/>
                            </p:stCondLst>
                            <p:childTnLst>
                              <p:par>
                                <p:cTn id="38" presetID="42"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600"/>
                                        <p:tgtEl>
                                          <p:spTgt spid="8"/>
                                        </p:tgtEl>
                                      </p:cBhvr>
                                    </p:animEffect>
                                    <p:anim calcmode="lin" valueType="num">
                                      <p:cBhvr>
                                        <p:cTn id="41" dur="600" fill="hold"/>
                                        <p:tgtEl>
                                          <p:spTgt spid="8"/>
                                        </p:tgtEl>
                                        <p:attrNameLst>
                                          <p:attrName>ppt_x</p:attrName>
                                        </p:attrNameLst>
                                      </p:cBhvr>
                                      <p:tavLst>
                                        <p:tav tm="0">
                                          <p:val>
                                            <p:strVal val="#ppt_x"/>
                                          </p:val>
                                        </p:tav>
                                        <p:tav tm="100000">
                                          <p:val>
                                            <p:strVal val="#ppt_x"/>
                                          </p:val>
                                        </p:tav>
                                      </p:tavLst>
                                    </p:anim>
                                    <p:anim calcmode="lin" valueType="num">
                                      <p:cBhvr>
                                        <p:cTn id="42" dur="600" fill="hold"/>
                                        <p:tgtEl>
                                          <p:spTgt spid="8"/>
                                        </p:tgtEl>
                                        <p:attrNameLst>
                                          <p:attrName>ppt_y</p:attrName>
                                        </p:attrNameLst>
                                      </p:cBhvr>
                                      <p:tavLst>
                                        <p:tav tm="0">
                                          <p:val>
                                            <p:strVal val="#ppt_y+.1"/>
                                          </p:val>
                                        </p:tav>
                                        <p:tav tm="100000">
                                          <p:val>
                                            <p:strVal val="#ppt_y"/>
                                          </p:val>
                                        </p:tav>
                                      </p:tavLst>
                                    </p:anim>
                                  </p:childTnLst>
                                </p:cTn>
                              </p:par>
                            </p:childTnLst>
                          </p:cTn>
                        </p:par>
                        <p:par>
                          <p:cTn id="43" fill="hold">
                            <p:stCondLst>
                              <p:cond delay="2700"/>
                            </p:stCondLst>
                            <p:childTnLst>
                              <p:par>
                                <p:cTn id="44" presetID="3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400" fill="hold"/>
                                        <p:tgtEl>
                                          <p:spTgt spid="12"/>
                                        </p:tgtEl>
                                        <p:attrNameLst>
                                          <p:attrName>ppt_w</p:attrName>
                                        </p:attrNameLst>
                                      </p:cBhvr>
                                      <p:tavLst>
                                        <p:tav tm="0">
                                          <p:val>
                                            <p:fltVal val="0"/>
                                          </p:val>
                                        </p:tav>
                                        <p:tav tm="100000">
                                          <p:val>
                                            <p:strVal val="#ppt_w"/>
                                          </p:val>
                                        </p:tav>
                                      </p:tavLst>
                                    </p:anim>
                                    <p:anim calcmode="lin" valueType="num">
                                      <p:cBhvr>
                                        <p:cTn id="47" dur="400" fill="hold"/>
                                        <p:tgtEl>
                                          <p:spTgt spid="12"/>
                                        </p:tgtEl>
                                        <p:attrNameLst>
                                          <p:attrName>ppt_h</p:attrName>
                                        </p:attrNameLst>
                                      </p:cBhvr>
                                      <p:tavLst>
                                        <p:tav tm="0">
                                          <p:val>
                                            <p:fltVal val="0"/>
                                          </p:val>
                                        </p:tav>
                                        <p:tav tm="100000">
                                          <p:val>
                                            <p:strVal val="#ppt_h"/>
                                          </p:val>
                                        </p:tav>
                                      </p:tavLst>
                                    </p:anim>
                                    <p:anim calcmode="lin" valueType="num">
                                      <p:cBhvr>
                                        <p:cTn id="48" dur="400" fill="hold"/>
                                        <p:tgtEl>
                                          <p:spTgt spid="12"/>
                                        </p:tgtEl>
                                        <p:attrNameLst>
                                          <p:attrName>style.rotation</p:attrName>
                                        </p:attrNameLst>
                                      </p:cBhvr>
                                      <p:tavLst>
                                        <p:tav tm="0">
                                          <p:val>
                                            <p:fltVal val="90"/>
                                          </p:val>
                                        </p:tav>
                                        <p:tav tm="100000">
                                          <p:val>
                                            <p:fltVal val="0"/>
                                          </p:val>
                                        </p:tav>
                                      </p:tavLst>
                                    </p:anim>
                                    <p:animEffect transition="in" filter="fade">
                                      <p:cBhvr>
                                        <p:cTn id="49" dur="400"/>
                                        <p:tgtEl>
                                          <p:spTgt spid="12"/>
                                        </p:tgtEl>
                                      </p:cBhvr>
                                    </p:animEffect>
                                  </p:childTnLst>
                                </p:cTn>
                              </p:par>
                            </p:childTnLst>
                          </p:cTn>
                        </p:par>
                        <p:par>
                          <p:cTn id="50" fill="hold">
                            <p:stCondLst>
                              <p:cond delay="310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600"/>
                                        <p:tgtEl>
                                          <p:spTgt spid="11"/>
                                        </p:tgtEl>
                                      </p:cBhvr>
                                    </p:animEffect>
                                    <p:anim calcmode="lin" valueType="num">
                                      <p:cBhvr>
                                        <p:cTn id="54" dur="600" fill="hold"/>
                                        <p:tgtEl>
                                          <p:spTgt spid="11"/>
                                        </p:tgtEl>
                                        <p:attrNameLst>
                                          <p:attrName>ppt_x</p:attrName>
                                        </p:attrNameLst>
                                      </p:cBhvr>
                                      <p:tavLst>
                                        <p:tav tm="0">
                                          <p:val>
                                            <p:strVal val="#ppt_x"/>
                                          </p:val>
                                        </p:tav>
                                        <p:tav tm="100000">
                                          <p:val>
                                            <p:strVal val="#ppt_x"/>
                                          </p:val>
                                        </p:tav>
                                      </p:tavLst>
                                    </p:anim>
                                    <p:anim calcmode="lin" valueType="num">
                                      <p:cBhvr>
                                        <p:cTn id="55"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7" grpId="0" animBg="1"/>
      <p:bldP spid="7" grpId="1" animBg="1"/>
      <p:bldP spid="8" grpId="0"/>
      <p:bldP spid="9" grpId="0"/>
      <p:bldP spid="10" grpId="0" animBg="1"/>
      <p:bldP spid="10" grpId="1"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p:txBody>
      </p:sp>
      <p:sp>
        <p:nvSpPr>
          <p:cNvPr id="3" name="标题 2"/>
          <p:cNvSpPr>
            <a:spLocks noGrp="1"/>
          </p:cNvSpPr>
          <p:nvPr>
            <p:ph type="title"/>
          </p:nvPr>
        </p:nvSpPr>
        <p:spPr/>
        <p:txBody>
          <a:bodyPr>
            <a:normAutofit/>
          </a:bodyPr>
          <a:lstStyle/>
          <a:p>
            <a:r>
              <a:rPr lang="zh-CN" altLang="en-US" dirty="0" smtClean="0">
                <a:solidFill>
                  <a:schemeClr val="bg2"/>
                </a:solidFill>
                <a:latin typeface="黑体" pitchFamily="2" charset="-122"/>
              </a:rPr>
              <a:t>未来工作展望及需要的帮助</a:t>
            </a:r>
            <a:endParaRPr lang="zh-CN" altLang="en-US" dirty="0"/>
          </a:p>
        </p:txBody>
      </p:sp>
      <p:sp>
        <p:nvSpPr>
          <p:cNvPr id="4" name="矩形 3"/>
          <p:cNvSpPr/>
          <p:nvPr/>
        </p:nvSpPr>
        <p:spPr bwMode="auto">
          <a:xfrm>
            <a:off x="2387239" y="2060848"/>
            <a:ext cx="6756761" cy="1095803"/>
          </a:xfrm>
          <a:prstGeom prst="rect">
            <a:avLst/>
          </a:prstGeom>
          <a:solidFill>
            <a:srgbClr val="F2F2F2"/>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endParaRPr lang="zh-CN" altLang="en-US"/>
          </a:p>
        </p:txBody>
      </p:sp>
      <p:sp>
        <p:nvSpPr>
          <p:cNvPr id="5" name="右箭头 4"/>
          <p:cNvSpPr/>
          <p:nvPr/>
        </p:nvSpPr>
        <p:spPr bwMode="auto">
          <a:xfrm>
            <a:off x="2315230" y="2204864"/>
            <a:ext cx="576064" cy="864096"/>
          </a:xfrm>
          <a:prstGeom prst="rightArrow">
            <a:avLst/>
          </a:prstGeom>
          <a:solidFill>
            <a:srgbClr val="294A5A"/>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6" name="矩形 5"/>
          <p:cNvSpPr/>
          <p:nvPr/>
        </p:nvSpPr>
        <p:spPr bwMode="auto">
          <a:xfrm>
            <a:off x="-13967" y="2060848"/>
            <a:ext cx="2448272" cy="1095803"/>
          </a:xfrm>
          <a:prstGeom prst="rect">
            <a:avLst/>
          </a:prstGeom>
          <a:solidFill>
            <a:srgbClr val="294A5A"/>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7" name="矩形 6"/>
          <p:cNvSpPr/>
          <p:nvPr/>
        </p:nvSpPr>
        <p:spPr bwMode="auto">
          <a:xfrm>
            <a:off x="2387239" y="3286230"/>
            <a:ext cx="6756761" cy="1150882"/>
          </a:xfrm>
          <a:prstGeom prst="rect">
            <a:avLst/>
          </a:prstGeom>
          <a:solidFill>
            <a:srgbClr val="F2F2F2"/>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endParaRPr lang="zh-CN" altLang="en-US"/>
          </a:p>
        </p:txBody>
      </p:sp>
      <p:sp>
        <p:nvSpPr>
          <p:cNvPr id="8" name="右箭头 7"/>
          <p:cNvSpPr/>
          <p:nvPr/>
        </p:nvSpPr>
        <p:spPr bwMode="auto">
          <a:xfrm>
            <a:off x="2315230" y="3396222"/>
            <a:ext cx="576064" cy="824865"/>
          </a:xfrm>
          <a:prstGeom prst="rightArrow">
            <a:avLst/>
          </a:prstGeom>
          <a:solidFill>
            <a:srgbClr val="99CC39"/>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9" name="矩形 8"/>
          <p:cNvSpPr/>
          <p:nvPr/>
        </p:nvSpPr>
        <p:spPr bwMode="auto">
          <a:xfrm>
            <a:off x="-13967" y="3289234"/>
            <a:ext cx="2448272" cy="1147878"/>
          </a:xfrm>
          <a:prstGeom prst="rect">
            <a:avLst/>
          </a:prstGeom>
          <a:solidFill>
            <a:srgbClr val="99CC39"/>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34" tIns="45717" rIns="91434" bIns="45717" numCol="1" rtlCol="0" anchor="t" anchorCtr="0" compatLnSpc="1">
            <a:prstTxWarp prst="textNoShape">
              <a:avLst/>
            </a:prstTxWarp>
          </a:bodyPr>
          <a:lstStyle/>
          <a:p>
            <a:endParaRPr lang="zh-CN" altLang="en-US"/>
          </a:p>
        </p:txBody>
      </p:sp>
      <p:sp>
        <p:nvSpPr>
          <p:cNvPr id="10" name="矩形 9"/>
          <p:cNvSpPr/>
          <p:nvPr/>
        </p:nvSpPr>
        <p:spPr bwMode="auto">
          <a:xfrm>
            <a:off x="2387238" y="4542659"/>
            <a:ext cx="6756761" cy="1186151"/>
          </a:xfrm>
          <a:prstGeom prst="rect">
            <a:avLst/>
          </a:prstGeom>
          <a:solidFill>
            <a:srgbClr val="F2F2F2"/>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endParaRPr lang="zh-CN" altLang="en-US"/>
          </a:p>
        </p:txBody>
      </p:sp>
      <p:sp>
        <p:nvSpPr>
          <p:cNvPr id="11" name="右箭头 10"/>
          <p:cNvSpPr/>
          <p:nvPr/>
        </p:nvSpPr>
        <p:spPr bwMode="auto">
          <a:xfrm>
            <a:off x="2315230" y="4691122"/>
            <a:ext cx="576064" cy="826110"/>
          </a:xfrm>
          <a:prstGeom prst="rightArrow">
            <a:avLst/>
          </a:prstGeom>
          <a:solidFill>
            <a:srgbClr val="00AAA2"/>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12" name="矩形 11"/>
          <p:cNvSpPr/>
          <p:nvPr/>
        </p:nvSpPr>
        <p:spPr bwMode="auto">
          <a:xfrm>
            <a:off x="-13967" y="4547105"/>
            <a:ext cx="2448272" cy="1186151"/>
          </a:xfrm>
          <a:prstGeom prst="rect">
            <a:avLst/>
          </a:prstGeom>
          <a:solidFill>
            <a:srgbClr val="00AAA2"/>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34" tIns="45717" rIns="91434" bIns="45717" numCol="1" rtlCol="0" anchor="t" anchorCtr="0" compatLnSpc="1">
            <a:prstTxWarp prst="textNoShape">
              <a:avLst/>
            </a:prstTxWarp>
          </a:bodyPr>
          <a:lstStyle/>
          <a:p>
            <a:endParaRPr lang="zh-CN" altLang="en-US"/>
          </a:p>
        </p:txBody>
      </p:sp>
      <p:sp>
        <p:nvSpPr>
          <p:cNvPr id="16" name="TextBox 15"/>
          <p:cNvSpPr txBox="1"/>
          <p:nvPr/>
        </p:nvSpPr>
        <p:spPr>
          <a:xfrm>
            <a:off x="350878" y="2420888"/>
            <a:ext cx="1672939" cy="400111"/>
          </a:xfrm>
          <a:prstGeom prst="rect">
            <a:avLst/>
          </a:prstGeom>
          <a:noFill/>
        </p:spPr>
        <p:txBody>
          <a:bodyPr wrap="square" lIns="91434" tIns="45717" rIns="91434" bIns="45717" rtlCol="0">
            <a:spAutoFit/>
          </a:bodyPr>
          <a:lstStyle/>
          <a:p>
            <a:pPr lvl="0" algn="ctr"/>
            <a:r>
              <a:rPr lang="zh-CN" altLang="en-US" dirty="0" smtClean="0">
                <a:solidFill>
                  <a:srgbClr val="FFFFFF"/>
                </a:solidFill>
                <a:latin typeface="微软雅黑"/>
                <a:ea typeface="微软雅黑"/>
              </a:rPr>
              <a:t>一年目标</a:t>
            </a:r>
            <a:endParaRPr lang="zh-CN" altLang="en-US" dirty="0">
              <a:solidFill>
                <a:srgbClr val="FFFFFF"/>
              </a:solidFill>
              <a:latin typeface="微软雅黑"/>
              <a:ea typeface="微软雅黑"/>
            </a:endParaRPr>
          </a:p>
        </p:txBody>
      </p:sp>
      <p:sp>
        <p:nvSpPr>
          <p:cNvPr id="18" name="TextBox 17"/>
          <p:cNvSpPr txBox="1"/>
          <p:nvPr/>
        </p:nvSpPr>
        <p:spPr>
          <a:xfrm>
            <a:off x="376299" y="3676961"/>
            <a:ext cx="1672939" cy="400111"/>
          </a:xfrm>
          <a:prstGeom prst="rect">
            <a:avLst/>
          </a:prstGeom>
          <a:noFill/>
        </p:spPr>
        <p:txBody>
          <a:bodyPr wrap="square" lIns="91434" tIns="45717" rIns="91434" bIns="45717" rtlCol="0">
            <a:spAutoFit/>
          </a:bodyPr>
          <a:lstStyle/>
          <a:p>
            <a:pPr algn="ctr"/>
            <a:r>
              <a:rPr lang="zh-CN" altLang="en-US" dirty="0" smtClean="0">
                <a:solidFill>
                  <a:srgbClr val="FFFFFF"/>
                </a:solidFill>
                <a:latin typeface="微软雅黑"/>
                <a:ea typeface="微软雅黑"/>
              </a:rPr>
              <a:t>三年目标</a:t>
            </a:r>
            <a:endParaRPr lang="zh-CN" altLang="en-US" dirty="0">
              <a:solidFill>
                <a:srgbClr val="FFFFFF"/>
              </a:solidFill>
              <a:latin typeface="微软雅黑"/>
              <a:ea typeface="微软雅黑"/>
            </a:endParaRPr>
          </a:p>
        </p:txBody>
      </p:sp>
      <p:sp>
        <p:nvSpPr>
          <p:cNvPr id="19" name="TextBox 18"/>
          <p:cNvSpPr txBox="1"/>
          <p:nvPr/>
        </p:nvSpPr>
        <p:spPr>
          <a:xfrm>
            <a:off x="2897371" y="3429000"/>
            <a:ext cx="5987392" cy="830991"/>
          </a:xfrm>
          <a:prstGeom prst="rect">
            <a:avLst/>
          </a:prstGeom>
          <a:noFill/>
        </p:spPr>
        <p:txBody>
          <a:bodyPr wrap="square" lIns="91434" tIns="45717" rIns="91434" bIns="45717" rtlCol="0">
            <a:spAutoFit/>
          </a:bodyPr>
          <a:lstStyle/>
          <a:p>
            <a:r>
              <a:rPr lang="en-US" altLang="zh-CN" sz="1600" dirty="0">
                <a:solidFill>
                  <a:srgbClr val="000000"/>
                </a:solidFill>
                <a:latin typeface="Calibri"/>
                <a:ea typeface="宋体"/>
              </a:rPr>
              <a:t>1</a:t>
            </a:r>
            <a:r>
              <a:rPr lang="en-US" altLang="zh-CN" sz="1600" dirty="0" smtClean="0">
                <a:solidFill>
                  <a:srgbClr val="000000"/>
                </a:solidFill>
                <a:latin typeface="Calibri"/>
                <a:ea typeface="宋体"/>
              </a:rPr>
              <a:t>.</a:t>
            </a:r>
            <a:r>
              <a:rPr lang="zh-CN" altLang="en-US" sz="1600" dirty="0" smtClean="0">
                <a:solidFill>
                  <a:srgbClr val="000000"/>
                </a:solidFill>
                <a:latin typeface="Calibri"/>
                <a:ea typeface="宋体"/>
              </a:rPr>
              <a:t>深入学习数据库相关知识（</a:t>
            </a:r>
            <a:r>
              <a:rPr lang="en-US" altLang="zh-CN" sz="1600" dirty="0" err="1" smtClean="0">
                <a:solidFill>
                  <a:srgbClr val="000000"/>
                </a:solidFill>
                <a:latin typeface="Calibri"/>
                <a:ea typeface="宋体"/>
              </a:rPr>
              <a:t>SQLServer</a:t>
            </a:r>
            <a:r>
              <a:rPr lang="en-US" altLang="zh-CN" sz="1600" dirty="0" smtClean="0">
                <a:solidFill>
                  <a:srgbClr val="000000"/>
                </a:solidFill>
                <a:latin typeface="Calibri"/>
                <a:ea typeface="宋体"/>
              </a:rPr>
              <a:t>/Oracle</a:t>
            </a:r>
            <a:r>
              <a:rPr lang="zh-CN" altLang="en-US" sz="1600" dirty="0" smtClean="0">
                <a:solidFill>
                  <a:srgbClr val="000000"/>
                </a:solidFill>
                <a:latin typeface="Calibri"/>
                <a:ea typeface="宋体"/>
              </a:rPr>
              <a:t>）</a:t>
            </a:r>
            <a:endParaRPr lang="en-US" altLang="zh-CN" sz="1600" dirty="0">
              <a:solidFill>
                <a:srgbClr val="000000"/>
              </a:solidFill>
              <a:latin typeface="Calibri"/>
              <a:ea typeface="宋体"/>
            </a:endParaRPr>
          </a:p>
          <a:p>
            <a:r>
              <a:rPr lang="en-US" altLang="zh-CN" sz="1600" dirty="0" smtClean="0">
                <a:solidFill>
                  <a:srgbClr val="000000"/>
                </a:solidFill>
                <a:latin typeface="Calibri"/>
                <a:ea typeface="宋体"/>
              </a:rPr>
              <a:t>2.</a:t>
            </a:r>
            <a:r>
              <a:rPr lang="zh-CN" altLang="en-US" sz="1600" dirty="0" smtClean="0">
                <a:solidFill>
                  <a:srgbClr val="000000"/>
                </a:solidFill>
                <a:latin typeface="Calibri"/>
                <a:ea typeface="宋体"/>
              </a:rPr>
              <a:t>学习设计架构方面的知识，能够更深入了解复杂产品结构和在全局上把握代码质量。</a:t>
            </a:r>
            <a:endParaRPr lang="en-US" altLang="zh-CN" sz="1600" dirty="0">
              <a:solidFill>
                <a:srgbClr val="000000"/>
              </a:solidFill>
              <a:latin typeface="Calibri"/>
              <a:ea typeface="宋体"/>
            </a:endParaRPr>
          </a:p>
        </p:txBody>
      </p:sp>
      <p:sp>
        <p:nvSpPr>
          <p:cNvPr id="20" name="TextBox 19"/>
          <p:cNvSpPr txBox="1"/>
          <p:nvPr/>
        </p:nvSpPr>
        <p:spPr>
          <a:xfrm>
            <a:off x="376299" y="4829089"/>
            <a:ext cx="1672939" cy="400111"/>
          </a:xfrm>
          <a:prstGeom prst="rect">
            <a:avLst/>
          </a:prstGeom>
          <a:noFill/>
        </p:spPr>
        <p:txBody>
          <a:bodyPr wrap="square" lIns="91434" tIns="45717" rIns="91434" bIns="45717" rtlCol="0">
            <a:spAutoFit/>
          </a:bodyPr>
          <a:lstStyle/>
          <a:p>
            <a:pPr algn="ctr"/>
            <a:r>
              <a:rPr lang="zh-CN" altLang="en-US" dirty="0">
                <a:solidFill>
                  <a:srgbClr val="FFFFFF"/>
                </a:solidFill>
                <a:latin typeface="微软雅黑"/>
                <a:ea typeface="微软雅黑"/>
              </a:rPr>
              <a:t>需要的帮助</a:t>
            </a:r>
          </a:p>
        </p:txBody>
      </p:sp>
      <p:sp>
        <p:nvSpPr>
          <p:cNvPr id="21" name="TextBox 20"/>
          <p:cNvSpPr txBox="1"/>
          <p:nvPr/>
        </p:nvSpPr>
        <p:spPr>
          <a:xfrm>
            <a:off x="2925574" y="4788447"/>
            <a:ext cx="5987392" cy="584769"/>
          </a:xfrm>
          <a:prstGeom prst="rect">
            <a:avLst/>
          </a:prstGeom>
          <a:noFill/>
        </p:spPr>
        <p:txBody>
          <a:bodyPr wrap="square" lIns="91434" tIns="45717" rIns="91434" bIns="45717" rtlCol="0">
            <a:spAutoFit/>
          </a:bodyPr>
          <a:lstStyle/>
          <a:p>
            <a:r>
              <a:rPr lang="en-US" altLang="zh-CN" sz="1600" dirty="0">
                <a:solidFill>
                  <a:srgbClr val="000000"/>
                </a:solidFill>
                <a:latin typeface="Calibri"/>
                <a:ea typeface="宋体"/>
              </a:rPr>
              <a:t>1</a:t>
            </a:r>
            <a:r>
              <a:rPr lang="en-US" altLang="zh-CN" sz="1600" dirty="0" smtClean="0">
                <a:solidFill>
                  <a:srgbClr val="000000"/>
                </a:solidFill>
                <a:latin typeface="Calibri"/>
                <a:ea typeface="宋体"/>
              </a:rPr>
              <a:t>.</a:t>
            </a:r>
            <a:r>
              <a:rPr lang="zh-CN" altLang="en-US" sz="1600" dirty="0" smtClean="0">
                <a:solidFill>
                  <a:srgbClr val="000000"/>
                </a:solidFill>
                <a:latin typeface="Calibri"/>
                <a:ea typeface="宋体"/>
              </a:rPr>
              <a:t>部门内部牛人的技术分享和开发心得。</a:t>
            </a:r>
            <a:endParaRPr lang="en-US" altLang="zh-CN" sz="1600" dirty="0" smtClean="0">
              <a:solidFill>
                <a:srgbClr val="000000"/>
              </a:solidFill>
              <a:latin typeface="Calibri"/>
              <a:ea typeface="宋体"/>
            </a:endParaRPr>
          </a:p>
          <a:p>
            <a:r>
              <a:rPr lang="en-US" altLang="zh-CN" sz="1600" dirty="0" smtClean="0">
                <a:solidFill>
                  <a:srgbClr val="000000"/>
                </a:solidFill>
                <a:latin typeface="Calibri"/>
                <a:ea typeface="宋体"/>
              </a:rPr>
              <a:t>2.</a:t>
            </a:r>
            <a:r>
              <a:rPr lang="zh-CN" altLang="en-US" sz="1600" dirty="0" smtClean="0">
                <a:solidFill>
                  <a:srgbClr val="000000"/>
                </a:solidFill>
                <a:latin typeface="Calibri"/>
                <a:ea typeface="宋体"/>
              </a:rPr>
              <a:t>工作内容涉及面不要太过于狭窄。</a:t>
            </a:r>
            <a:endParaRPr lang="en-US" altLang="zh-CN" sz="1600" dirty="0">
              <a:solidFill>
                <a:srgbClr val="000000"/>
              </a:solidFill>
              <a:latin typeface="Calibri"/>
              <a:ea typeface="宋体"/>
            </a:endParaRPr>
          </a:p>
        </p:txBody>
      </p:sp>
      <p:sp>
        <p:nvSpPr>
          <p:cNvPr id="24" name="TextBox 23"/>
          <p:cNvSpPr txBox="1"/>
          <p:nvPr/>
        </p:nvSpPr>
        <p:spPr>
          <a:xfrm>
            <a:off x="2897371" y="2204864"/>
            <a:ext cx="6246628" cy="830991"/>
          </a:xfrm>
          <a:prstGeom prst="rect">
            <a:avLst/>
          </a:prstGeom>
          <a:noFill/>
        </p:spPr>
        <p:txBody>
          <a:bodyPr wrap="square" lIns="91434" tIns="45717" rIns="91434" bIns="45717" rtlCol="0">
            <a:spAutoFit/>
          </a:bodyPr>
          <a:lstStyle/>
          <a:p>
            <a:r>
              <a:rPr lang="en-US" altLang="zh-CN" sz="1600" dirty="0">
                <a:solidFill>
                  <a:srgbClr val="000000"/>
                </a:solidFill>
                <a:latin typeface="Calibri"/>
                <a:ea typeface="宋体"/>
              </a:rPr>
              <a:t>1.</a:t>
            </a:r>
            <a:r>
              <a:rPr lang="zh-CN" altLang="en-US" sz="1600" dirty="0">
                <a:solidFill>
                  <a:srgbClr val="000000"/>
                </a:solidFill>
                <a:latin typeface="Calibri"/>
                <a:ea typeface="宋体"/>
              </a:rPr>
              <a:t>熟悉系统架构</a:t>
            </a:r>
            <a:r>
              <a:rPr lang="zh-CN" altLang="en-US" sz="1600" dirty="0" smtClean="0">
                <a:solidFill>
                  <a:srgbClr val="000000"/>
                </a:solidFill>
                <a:latin typeface="Calibri"/>
                <a:ea typeface="宋体"/>
              </a:rPr>
              <a:t>，对产品有更深掌握与了解。</a:t>
            </a:r>
            <a:endParaRPr lang="en-US" altLang="zh-CN" sz="1600" dirty="0" smtClean="0">
              <a:solidFill>
                <a:srgbClr val="000000"/>
              </a:solidFill>
              <a:latin typeface="Calibri"/>
              <a:ea typeface="宋体"/>
            </a:endParaRPr>
          </a:p>
          <a:p>
            <a:r>
              <a:rPr lang="en-US" altLang="zh-CN" sz="1600" dirty="0" smtClean="0">
                <a:solidFill>
                  <a:srgbClr val="000000"/>
                </a:solidFill>
                <a:latin typeface="Calibri"/>
                <a:ea typeface="宋体"/>
              </a:rPr>
              <a:t>2.</a:t>
            </a:r>
            <a:r>
              <a:rPr lang="zh-CN" altLang="en-US" sz="1600" dirty="0" smtClean="0">
                <a:solidFill>
                  <a:srgbClr val="000000"/>
                </a:solidFill>
                <a:latin typeface="Calibri"/>
                <a:ea typeface="宋体"/>
              </a:rPr>
              <a:t>完善和丰富云健康中心这个专题任务，能够给客户提供更多的帮助</a:t>
            </a:r>
            <a:endParaRPr lang="en-US" altLang="zh-CN" sz="1600" dirty="0" smtClean="0">
              <a:solidFill>
                <a:srgbClr val="000000"/>
              </a:solidFill>
              <a:latin typeface="Calibri"/>
              <a:ea typeface="宋体"/>
            </a:endParaRPr>
          </a:p>
          <a:p>
            <a:r>
              <a:rPr lang="en-US" altLang="zh-CN" sz="1600" dirty="0" smtClean="0">
                <a:solidFill>
                  <a:srgbClr val="000000"/>
                </a:solidFill>
                <a:latin typeface="Calibri"/>
                <a:ea typeface="宋体"/>
              </a:rPr>
              <a:t>3</a:t>
            </a:r>
            <a:r>
              <a:rPr lang="en-US" altLang="zh-CN" sz="1600" dirty="0">
                <a:solidFill>
                  <a:srgbClr val="000000"/>
                </a:solidFill>
                <a:latin typeface="Calibri"/>
                <a:ea typeface="宋体"/>
              </a:rPr>
              <a:t>.</a:t>
            </a:r>
            <a:r>
              <a:rPr lang="zh-CN" altLang="en-US" sz="1600" dirty="0">
                <a:solidFill>
                  <a:srgbClr val="000000"/>
                </a:solidFill>
                <a:latin typeface="Calibri"/>
                <a:ea typeface="宋体"/>
              </a:rPr>
              <a:t>加强沟通能力，掌握交流技巧</a:t>
            </a:r>
            <a:endParaRPr lang="en-US" altLang="zh-CN" sz="1600" dirty="0">
              <a:solidFill>
                <a:srgbClr val="000000"/>
              </a:solidFill>
              <a:latin typeface="Calibri"/>
              <a:ea typeface="宋体"/>
            </a:endParaRPr>
          </a:p>
        </p:txBody>
      </p:sp>
    </p:spTree>
    <p:extLst>
      <p:ext uri="{BB962C8B-B14F-4D97-AF65-F5344CB8AC3E}">
        <p14:creationId xmlns:p14="http://schemas.microsoft.com/office/powerpoint/2010/main" val="1152919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p:bldP spid="18" grpId="0"/>
      <p:bldP spid="19" grpId="0"/>
      <p:bldP spid="20" grpId="0"/>
      <p:bldP spid="21"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olidFill>
                  <a:schemeClr val="bg2"/>
                </a:solidFill>
                <a:latin typeface="黑体" pitchFamily="2" charset="-122"/>
              </a:rPr>
              <a:t>心得体会及对公司</a:t>
            </a:r>
            <a:r>
              <a:rPr lang="en-US" altLang="zh-CN" dirty="0" smtClean="0">
                <a:solidFill>
                  <a:schemeClr val="bg2"/>
                </a:solidFill>
                <a:latin typeface="黑体" pitchFamily="2" charset="-122"/>
              </a:rPr>
              <a:t>/</a:t>
            </a:r>
            <a:r>
              <a:rPr lang="zh-CN" altLang="en-US" dirty="0" smtClean="0">
                <a:solidFill>
                  <a:schemeClr val="bg2"/>
                </a:solidFill>
                <a:latin typeface="黑体" pitchFamily="2" charset="-122"/>
              </a:rPr>
              <a:t>部门建议</a:t>
            </a:r>
            <a:endParaRPr lang="zh-CN" altLang="en-US" dirty="0"/>
          </a:p>
        </p:txBody>
      </p:sp>
      <p:sp>
        <p:nvSpPr>
          <p:cNvPr id="5" name="矩形 4"/>
          <p:cNvSpPr/>
          <p:nvPr/>
        </p:nvSpPr>
        <p:spPr bwMode="auto">
          <a:xfrm>
            <a:off x="251520" y="836712"/>
            <a:ext cx="8496944" cy="2232248"/>
          </a:xfrm>
          <a:prstGeom prst="rect">
            <a:avLst/>
          </a:prstGeom>
          <a:solidFill>
            <a:srgbClr val="F2F2F2"/>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7" name="矩形 6"/>
          <p:cNvSpPr/>
          <p:nvPr/>
        </p:nvSpPr>
        <p:spPr bwMode="auto">
          <a:xfrm>
            <a:off x="251520" y="3933057"/>
            <a:ext cx="8496944" cy="2304255"/>
          </a:xfrm>
          <a:prstGeom prst="rect">
            <a:avLst/>
          </a:prstGeom>
          <a:solidFill>
            <a:srgbClr val="F2F2F2"/>
          </a:solidFill>
          <a:ln w="9525" cap="flat" cmpd="sng" algn="ctr">
            <a:solidFill>
              <a:schemeClr val="accent1">
                <a:lumMod val="60000"/>
                <a:lumOff val="40000"/>
              </a:schemeClr>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grpSp>
        <p:nvGrpSpPr>
          <p:cNvPr id="8" name="组合 7"/>
          <p:cNvGrpSpPr/>
          <p:nvPr/>
        </p:nvGrpSpPr>
        <p:grpSpPr>
          <a:xfrm>
            <a:off x="548758" y="1296938"/>
            <a:ext cx="1011238" cy="1011239"/>
            <a:chOff x="1230014" y="1296938"/>
            <a:chExt cx="1011238" cy="1011238"/>
          </a:xfrm>
        </p:grpSpPr>
        <p:sp>
          <p:nvSpPr>
            <p:cNvPr id="9" name="Oval 13"/>
            <p:cNvSpPr>
              <a:spLocks noChangeArrowheads="1"/>
            </p:cNvSpPr>
            <p:nvPr/>
          </p:nvSpPr>
          <p:spPr bwMode="auto">
            <a:xfrm>
              <a:off x="1230014" y="1296938"/>
              <a:ext cx="1011238" cy="1011238"/>
            </a:xfrm>
            <a:prstGeom prst="ellipse">
              <a:avLst/>
            </a:prstGeom>
            <a:solidFill>
              <a:srgbClr val="00AAA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282081" y="1429117"/>
              <a:ext cx="868522" cy="707885"/>
            </a:xfrm>
            <a:prstGeom prst="rect">
              <a:avLst/>
            </a:prstGeom>
            <a:noFill/>
          </p:spPr>
          <p:txBody>
            <a:bodyPr wrap="square" rtlCol="0">
              <a:spAutoFit/>
            </a:bodyPr>
            <a:lstStyle/>
            <a:p>
              <a:pPr algn="ctr"/>
              <a:r>
                <a:rPr lang="en-US" altLang="zh-CN" sz="4000" dirty="0">
                  <a:solidFill>
                    <a:schemeClr val="bg1"/>
                  </a:solidFill>
                  <a:latin typeface="+mn-ea"/>
                  <a:ea typeface="+mn-ea"/>
                </a:rPr>
                <a:t>01</a:t>
              </a:r>
              <a:endParaRPr lang="zh-CN" altLang="en-US" sz="4000" dirty="0">
                <a:solidFill>
                  <a:schemeClr val="bg1"/>
                </a:solidFill>
                <a:latin typeface="+mn-ea"/>
                <a:ea typeface="+mn-ea"/>
              </a:endParaRPr>
            </a:p>
          </p:txBody>
        </p:sp>
      </p:grpSp>
      <p:sp>
        <p:nvSpPr>
          <p:cNvPr id="11" name="TextBox 10"/>
          <p:cNvSpPr txBox="1"/>
          <p:nvPr/>
        </p:nvSpPr>
        <p:spPr>
          <a:xfrm>
            <a:off x="1619672" y="896835"/>
            <a:ext cx="1641971" cy="400103"/>
          </a:xfrm>
          <a:prstGeom prst="rect">
            <a:avLst/>
          </a:prstGeom>
          <a:noFill/>
        </p:spPr>
        <p:txBody>
          <a:bodyPr wrap="square" lIns="91434" tIns="45717" rIns="91434" bIns="45717" rtlCol="0">
            <a:spAutoFit/>
          </a:bodyPr>
          <a:lstStyle/>
          <a:p>
            <a:r>
              <a:rPr lang="zh-CN" altLang="en-US" b="1" dirty="0" smtClean="0">
                <a:solidFill>
                  <a:schemeClr val="accent1"/>
                </a:solidFill>
                <a:latin typeface="+mn-ea"/>
                <a:ea typeface="+mn-ea"/>
              </a:rPr>
              <a:t>心得体会</a:t>
            </a:r>
            <a:endParaRPr lang="en-US" altLang="zh-CN" b="1" dirty="0">
              <a:solidFill>
                <a:schemeClr val="accent1"/>
              </a:solidFill>
              <a:latin typeface="+mn-ea"/>
              <a:ea typeface="+mn-ea"/>
            </a:endParaRPr>
          </a:p>
        </p:txBody>
      </p:sp>
      <p:sp>
        <p:nvSpPr>
          <p:cNvPr id="12" name="TextBox 11"/>
          <p:cNvSpPr txBox="1"/>
          <p:nvPr/>
        </p:nvSpPr>
        <p:spPr>
          <a:xfrm>
            <a:off x="1559996" y="1280230"/>
            <a:ext cx="7188469" cy="1272137"/>
          </a:xfrm>
          <a:prstGeom prst="rect">
            <a:avLst/>
          </a:prstGeom>
          <a:noFill/>
        </p:spPr>
        <p:txBody>
          <a:bodyPr wrap="square" lIns="91434" tIns="45717" rIns="91434" bIns="45717" rtlCol="0">
            <a:spAutoFit/>
          </a:bodyPr>
          <a:lstStyle/>
          <a:p>
            <a:pPr marL="0" indent="0">
              <a:lnSpc>
                <a:spcPts val="2300"/>
              </a:lnSpc>
              <a:buNone/>
            </a:pPr>
            <a:r>
              <a:rPr lang="en-US" altLang="zh-CN" sz="1600" dirty="0" smtClean="0">
                <a:solidFill>
                  <a:schemeClr val="accent4"/>
                </a:solidFill>
              </a:rPr>
              <a:t>1.</a:t>
            </a:r>
            <a:r>
              <a:rPr lang="zh-CN" altLang="en-US" sz="1600" dirty="0" smtClean="0">
                <a:solidFill>
                  <a:schemeClr val="accent4"/>
                </a:solidFill>
              </a:rPr>
              <a:t>定期的技术分享、培训，为自身成长有很大帮助。</a:t>
            </a:r>
            <a:endParaRPr lang="en-US" altLang="zh-CN" sz="1600" dirty="0" smtClean="0">
              <a:solidFill>
                <a:schemeClr val="accent4"/>
              </a:solidFill>
            </a:endParaRPr>
          </a:p>
          <a:p>
            <a:pPr marL="0" indent="0">
              <a:lnSpc>
                <a:spcPts val="2300"/>
              </a:lnSpc>
              <a:buNone/>
            </a:pPr>
            <a:r>
              <a:rPr lang="en-US" altLang="zh-CN" sz="1600" dirty="0">
                <a:solidFill>
                  <a:schemeClr val="accent4"/>
                </a:solidFill>
              </a:rPr>
              <a:t>2</a:t>
            </a:r>
            <a:r>
              <a:rPr lang="en-US" altLang="zh-CN" sz="1600" dirty="0" smtClean="0">
                <a:solidFill>
                  <a:schemeClr val="accent4"/>
                </a:solidFill>
              </a:rPr>
              <a:t>.</a:t>
            </a:r>
            <a:r>
              <a:rPr lang="zh-CN" altLang="en-US" sz="1600" dirty="0">
                <a:solidFill>
                  <a:schemeClr val="accent4"/>
                </a:solidFill>
              </a:rPr>
              <a:t>定期的代码评审让其它同事知道自己的工作内容，也能及时发现在工作中的不足从而及时</a:t>
            </a:r>
            <a:r>
              <a:rPr lang="zh-CN" altLang="en-US" sz="1600" dirty="0" smtClean="0">
                <a:solidFill>
                  <a:schemeClr val="accent4"/>
                </a:solidFill>
              </a:rPr>
              <a:t>改正</a:t>
            </a:r>
            <a:endParaRPr lang="en-US" altLang="zh-CN" sz="1600" dirty="0" smtClean="0">
              <a:solidFill>
                <a:schemeClr val="accent4"/>
              </a:solidFill>
            </a:endParaRPr>
          </a:p>
          <a:p>
            <a:pPr marL="0" indent="0">
              <a:lnSpc>
                <a:spcPts val="2300"/>
              </a:lnSpc>
              <a:buNone/>
            </a:pPr>
            <a:r>
              <a:rPr lang="en-US" altLang="zh-CN" sz="1600" dirty="0">
                <a:solidFill>
                  <a:schemeClr val="accent4"/>
                </a:solidFill>
              </a:rPr>
              <a:t>3</a:t>
            </a:r>
            <a:r>
              <a:rPr lang="en-US" altLang="zh-CN" sz="1600" dirty="0" smtClean="0">
                <a:solidFill>
                  <a:schemeClr val="accent4"/>
                </a:solidFill>
              </a:rPr>
              <a:t>.</a:t>
            </a:r>
            <a:r>
              <a:rPr lang="zh-CN" altLang="en-US" sz="1600" dirty="0" smtClean="0">
                <a:solidFill>
                  <a:schemeClr val="accent4"/>
                </a:solidFill>
              </a:rPr>
              <a:t>导师的细心指导给我的工作和生活提供了很大的帮助。</a:t>
            </a:r>
            <a:endParaRPr lang="zh-CN" altLang="en-US" sz="1600" dirty="0">
              <a:solidFill>
                <a:schemeClr val="accent4"/>
              </a:solidFill>
            </a:endParaRPr>
          </a:p>
        </p:txBody>
      </p:sp>
      <p:grpSp>
        <p:nvGrpSpPr>
          <p:cNvPr id="18" name="组合 17"/>
          <p:cNvGrpSpPr/>
          <p:nvPr/>
        </p:nvGrpSpPr>
        <p:grpSpPr>
          <a:xfrm>
            <a:off x="495719" y="4513849"/>
            <a:ext cx="1011238" cy="1011239"/>
            <a:chOff x="1230014" y="4513848"/>
            <a:chExt cx="1011238" cy="1011238"/>
          </a:xfrm>
        </p:grpSpPr>
        <p:sp>
          <p:nvSpPr>
            <p:cNvPr id="19" name="Oval 13"/>
            <p:cNvSpPr>
              <a:spLocks noChangeArrowheads="1"/>
            </p:cNvSpPr>
            <p:nvPr/>
          </p:nvSpPr>
          <p:spPr bwMode="auto">
            <a:xfrm>
              <a:off x="1230014" y="4513848"/>
              <a:ext cx="1011238" cy="1011238"/>
            </a:xfrm>
            <a:prstGeom prst="ellipse">
              <a:avLst/>
            </a:prstGeom>
            <a:solidFill>
              <a:srgbClr val="FF66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TextBox 19"/>
            <p:cNvSpPr txBox="1"/>
            <p:nvPr/>
          </p:nvSpPr>
          <p:spPr>
            <a:xfrm>
              <a:off x="1282081" y="4646027"/>
              <a:ext cx="868522" cy="707885"/>
            </a:xfrm>
            <a:prstGeom prst="rect">
              <a:avLst/>
            </a:prstGeom>
            <a:noFill/>
          </p:spPr>
          <p:txBody>
            <a:bodyPr wrap="square" rtlCol="0">
              <a:spAutoFit/>
            </a:bodyPr>
            <a:lstStyle/>
            <a:p>
              <a:pPr algn="ctr"/>
              <a:r>
                <a:rPr lang="en-US" altLang="zh-CN" sz="4000" dirty="0" smtClean="0">
                  <a:solidFill>
                    <a:schemeClr val="bg1"/>
                  </a:solidFill>
                  <a:latin typeface="+mn-ea"/>
                  <a:ea typeface="+mn-ea"/>
                </a:rPr>
                <a:t>02</a:t>
              </a:r>
              <a:endParaRPr lang="zh-CN" altLang="en-US" sz="4000" dirty="0">
                <a:solidFill>
                  <a:schemeClr val="bg1"/>
                </a:solidFill>
                <a:latin typeface="+mn-ea"/>
                <a:ea typeface="+mn-ea"/>
              </a:endParaRPr>
            </a:p>
          </p:txBody>
        </p:sp>
      </p:grpSp>
      <p:sp>
        <p:nvSpPr>
          <p:cNvPr id="21" name="TextBox 20"/>
          <p:cNvSpPr txBox="1"/>
          <p:nvPr/>
        </p:nvSpPr>
        <p:spPr>
          <a:xfrm>
            <a:off x="1691679" y="3965001"/>
            <a:ext cx="1497956" cy="400103"/>
          </a:xfrm>
          <a:prstGeom prst="rect">
            <a:avLst/>
          </a:prstGeom>
          <a:noFill/>
        </p:spPr>
        <p:txBody>
          <a:bodyPr wrap="square" lIns="91434" tIns="45717" rIns="91434" bIns="45717" rtlCol="0">
            <a:spAutoFit/>
          </a:bodyPr>
          <a:lstStyle/>
          <a:p>
            <a:r>
              <a:rPr lang="zh-CN" altLang="en-US" b="1" dirty="0" smtClean="0">
                <a:solidFill>
                  <a:schemeClr val="accent1"/>
                </a:solidFill>
                <a:latin typeface="+mn-ea"/>
                <a:ea typeface="+mn-ea"/>
              </a:rPr>
              <a:t>意见建议</a:t>
            </a:r>
            <a:endParaRPr lang="en-US" altLang="zh-CN" b="1" dirty="0">
              <a:solidFill>
                <a:schemeClr val="accent1"/>
              </a:solidFill>
              <a:latin typeface="+mn-ea"/>
              <a:ea typeface="+mn-ea"/>
            </a:endParaRPr>
          </a:p>
        </p:txBody>
      </p:sp>
      <p:sp>
        <p:nvSpPr>
          <p:cNvPr id="22" name="TextBox 21"/>
          <p:cNvSpPr txBox="1"/>
          <p:nvPr/>
        </p:nvSpPr>
        <p:spPr>
          <a:xfrm>
            <a:off x="1559997" y="4788447"/>
            <a:ext cx="7188468" cy="584769"/>
          </a:xfrm>
          <a:prstGeom prst="rect">
            <a:avLst/>
          </a:prstGeom>
          <a:noFill/>
        </p:spPr>
        <p:txBody>
          <a:bodyPr wrap="square" lIns="91434" tIns="45717" rIns="91434" bIns="45717" rtlCol="0">
            <a:spAutoFit/>
          </a:bodyPr>
          <a:lstStyle/>
          <a:p>
            <a:r>
              <a:rPr lang="en-US" altLang="zh-CN" sz="1600" dirty="0">
                <a:solidFill>
                  <a:schemeClr val="accent4"/>
                </a:solidFill>
              </a:rPr>
              <a:t>1</a:t>
            </a:r>
            <a:r>
              <a:rPr lang="en-US" altLang="zh-CN" sz="1600" dirty="0" smtClean="0">
                <a:solidFill>
                  <a:schemeClr val="accent4"/>
                </a:solidFill>
              </a:rPr>
              <a:t>.</a:t>
            </a:r>
            <a:r>
              <a:rPr lang="zh-CN" altLang="en-US" sz="1600" dirty="0">
                <a:solidFill>
                  <a:schemeClr val="accent4"/>
                </a:solidFill>
              </a:rPr>
              <a:t>建立比较完善的归纳文档，是大家能快速的查找到自己需要的内容</a:t>
            </a:r>
            <a:r>
              <a:rPr lang="zh-CN" altLang="en-US" sz="1600" dirty="0" smtClean="0">
                <a:solidFill>
                  <a:schemeClr val="accent4"/>
                </a:solidFill>
              </a:rPr>
              <a:t>。</a:t>
            </a:r>
            <a:endParaRPr lang="en-US" altLang="zh-CN" sz="1600" dirty="0" smtClean="0">
              <a:solidFill>
                <a:schemeClr val="accent4"/>
              </a:solidFill>
            </a:endParaRPr>
          </a:p>
          <a:p>
            <a:r>
              <a:rPr lang="en-US" altLang="zh-CN" sz="1600" dirty="0" smtClean="0">
                <a:solidFill>
                  <a:schemeClr val="accent4"/>
                </a:solidFill>
                <a:latin typeface="+mn-ea"/>
                <a:ea typeface="+mn-ea"/>
              </a:rPr>
              <a:t>2.</a:t>
            </a:r>
            <a:r>
              <a:rPr lang="zh-CN" altLang="en-US" sz="1600" dirty="0" smtClean="0">
                <a:solidFill>
                  <a:schemeClr val="accent4"/>
                </a:solidFill>
                <a:latin typeface="+mn-ea"/>
                <a:ea typeface="+mn-ea"/>
              </a:rPr>
              <a:t>公司很</a:t>
            </a:r>
            <a:r>
              <a:rPr lang="zh-CN" altLang="en-US" sz="1600" dirty="0">
                <a:solidFill>
                  <a:schemeClr val="accent4"/>
                </a:solidFill>
                <a:latin typeface="+mn-ea"/>
                <a:ea typeface="+mn-ea"/>
              </a:rPr>
              <a:t>多功能逻辑</a:t>
            </a:r>
            <a:r>
              <a:rPr lang="zh-CN" altLang="en-US" sz="1600" dirty="0" smtClean="0">
                <a:solidFill>
                  <a:schemeClr val="accent4"/>
                </a:solidFill>
                <a:latin typeface="+mn-ea"/>
                <a:ea typeface="+mn-ea"/>
              </a:rPr>
              <a:t>都与业务相关，希望能给开发培训相关业务知识。</a:t>
            </a:r>
            <a:endParaRPr lang="en-US" altLang="zh-CN" sz="1600" dirty="0" smtClean="0">
              <a:solidFill>
                <a:schemeClr val="accent4"/>
              </a:solidFill>
              <a:latin typeface="+mn-ea"/>
              <a:ea typeface="+mn-ea"/>
            </a:endParaRPr>
          </a:p>
        </p:txBody>
      </p:sp>
      <p:sp>
        <p:nvSpPr>
          <p:cNvPr id="28" name="矩形 27"/>
          <p:cNvSpPr/>
          <p:nvPr/>
        </p:nvSpPr>
        <p:spPr bwMode="auto">
          <a:xfrm>
            <a:off x="0" y="3068960"/>
            <a:ext cx="9144000" cy="864096"/>
          </a:xfrm>
          <a:prstGeom prst="rect">
            <a:avLst/>
          </a:prstGeom>
          <a:solidFill>
            <a:srgbClr val="484849"/>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algn="ctr" defTabSz="914339"/>
            <a:endParaRPr lang="zh-CN" altLang="en-US" sz="1700" dirty="0"/>
          </a:p>
        </p:txBody>
      </p:sp>
      <p:sp>
        <p:nvSpPr>
          <p:cNvPr id="29" name="TextBox 28"/>
          <p:cNvSpPr txBox="1"/>
          <p:nvPr/>
        </p:nvSpPr>
        <p:spPr>
          <a:xfrm>
            <a:off x="2083859" y="3252670"/>
            <a:ext cx="4288341" cy="584769"/>
          </a:xfrm>
          <a:prstGeom prst="rect">
            <a:avLst/>
          </a:prstGeom>
          <a:noFill/>
        </p:spPr>
        <p:txBody>
          <a:bodyPr wrap="none" lIns="91434" tIns="45717" rIns="91434" bIns="45717" rtlCol="0">
            <a:spAutoFit/>
          </a:bodyPr>
          <a:lstStyle/>
          <a:p>
            <a:pPr algn="ctr"/>
            <a:r>
              <a:rPr lang="zh-CN" altLang="en-US" sz="3200" b="1" dirty="0" smtClean="0">
                <a:solidFill>
                  <a:schemeClr val="bg1"/>
                </a:solidFill>
                <a:latin typeface="微软雅黑"/>
                <a:ea typeface="微软雅黑"/>
              </a:rPr>
              <a:t>心得体会对</a:t>
            </a:r>
            <a:r>
              <a:rPr lang="zh-CN" altLang="en-US" sz="3200" b="1" dirty="0">
                <a:solidFill>
                  <a:schemeClr val="bg1"/>
                </a:solidFill>
                <a:latin typeface="微软雅黑"/>
                <a:ea typeface="微软雅黑"/>
              </a:rPr>
              <a:t>部门</a:t>
            </a:r>
            <a:r>
              <a:rPr lang="zh-CN" altLang="en-US" sz="3200" b="1" dirty="0" smtClean="0">
                <a:solidFill>
                  <a:schemeClr val="bg1"/>
                </a:solidFill>
                <a:latin typeface="微软雅黑"/>
                <a:ea typeface="微软雅黑"/>
              </a:rPr>
              <a:t>的建议</a:t>
            </a:r>
            <a:endParaRPr lang="zh-CN" altLang="en-US" sz="3200" b="1" dirty="0">
              <a:solidFill>
                <a:schemeClr val="bg1"/>
              </a:solidFill>
              <a:latin typeface="微软雅黑"/>
              <a:ea typeface="微软雅黑"/>
            </a:endParaRPr>
          </a:p>
        </p:txBody>
      </p:sp>
    </p:spTree>
    <p:extLst>
      <p:ext uri="{BB962C8B-B14F-4D97-AF65-F5344CB8AC3E}">
        <p14:creationId xmlns:p14="http://schemas.microsoft.com/office/powerpoint/2010/main" val="2649217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400" fill="hold"/>
                                        <p:tgtEl>
                                          <p:spTgt spid="29"/>
                                        </p:tgtEl>
                                        <p:attrNameLst>
                                          <p:attrName>ppt_w</p:attrName>
                                        </p:attrNameLst>
                                      </p:cBhvr>
                                      <p:tavLst>
                                        <p:tav tm="0">
                                          <p:val>
                                            <p:fltVal val="0"/>
                                          </p:val>
                                        </p:tav>
                                        <p:tav tm="100000">
                                          <p:val>
                                            <p:strVal val="#ppt_w"/>
                                          </p:val>
                                        </p:tav>
                                      </p:tavLst>
                                    </p:anim>
                                    <p:anim calcmode="lin" valueType="num">
                                      <p:cBhvr>
                                        <p:cTn id="12" dur="400" fill="hold"/>
                                        <p:tgtEl>
                                          <p:spTgt spid="29"/>
                                        </p:tgtEl>
                                        <p:attrNameLst>
                                          <p:attrName>ppt_h</p:attrName>
                                        </p:attrNameLst>
                                      </p:cBhvr>
                                      <p:tavLst>
                                        <p:tav tm="0">
                                          <p:val>
                                            <p:fltVal val="0"/>
                                          </p:val>
                                        </p:tav>
                                        <p:tav tm="100000">
                                          <p:val>
                                            <p:strVal val="#ppt_h"/>
                                          </p:val>
                                        </p:tav>
                                      </p:tavLst>
                                    </p:anim>
                                    <p:anim calcmode="lin" valueType="num">
                                      <p:cBhvr>
                                        <p:cTn id="13" dur="400" fill="hold"/>
                                        <p:tgtEl>
                                          <p:spTgt spid="29"/>
                                        </p:tgtEl>
                                        <p:attrNameLst>
                                          <p:attrName>style.rotation</p:attrName>
                                        </p:attrNameLst>
                                      </p:cBhvr>
                                      <p:tavLst>
                                        <p:tav tm="0">
                                          <p:val>
                                            <p:fltVal val="90"/>
                                          </p:val>
                                        </p:tav>
                                        <p:tav tm="100000">
                                          <p:val>
                                            <p:fltVal val="0"/>
                                          </p:val>
                                        </p:tav>
                                      </p:tavLst>
                                    </p:anim>
                                    <p:animEffect transition="in" filter="fade">
                                      <p:cBhvr>
                                        <p:cTn id="14" dur="400"/>
                                        <p:tgtEl>
                                          <p:spTgt spid="29"/>
                                        </p:tgtEl>
                                      </p:cBhvr>
                                    </p:animEffect>
                                  </p:childTnLst>
                                </p:cTn>
                              </p:par>
                              <p:par>
                                <p:cTn id="15" presetID="8" presetClass="emph" presetSubtype="0" fill="hold" grpId="1" nodeType="withEffect">
                                  <p:stCondLst>
                                    <p:cond delay="0"/>
                                  </p:stCondLst>
                                  <p:childTnLst>
                                    <p:animRot by="21600000">
                                      <p:cBhvr>
                                        <p:cTn id="16" dur="400" fill="hold"/>
                                        <p:tgtEl>
                                          <p:spTgt spid="29"/>
                                        </p:tgtEl>
                                        <p:attrNameLst>
                                          <p:attrName>r</p:attrName>
                                        </p:attrNameLst>
                                      </p:cBhvr>
                                    </p:animRot>
                                  </p:childTnLst>
                                </p:cTn>
                              </p:par>
                            </p:childTnLst>
                          </p:cTn>
                        </p:par>
                        <p:par>
                          <p:cTn id="17" fill="hold">
                            <p:stCondLst>
                              <p:cond delay="900"/>
                            </p:stCondLst>
                            <p:childTnLst>
                              <p:par>
                                <p:cTn id="18" presetID="53" presetClass="entr" presetSubtype="52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par>
                          <p:cTn id="32" fill="hold">
                            <p:stCondLst>
                              <p:cond delay="1400"/>
                            </p:stCondLst>
                            <p:childTnLst>
                              <p:par>
                                <p:cTn id="33" presetID="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56" presetClass="path" presetSubtype="0" accel="50000" decel="50000" fill="hold" nodeType="withEffect">
                                  <p:stCondLst>
                                    <p:cond delay="0"/>
                                  </p:stCondLst>
                                  <p:childTnLst>
                                    <p:animMotion origin="layout" path="M 3.39058E-6 1.56337E-6 L 0.33398 0.24745 " pathEditMode="relative" rAng="0" ptsTypes="AA">
                                      <p:cBhvr>
                                        <p:cTn id="36" dur="500" spd="-100000" fill="hold"/>
                                        <p:tgtEl>
                                          <p:spTgt spid="8"/>
                                        </p:tgtEl>
                                        <p:attrNameLst>
                                          <p:attrName>ppt_x</p:attrName>
                                          <p:attrName>ppt_y</p:attrName>
                                        </p:attrNameLst>
                                      </p:cBhvr>
                                      <p:rCtr x="16693" y="12373"/>
                                    </p:animMotion>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56" presetClass="path" presetSubtype="0" accel="50000" decel="50000" fill="hold" nodeType="withEffect">
                                  <p:stCondLst>
                                    <p:cond delay="0"/>
                                  </p:stCondLst>
                                  <p:childTnLst>
                                    <p:animMotion origin="layout" path="M 3.39058E-6 3.92229E-6 L 0.33398 -0.2211 " pathEditMode="relative" rAng="0" ptsTypes="AA">
                                      <p:cBhvr>
                                        <p:cTn id="40" dur="500" spd="-100000" fill="hold"/>
                                        <p:tgtEl>
                                          <p:spTgt spid="18"/>
                                        </p:tgtEl>
                                        <p:attrNameLst>
                                          <p:attrName>ppt_x</p:attrName>
                                          <p:attrName>ppt_y</p:attrName>
                                        </p:attrNameLst>
                                      </p:cBhvr>
                                      <p:rCtr x="16693" y="-11055"/>
                                    </p:animMotion>
                                  </p:childTnLst>
                                </p:cTn>
                              </p:par>
                            </p:childTnLst>
                          </p:cTn>
                        </p:par>
                        <p:par>
                          <p:cTn id="41" fill="hold">
                            <p:stCondLst>
                              <p:cond delay="190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2400"/>
                            </p:stCondLst>
                            <p:childTnLst>
                              <p:par>
                                <p:cTn id="46" presetID="22" presetClass="entr" presetSubtype="1"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up)">
                                      <p:cBhvr>
                                        <p:cTn id="48" dur="500"/>
                                        <p:tgtEl>
                                          <p:spTgt spid="12"/>
                                        </p:tgtEl>
                                      </p:cBhvr>
                                    </p:animEffect>
                                  </p:childTnLst>
                                </p:cTn>
                              </p:par>
                            </p:childTnLst>
                          </p:cTn>
                        </p:par>
                        <p:par>
                          <p:cTn id="49" fill="hold">
                            <p:stCondLst>
                              <p:cond delay="29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3400"/>
                            </p:stCondLst>
                            <p:childTnLst>
                              <p:par>
                                <p:cTn id="54" presetID="22" presetClass="entr" presetSubtype="1"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up)">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p:bldP spid="12" grpId="0"/>
      <p:bldP spid="21" grpId="0"/>
      <p:bldP spid="22" grpId="0"/>
      <p:bldP spid="28" grpId="0" animBg="1"/>
      <p:bldP spid="29" grpId="0"/>
      <p:bldP spid="2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标题 2"/>
          <p:cNvSpPr>
            <a:spLocks noGrp="1"/>
          </p:cNvSpPr>
          <p:nvPr>
            <p:ph type="title"/>
          </p:nvPr>
        </p:nvSpPr>
        <p:spPr>
          <a:xfrm>
            <a:off x="395288" y="0"/>
            <a:ext cx="6697662" cy="620713"/>
          </a:xfrm>
        </p:spPr>
        <p:txBody>
          <a:bodyPr/>
          <a:lstStyle/>
          <a:p>
            <a:r>
              <a:rPr smtClean="0"/>
              <a:t>特别声明</a:t>
            </a:r>
          </a:p>
        </p:txBody>
      </p:sp>
      <p:sp>
        <p:nvSpPr>
          <p:cNvPr id="5" name="Text Box 4"/>
          <p:cNvSpPr txBox="1">
            <a:spLocks noChangeArrowheads="1"/>
          </p:cNvSpPr>
          <p:nvPr/>
        </p:nvSpPr>
        <p:spPr bwMode="auto">
          <a:xfrm>
            <a:off x="203200" y="1052513"/>
            <a:ext cx="88328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r>
              <a:rPr kumimoji="0" lang="zh-CN" altLang="en-US" sz="1200">
                <a:solidFill>
                  <a:srgbClr val="595959"/>
                </a:solidFill>
                <a:latin typeface="微软雅黑"/>
                <a:ea typeface="微软雅黑"/>
              </a:rPr>
              <a:t>没有金蝶软件国际软件集团有限公司的特别许可，任何人不能以任何形式或为任何目的复制或传播本文档的任何部分。本文档中包含的信息如有更改，恕不另行通知。</a:t>
            </a:r>
          </a:p>
          <a:p>
            <a:endParaRPr kumimoji="0" lang="zh-CN" altLang="en-US" sz="1200">
              <a:solidFill>
                <a:srgbClr val="595959"/>
              </a:solidFill>
              <a:latin typeface="微软雅黑"/>
              <a:ea typeface="微软雅黑"/>
            </a:endParaRPr>
          </a:p>
          <a:p>
            <a:r>
              <a:rPr kumimoji="0" lang="zh-CN" altLang="en-US" sz="1200">
                <a:solidFill>
                  <a:srgbClr val="595959"/>
                </a:solidFill>
                <a:latin typeface="微软雅黑"/>
                <a:ea typeface="微软雅黑"/>
              </a:rPr>
              <a:t>由金蝶软件（中国）有限公司和其分销商所销售的某些软件产品包含有其它软件供应商版权所有的软件组件。</a:t>
            </a:r>
          </a:p>
          <a:p>
            <a:r>
              <a:rPr kumimoji="0" lang="en-US" altLang="zh-CN" sz="1200">
                <a:solidFill>
                  <a:srgbClr val="595959"/>
                </a:solidFill>
                <a:latin typeface="微软雅黑"/>
                <a:ea typeface="微软雅黑"/>
              </a:rPr>
              <a:t>Microsoft®</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WINDOWS®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NT®</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EXCEL®</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Word®</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PowerPoint® </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SQL Server® </a:t>
            </a:r>
            <a:r>
              <a:rPr kumimoji="0" lang="zh-CN" altLang="en-US" sz="1200">
                <a:solidFill>
                  <a:srgbClr val="595959"/>
                </a:solidFill>
                <a:latin typeface="微软雅黑"/>
                <a:ea typeface="微软雅黑"/>
              </a:rPr>
              <a:t>是微软公司的注册商标。</a:t>
            </a:r>
          </a:p>
          <a:p>
            <a:r>
              <a:rPr kumimoji="0" lang="en-US" altLang="zh-CN" sz="1200">
                <a:solidFill>
                  <a:srgbClr val="595959"/>
                </a:solidFill>
                <a:latin typeface="微软雅黑"/>
                <a:ea typeface="微软雅黑"/>
              </a:rPr>
              <a:t>IBM®</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DB2®</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DB2 </a:t>
            </a:r>
            <a:r>
              <a:rPr kumimoji="0" lang="zh-CN" altLang="en-US" sz="1200">
                <a:solidFill>
                  <a:srgbClr val="595959"/>
                </a:solidFill>
                <a:latin typeface="微软雅黑"/>
                <a:ea typeface="微软雅黑"/>
              </a:rPr>
              <a:t>通用数据库、</a:t>
            </a:r>
            <a:r>
              <a:rPr kumimoji="0" lang="en-US" altLang="zh-CN" sz="1200">
                <a:solidFill>
                  <a:srgbClr val="595959"/>
                </a:solidFill>
                <a:latin typeface="微软雅黑"/>
                <a:ea typeface="微软雅黑"/>
              </a:rPr>
              <a:t>OS/2®</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Parallel Sysplex®</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MVS/ESA</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AIX®</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S/390®</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AS/400®</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OS/390®</a:t>
            </a:r>
            <a:r>
              <a:rPr kumimoji="0" lang="zh-CN" altLang="en-US" sz="1200">
                <a:solidFill>
                  <a:srgbClr val="595959"/>
                </a:solidFill>
                <a:latin typeface="微软雅黑"/>
                <a:ea typeface="微软雅黑"/>
              </a:rPr>
              <a:t>、</a:t>
            </a:r>
          </a:p>
          <a:p>
            <a:r>
              <a:rPr kumimoji="0" lang="en-US" altLang="zh-CN" sz="1200">
                <a:solidFill>
                  <a:srgbClr val="595959"/>
                </a:solidFill>
                <a:latin typeface="微软雅黑"/>
                <a:ea typeface="微软雅黑"/>
              </a:rPr>
              <a:t>OS/400®</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iSeries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xSeries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zSeries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z/OS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AFP</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Intelligent Miner</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WebSphere®</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Netfinity®</a:t>
            </a:r>
            <a:r>
              <a:rPr kumimoji="0" lang="zh-CN" altLang="en-US" sz="1200">
                <a:solidFill>
                  <a:srgbClr val="595959"/>
                </a:solidFill>
                <a:latin typeface="微软雅黑"/>
                <a:ea typeface="微软雅黑"/>
              </a:rPr>
              <a:t>、</a:t>
            </a:r>
          </a:p>
          <a:p>
            <a:r>
              <a:rPr kumimoji="0" lang="en-US" altLang="zh-CN" sz="1200">
                <a:solidFill>
                  <a:srgbClr val="595959"/>
                </a:solidFill>
                <a:latin typeface="微软雅黑"/>
                <a:ea typeface="微软雅黑"/>
              </a:rPr>
              <a:t>Tivoli®</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Informix </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Informix® </a:t>
            </a:r>
            <a:r>
              <a:rPr kumimoji="0" lang="zh-CN" altLang="en-US" sz="1200">
                <a:solidFill>
                  <a:srgbClr val="595959"/>
                </a:solidFill>
                <a:latin typeface="微软雅黑"/>
                <a:ea typeface="微软雅黑"/>
              </a:rPr>
              <a:t>动态</a:t>
            </a:r>
            <a:r>
              <a:rPr kumimoji="0" lang="en-US" altLang="zh-CN" sz="1200">
                <a:solidFill>
                  <a:srgbClr val="595959"/>
                </a:solidFill>
                <a:latin typeface="微软雅黑"/>
                <a:ea typeface="微软雅黑"/>
              </a:rPr>
              <a:t>ServerTM </a:t>
            </a:r>
            <a:r>
              <a:rPr kumimoji="0" lang="zh-CN" altLang="en-US" sz="1200">
                <a:solidFill>
                  <a:srgbClr val="595959"/>
                </a:solidFill>
                <a:latin typeface="微软雅黑"/>
                <a:ea typeface="微软雅黑"/>
              </a:rPr>
              <a:t>是国际商业机器公司在美国或其他公司的商标。</a:t>
            </a:r>
          </a:p>
          <a:p>
            <a:r>
              <a:rPr kumimoji="0" lang="en-US" altLang="zh-CN" sz="1200">
                <a:solidFill>
                  <a:srgbClr val="595959"/>
                </a:solidFill>
                <a:latin typeface="微软雅黑"/>
                <a:ea typeface="微软雅黑"/>
              </a:rPr>
              <a:t>ORACLE® </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ORACLE </a:t>
            </a:r>
            <a:r>
              <a:rPr kumimoji="0" lang="zh-CN" altLang="en-US" sz="1200">
                <a:solidFill>
                  <a:srgbClr val="595959"/>
                </a:solidFill>
                <a:latin typeface="微软雅黑"/>
                <a:ea typeface="微软雅黑"/>
              </a:rPr>
              <a:t>公司的注册商标。</a:t>
            </a:r>
          </a:p>
          <a:p>
            <a:r>
              <a:rPr kumimoji="0" lang="en-US" altLang="zh-CN" sz="1200">
                <a:solidFill>
                  <a:srgbClr val="595959"/>
                </a:solidFill>
                <a:latin typeface="微软雅黑"/>
                <a:ea typeface="微软雅黑"/>
              </a:rPr>
              <a:t>UNIX®</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UNIX INTERNATIONAL CO.,LIMTED</a:t>
            </a:r>
            <a:r>
              <a:rPr kumimoji="0" lang="zh-CN" altLang="en-US" sz="1200">
                <a:solidFill>
                  <a:srgbClr val="595959"/>
                </a:solidFill>
                <a:latin typeface="微软雅黑"/>
                <a:ea typeface="微软雅黑"/>
              </a:rPr>
              <a:t>的注册商标、</a:t>
            </a:r>
            <a:r>
              <a:rPr kumimoji="0" lang="en-US" altLang="zh-CN" sz="1200">
                <a:solidFill>
                  <a:srgbClr val="595959"/>
                </a:solidFill>
                <a:latin typeface="微软雅黑"/>
                <a:ea typeface="微软雅黑"/>
              </a:rPr>
              <a:t>OSF/1® </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Motif® </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Open Group </a:t>
            </a:r>
            <a:r>
              <a:rPr kumimoji="0" lang="zh-CN" altLang="en-US" sz="1200">
                <a:solidFill>
                  <a:srgbClr val="595959"/>
                </a:solidFill>
                <a:latin typeface="微软雅黑"/>
                <a:ea typeface="微软雅黑"/>
              </a:rPr>
              <a:t>的注册商标。</a:t>
            </a:r>
          </a:p>
          <a:p>
            <a:r>
              <a:rPr kumimoji="0" lang="en-US" altLang="zh-CN" sz="1200">
                <a:solidFill>
                  <a:srgbClr val="595959"/>
                </a:solidFill>
                <a:latin typeface="微软雅黑"/>
                <a:ea typeface="微软雅黑"/>
              </a:rPr>
              <a:t>Citrix®</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Citrix </a:t>
            </a:r>
            <a:r>
              <a:rPr kumimoji="0" lang="zh-CN" altLang="en-US" sz="1200">
                <a:solidFill>
                  <a:srgbClr val="595959"/>
                </a:solidFill>
                <a:latin typeface="微软雅黑"/>
                <a:ea typeface="微软雅黑"/>
              </a:rPr>
              <a:t>徽标、</a:t>
            </a:r>
            <a:r>
              <a:rPr kumimoji="0" lang="en-US" altLang="zh-CN" sz="1200">
                <a:solidFill>
                  <a:srgbClr val="595959"/>
                </a:solidFill>
                <a:latin typeface="微软雅黑"/>
                <a:ea typeface="微软雅黑"/>
              </a:rPr>
              <a:t>ICA</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Program Neighborhood®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MetaFrame®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WinFrame®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VideoFrame®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MultiWin®</a:t>
            </a:r>
            <a:r>
              <a:rPr kumimoji="0" lang="zh-CN" altLang="en-US" sz="1200">
                <a:solidFill>
                  <a:srgbClr val="595959"/>
                </a:solidFill>
                <a:latin typeface="微软雅黑"/>
                <a:ea typeface="微软雅黑"/>
              </a:rPr>
              <a:t>以及此处引用的</a:t>
            </a:r>
            <a:r>
              <a:rPr kumimoji="0" lang="en-US" altLang="zh-CN" sz="1200">
                <a:solidFill>
                  <a:srgbClr val="595959"/>
                </a:solidFill>
                <a:latin typeface="微软雅黑"/>
                <a:ea typeface="微软雅黑"/>
              </a:rPr>
              <a:t>Citrix </a:t>
            </a:r>
            <a:r>
              <a:rPr kumimoji="0" lang="zh-CN" altLang="en-US" sz="1200">
                <a:solidFill>
                  <a:srgbClr val="595959"/>
                </a:solidFill>
                <a:latin typeface="微软雅黑"/>
                <a:ea typeface="微软雅黑"/>
              </a:rPr>
              <a:t>产品名是</a:t>
            </a:r>
            <a:r>
              <a:rPr kumimoji="0" lang="en-US" altLang="zh-CN" sz="1200">
                <a:solidFill>
                  <a:srgbClr val="595959"/>
                </a:solidFill>
                <a:latin typeface="微软雅黑"/>
                <a:ea typeface="微软雅黑"/>
              </a:rPr>
              <a:t>Citrix Systems </a:t>
            </a:r>
            <a:r>
              <a:rPr kumimoji="0" lang="zh-CN" altLang="en-US" sz="1200">
                <a:solidFill>
                  <a:srgbClr val="595959"/>
                </a:solidFill>
                <a:latin typeface="微软雅黑"/>
                <a:ea typeface="微软雅黑"/>
              </a:rPr>
              <a:t>公司的商标或注册商标。</a:t>
            </a:r>
          </a:p>
          <a:p>
            <a:r>
              <a:rPr kumimoji="0" lang="en-US" altLang="zh-CN" sz="1200">
                <a:solidFill>
                  <a:srgbClr val="595959"/>
                </a:solidFill>
                <a:latin typeface="微软雅黑"/>
                <a:ea typeface="微软雅黑"/>
              </a:rPr>
              <a:t>HTML</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HATEMOGLU TEKSTIL GIYIM SANAYI VE TICARET A.S.</a:t>
            </a:r>
            <a:r>
              <a:rPr kumimoji="0" lang="zh-CN" altLang="en-US" sz="1200">
                <a:solidFill>
                  <a:srgbClr val="595959"/>
                </a:solidFill>
                <a:latin typeface="微软雅黑"/>
                <a:ea typeface="微软雅黑"/>
              </a:rPr>
              <a:t>的注册商标，</a:t>
            </a:r>
            <a:r>
              <a:rPr kumimoji="0" lang="en-US" altLang="zh-CN" sz="1200">
                <a:solidFill>
                  <a:srgbClr val="595959"/>
                </a:solidFill>
                <a:latin typeface="微软雅黑"/>
                <a:ea typeface="微软雅黑"/>
              </a:rPr>
              <a:t>DHTML</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XML</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XHTML</a:t>
            </a:r>
            <a:r>
              <a:rPr kumimoji="0" lang="zh-CN" altLang="en-US" sz="1200">
                <a:solidFill>
                  <a:srgbClr val="595959"/>
                </a:solidFill>
                <a:latin typeface="微软雅黑"/>
                <a:ea typeface="微软雅黑"/>
              </a:rPr>
              <a:t> 是</a:t>
            </a:r>
            <a:r>
              <a:rPr kumimoji="0" lang="en-US" altLang="zh-CN" sz="1200">
                <a:solidFill>
                  <a:srgbClr val="595959"/>
                </a:solidFill>
                <a:latin typeface="微软雅黑"/>
                <a:ea typeface="微软雅黑"/>
              </a:rPr>
              <a:t>W3C®</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World Wide Web </a:t>
            </a:r>
            <a:r>
              <a:rPr kumimoji="0" lang="zh-CN" altLang="en-US" sz="1200">
                <a:solidFill>
                  <a:srgbClr val="595959"/>
                </a:solidFill>
                <a:latin typeface="微软雅黑"/>
                <a:ea typeface="微软雅黑"/>
              </a:rPr>
              <a:t>协会、计算机科学实验室的商标或注册商标，</a:t>
            </a:r>
            <a:r>
              <a:rPr kumimoji="0" lang="en-US" altLang="zh-CN" sz="1200">
                <a:solidFill>
                  <a:srgbClr val="595959"/>
                </a:solidFill>
                <a:latin typeface="微软雅黑"/>
                <a:ea typeface="微软雅黑"/>
              </a:rPr>
              <a:t>PureXML</a:t>
            </a:r>
            <a:r>
              <a:rPr kumimoji="0" lang="zh-CN" altLang="en-US" sz="1200">
                <a:solidFill>
                  <a:srgbClr val="595959"/>
                </a:solidFill>
                <a:latin typeface="微软雅黑"/>
                <a:ea typeface="微软雅黑"/>
              </a:rPr>
              <a:t>是国际商业机器公司的注册商标。</a:t>
            </a:r>
          </a:p>
          <a:p>
            <a:r>
              <a:rPr kumimoji="0" lang="en-US" altLang="zh-CN" sz="1200">
                <a:solidFill>
                  <a:srgbClr val="595959"/>
                </a:solidFill>
                <a:latin typeface="微软雅黑"/>
                <a:ea typeface="微软雅黑"/>
              </a:rPr>
              <a:t>JAVA® </a:t>
            </a:r>
            <a:r>
              <a:rPr kumimoji="0" lang="zh-CN" altLang="en-US" sz="1200">
                <a:solidFill>
                  <a:srgbClr val="595959"/>
                </a:solidFill>
                <a:latin typeface="微软雅黑"/>
                <a:ea typeface="微软雅黑"/>
              </a:rPr>
              <a:t>是甲骨文美国有限公司的注册商标。</a:t>
            </a:r>
          </a:p>
          <a:p>
            <a:r>
              <a:rPr kumimoji="0" lang="en-US" altLang="zh-CN" sz="1200">
                <a:solidFill>
                  <a:srgbClr val="595959"/>
                </a:solidFill>
                <a:latin typeface="微软雅黑"/>
                <a:ea typeface="微软雅黑"/>
              </a:rPr>
              <a:t>JAVASCRIPT®</a:t>
            </a:r>
            <a:r>
              <a:rPr kumimoji="0" lang="zh-CN" altLang="en-US" sz="1200">
                <a:solidFill>
                  <a:srgbClr val="595959"/>
                </a:solidFill>
                <a:latin typeface="微软雅黑"/>
                <a:ea typeface="微软雅黑"/>
              </a:rPr>
              <a:t>是甲骨文美国有限公司的注册商标，由其技术开发和实施商</a:t>
            </a:r>
            <a:r>
              <a:rPr kumimoji="0" lang="en-US" altLang="zh-CN" sz="1200">
                <a:solidFill>
                  <a:srgbClr val="595959"/>
                </a:solidFill>
                <a:latin typeface="微软雅黑"/>
                <a:ea typeface="微软雅黑"/>
              </a:rPr>
              <a:t>Netscape </a:t>
            </a:r>
            <a:r>
              <a:rPr kumimoji="0" lang="zh-CN" altLang="en-US" sz="1200">
                <a:solidFill>
                  <a:srgbClr val="595959"/>
                </a:solidFill>
                <a:latin typeface="微软雅黑"/>
                <a:ea typeface="微软雅黑"/>
              </a:rPr>
              <a:t>许可使用。</a:t>
            </a:r>
          </a:p>
          <a:p>
            <a:r>
              <a:rPr kumimoji="0" lang="en-US" altLang="zh-CN" sz="1200">
                <a:solidFill>
                  <a:srgbClr val="595959"/>
                </a:solidFill>
                <a:latin typeface="微软雅黑"/>
                <a:ea typeface="微软雅黑"/>
              </a:rPr>
              <a:t>Apusic ®</a:t>
            </a:r>
            <a:r>
              <a:rPr kumimoji="0" lang="zh-CN" altLang="en-US" sz="1200">
                <a:solidFill>
                  <a:srgbClr val="595959"/>
                </a:solidFill>
                <a:latin typeface="微软雅黑"/>
                <a:ea typeface="微软雅黑"/>
              </a:rPr>
              <a:t>是深圳市金蝶中间件有限公司的注册商标。</a:t>
            </a:r>
            <a:endParaRPr kumimoji="0" lang="en-US" altLang="zh-CN" sz="1200">
              <a:solidFill>
                <a:srgbClr val="595959"/>
              </a:solidFill>
              <a:latin typeface="微软雅黑"/>
              <a:ea typeface="微软雅黑"/>
            </a:endParaRPr>
          </a:p>
          <a:p>
            <a:r>
              <a:rPr kumimoji="0" lang="zh-CN" altLang="en-US" sz="1200">
                <a:solidFill>
                  <a:srgbClr val="595959"/>
                </a:solidFill>
                <a:latin typeface="微软雅黑"/>
                <a:ea typeface="微软雅黑"/>
              </a:rPr>
              <a:t>本文档提到的金蝶</a:t>
            </a:r>
            <a:r>
              <a:rPr kumimoji="0" lang="en-US" altLang="zh-CN" sz="1200">
                <a:solidFill>
                  <a:srgbClr val="595959"/>
                </a:solidFill>
                <a:latin typeface="微软雅黑"/>
                <a:ea typeface="微软雅黑"/>
              </a:rPr>
              <a:t>® </a:t>
            </a:r>
            <a:r>
              <a:rPr kumimoji="0" lang="zh-CN" altLang="en-US" sz="1200">
                <a:solidFill>
                  <a:srgbClr val="595959"/>
                </a:solidFill>
                <a:latin typeface="微软雅黑"/>
                <a:ea typeface="微软雅黑"/>
              </a:rPr>
              <a:t>、金蝶</a:t>
            </a:r>
            <a:r>
              <a:rPr kumimoji="0" lang="en-US" altLang="zh-CN" sz="1200">
                <a:solidFill>
                  <a:srgbClr val="595959"/>
                </a:solidFill>
                <a:latin typeface="微软雅黑"/>
                <a:ea typeface="微软雅黑"/>
              </a:rPr>
              <a:t>KIS ®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K/3 ®</a:t>
            </a:r>
            <a:r>
              <a:rPr kumimoji="0" lang="zh-CN" altLang="en-US" sz="1200">
                <a:solidFill>
                  <a:srgbClr val="595959"/>
                </a:solidFill>
                <a:latin typeface="微软雅黑"/>
                <a:ea typeface="微软雅黑"/>
              </a:rPr>
              <a:t>、金蝶</a:t>
            </a:r>
            <a:r>
              <a:rPr kumimoji="0" lang="en-US" altLang="zh-CN" sz="1200">
                <a:solidFill>
                  <a:srgbClr val="595959"/>
                </a:solidFill>
                <a:latin typeface="微软雅黑"/>
                <a:ea typeface="微软雅黑"/>
              </a:rPr>
              <a:t>EAS ® </a:t>
            </a:r>
            <a:r>
              <a:rPr kumimoji="0" lang="zh-CN" altLang="en-US" sz="1200">
                <a:solidFill>
                  <a:srgbClr val="595959"/>
                </a:solidFill>
                <a:latin typeface="微软雅黑"/>
                <a:ea typeface="微软雅黑"/>
              </a:rPr>
              <a:t>、友商网 </a:t>
            </a:r>
            <a:r>
              <a:rPr kumimoji="0" lang="en-US" altLang="zh-CN" sz="1200">
                <a:solidFill>
                  <a:srgbClr val="595959"/>
                </a:solidFill>
                <a:latin typeface="微软雅黑"/>
                <a:ea typeface="微软雅黑"/>
              </a:rPr>
              <a:t>®</a:t>
            </a:r>
            <a:r>
              <a:rPr kumimoji="0" lang="zh-CN" altLang="en-US" sz="1200">
                <a:solidFill>
                  <a:srgbClr val="595959"/>
                </a:solidFill>
                <a:latin typeface="微软雅黑"/>
                <a:ea typeface="微软雅黑"/>
              </a:rPr>
              <a:t>和其它金蝶 产品和服务以及它们各自的徽标是金蝶软件（中国）有限公司在中国和世界其它一些国家的商标或注册商标。本文档提到的所有其它产品和服务名称是它们各自公司的商标。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buClr>
                <a:srgbClr val="003399"/>
              </a:buClr>
            </a:pPr>
            <a:r>
              <a:rPr lang="zh-CN" altLang="en-US" sz="2800" b="1" dirty="0" smtClean="0">
                <a:latin typeface="黑体" pitchFamily="2" charset="-122"/>
                <a:ea typeface="微软雅黑" pitchFamily="34" charset="-122"/>
              </a:rPr>
              <a:t>个人基本情况</a:t>
            </a:r>
          </a:p>
          <a:p>
            <a:pPr>
              <a:lnSpc>
                <a:spcPct val="120000"/>
              </a:lnSpc>
              <a:buClr>
                <a:srgbClr val="003399"/>
              </a:buClr>
            </a:pPr>
            <a:r>
              <a:rPr lang="zh-CN" altLang="en-US" sz="2800" b="1" dirty="0" smtClean="0">
                <a:latin typeface="黑体" pitchFamily="2" charset="-122"/>
                <a:ea typeface="微软雅黑" pitchFamily="34" charset="-122"/>
              </a:rPr>
              <a:t>试用期取得的主要工作成果</a:t>
            </a:r>
          </a:p>
          <a:p>
            <a:pPr>
              <a:lnSpc>
                <a:spcPct val="120000"/>
              </a:lnSpc>
              <a:buClr>
                <a:srgbClr val="003399"/>
              </a:buClr>
            </a:pPr>
            <a:r>
              <a:rPr lang="zh-CN" altLang="en-US" sz="2800" b="1" dirty="0" smtClean="0">
                <a:latin typeface="黑体" pitchFamily="2" charset="-122"/>
                <a:ea typeface="微软雅黑" pitchFamily="34" charset="-122"/>
              </a:rPr>
              <a:t>学习与能力提升情况</a:t>
            </a:r>
          </a:p>
          <a:p>
            <a:pPr>
              <a:lnSpc>
                <a:spcPct val="120000"/>
              </a:lnSpc>
              <a:buClr>
                <a:srgbClr val="003399"/>
              </a:buClr>
            </a:pPr>
            <a:r>
              <a:rPr lang="zh-CN" altLang="en-US" sz="2800" b="1" dirty="0" smtClean="0">
                <a:latin typeface="黑体" pitchFamily="2" charset="-122"/>
                <a:ea typeface="微软雅黑" pitchFamily="34" charset="-122"/>
              </a:rPr>
              <a:t>优势与不足（针对不足提出改进措施）</a:t>
            </a:r>
          </a:p>
          <a:p>
            <a:pPr>
              <a:lnSpc>
                <a:spcPct val="120000"/>
              </a:lnSpc>
              <a:buClr>
                <a:srgbClr val="003399"/>
              </a:buClr>
            </a:pPr>
            <a:r>
              <a:rPr lang="zh-CN" altLang="en-US" sz="2800" b="1" dirty="0" smtClean="0">
                <a:latin typeface="黑体" pitchFamily="2" charset="-122"/>
                <a:ea typeface="微软雅黑" pitchFamily="34" charset="-122"/>
              </a:rPr>
              <a:t>未来工作展望及需要的帮助</a:t>
            </a:r>
          </a:p>
          <a:p>
            <a:pPr>
              <a:lnSpc>
                <a:spcPct val="120000"/>
              </a:lnSpc>
              <a:buClr>
                <a:srgbClr val="003399"/>
              </a:buClr>
            </a:pPr>
            <a:r>
              <a:rPr lang="zh-CN" altLang="en-US" sz="2800" b="1" dirty="0" smtClean="0">
                <a:latin typeface="黑体" pitchFamily="2" charset="-122"/>
                <a:ea typeface="微软雅黑" pitchFamily="34" charset="-122"/>
              </a:rPr>
              <a:t>心得体会及对公司</a:t>
            </a:r>
            <a:r>
              <a:rPr lang="en-US" altLang="zh-CN" sz="2800" b="1" dirty="0" smtClean="0">
                <a:latin typeface="黑体" pitchFamily="2" charset="-122"/>
                <a:ea typeface="微软雅黑" pitchFamily="34" charset="-122"/>
              </a:rPr>
              <a:t>/</a:t>
            </a:r>
            <a:r>
              <a:rPr lang="zh-CN" altLang="en-US" sz="2800" b="1" dirty="0" smtClean="0">
                <a:latin typeface="黑体" pitchFamily="2" charset="-122"/>
                <a:ea typeface="微软雅黑" pitchFamily="34" charset="-122"/>
              </a:rPr>
              <a:t>部门建议</a:t>
            </a:r>
          </a:p>
          <a:p>
            <a:pPr>
              <a:lnSpc>
                <a:spcPct val="120000"/>
              </a:lnSpc>
              <a:buClr>
                <a:srgbClr val="003399"/>
              </a:buClr>
            </a:pPr>
            <a:r>
              <a:rPr lang="en-US" altLang="zh-CN" sz="2800" b="1" dirty="0" smtClean="0">
                <a:latin typeface="黑体" pitchFamily="2" charset="-122"/>
                <a:ea typeface="微软雅黑" pitchFamily="34" charset="-122"/>
              </a:rPr>
              <a:t>Q&amp;A</a:t>
            </a:r>
            <a:endParaRPr lang="en-US" altLang="zh-CN" sz="2800" b="1" dirty="0">
              <a:latin typeface="黑体" pitchFamily="2" charset="-122"/>
              <a:ea typeface="微软雅黑" pitchFamily="34" charset="-122"/>
            </a:endParaRPr>
          </a:p>
        </p:txBody>
      </p:sp>
      <p:sp>
        <p:nvSpPr>
          <p:cNvPr id="3" name="标题 2"/>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2545561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latin typeface="宋体" pitchFamily="2" charset="-122"/>
              </a:rPr>
              <a:t>工作岗位：助理软件开发工程师</a:t>
            </a:r>
          </a:p>
          <a:p>
            <a:pPr>
              <a:spcBef>
                <a:spcPct val="30000"/>
              </a:spcBef>
              <a:buClr>
                <a:srgbClr val="FF9900"/>
              </a:buClr>
            </a:pPr>
            <a:r>
              <a:rPr lang="zh-CN" altLang="en-US" dirty="0" smtClean="0">
                <a:latin typeface="宋体" pitchFamily="2" charset="-122"/>
              </a:rPr>
              <a:t>基本信息</a:t>
            </a:r>
          </a:p>
          <a:p>
            <a:pPr lvl="1">
              <a:spcBef>
                <a:spcPct val="30000"/>
              </a:spcBef>
              <a:buClr>
                <a:srgbClr val="FF9900"/>
              </a:buClr>
              <a:buFont typeface="Wingdings" pitchFamily="2" charset="2"/>
              <a:buChar char="Ø"/>
            </a:pPr>
            <a:r>
              <a:rPr lang="zh-CN" altLang="en-US" sz="1800" dirty="0" smtClean="0">
                <a:latin typeface="宋体" pitchFamily="2" charset="-122"/>
              </a:rPr>
              <a:t>年龄：</a:t>
            </a:r>
            <a:r>
              <a:rPr lang="en-US" altLang="zh-CN" sz="1800" dirty="0" smtClean="0">
                <a:latin typeface="宋体" pitchFamily="2" charset="-122"/>
              </a:rPr>
              <a:t>24</a:t>
            </a:r>
            <a:r>
              <a:rPr lang="zh-CN" altLang="en-US" sz="1800" dirty="0" smtClean="0">
                <a:latin typeface="宋体" pitchFamily="2" charset="-122"/>
              </a:rPr>
              <a:t>         血型：</a:t>
            </a:r>
            <a:r>
              <a:rPr lang="en-US" altLang="zh-CN" sz="1800" dirty="0" smtClean="0">
                <a:latin typeface="宋体" pitchFamily="2" charset="-122"/>
              </a:rPr>
              <a:t>B</a:t>
            </a:r>
            <a:endParaRPr lang="zh-CN" altLang="en-US" sz="1800" dirty="0" smtClean="0">
              <a:latin typeface="宋体" pitchFamily="2" charset="-122"/>
            </a:endParaRPr>
          </a:p>
          <a:p>
            <a:pPr>
              <a:spcBef>
                <a:spcPct val="30000"/>
              </a:spcBef>
              <a:buClr>
                <a:srgbClr val="FF9900"/>
              </a:buClr>
            </a:pPr>
            <a:r>
              <a:rPr lang="zh-CN" altLang="en-US" dirty="0" smtClean="0">
                <a:latin typeface="宋体" pitchFamily="2" charset="-122"/>
              </a:rPr>
              <a:t>教育背景</a:t>
            </a:r>
          </a:p>
          <a:p>
            <a:pPr lvl="1">
              <a:spcBef>
                <a:spcPct val="30000"/>
              </a:spcBef>
              <a:buClr>
                <a:srgbClr val="FF9900"/>
              </a:buClr>
              <a:buFont typeface="Wingdings" pitchFamily="2" charset="2"/>
              <a:buChar char="Ø"/>
            </a:pPr>
            <a:r>
              <a:rPr lang="zh-CN" altLang="en-US" dirty="0" smtClean="0">
                <a:latin typeface="宋体" pitchFamily="2" charset="-122"/>
              </a:rPr>
              <a:t>毕业学校：陕西理工大学</a:t>
            </a:r>
          </a:p>
          <a:p>
            <a:pPr lvl="1">
              <a:spcBef>
                <a:spcPct val="30000"/>
              </a:spcBef>
              <a:buClr>
                <a:srgbClr val="FF9900"/>
              </a:buClr>
              <a:buFont typeface="Wingdings" pitchFamily="2" charset="2"/>
              <a:buChar char="Ø"/>
            </a:pPr>
            <a:r>
              <a:rPr lang="zh-CN" altLang="en-US" dirty="0" smtClean="0">
                <a:latin typeface="宋体" pitchFamily="2" charset="-122"/>
              </a:rPr>
              <a:t>毕业时间：</a:t>
            </a:r>
            <a:r>
              <a:rPr lang="en-US" altLang="zh-CN" dirty="0" smtClean="0">
                <a:latin typeface="宋体" pitchFamily="2" charset="-122"/>
              </a:rPr>
              <a:t>2016.6</a:t>
            </a:r>
            <a:r>
              <a:rPr lang="zh-CN" altLang="en-US" dirty="0" smtClean="0">
                <a:latin typeface="宋体" pitchFamily="2" charset="-122"/>
              </a:rPr>
              <a:t>                   专业：信息与计算科学</a:t>
            </a:r>
          </a:p>
          <a:p>
            <a:pPr>
              <a:spcBef>
                <a:spcPct val="30000"/>
              </a:spcBef>
              <a:buClr>
                <a:srgbClr val="FF9900"/>
              </a:buClr>
            </a:pPr>
            <a:r>
              <a:rPr lang="zh-CN" altLang="en-US" dirty="0" smtClean="0">
                <a:latin typeface="宋体" pitchFamily="2" charset="-122"/>
              </a:rPr>
              <a:t>加盟金蝶以前的工作经历</a:t>
            </a:r>
          </a:p>
          <a:p>
            <a:pPr lvl="1">
              <a:spcBef>
                <a:spcPct val="30000"/>
              </a:spcBef>
              <a:buClr>
                <a:srgbClr val="FF9900"/>
              </a:buClr>
              <a:buFont typeface="Wingdings" pitchFamily="2" charset="2"/>
              <a:buChar char="Ø"/>
            </a:pPr>
            <a:r>
              <a:rPr lang="en-US" altLang="zh-CN" dirty="0" smtClean="0">
                <a:latin typeface="宋体" pitchFamily="2" charset="-122"/>
              </a:rPr>
              <a:t>2016</a:t>
            </a:r>
            <a:r>
              <a:rPr lang="zh-CN" altLang="en-US" dirty="0" smtClean="0">
                <a:latin typeface="宋体" pitchFamily="2" charset="-122"/>
              </a:rPr>
              <a:t>年</a:t>
            </a:r>
            <a:r>
              <a:rPr lang="en-US" altLang="zh-CN" dirty="0" smtClean="0">
                <a:latin typeface="宋体" pitchFamily="2" charset="-122"/>
              </a:rPr>
              <a:t>3</a:t>
            </a:r>
            <a:r>
              <a:rPr lang="zh-CN" altLang="en-US" dirty="0" smtClean="0">
                <a:latin typeface="宋体" pitchFamily="2" charset="-122"/>
              </a:rPr>
              <a:t>月</a:t>
            </a:r>
            <a:r>
              <a:rPr lang="en-US" altLang="zh-CN" dirty="0" smtClean="0">
                <a:latin typeface="宋体" pitchFamily="2" charset="-122"/>
              </a:rPr>
              <a:t>—2016</a:t>
            </a:r>
            <a:r>
              <a:rPr lang="zh-CN" altLang="en-US" dirty="0" smtClean="0">
                <a:latin typeface="宋体" pitchFamily="2" charset="-122"/>
              </a:rPr>
              <a:t>年</a:t>
            </a:r>
            <a:r>
              <a:rPr lang="en-US" altLang="zh-CN" dirty="0" smtClean="0">
                <a:latin typeface="宋体" pitchFamily="2" charset="-122"/>
              </a:rPr>
              <a:t>5</a:t>
            </a:r>
            <a:r>
              <a:rPr lang="zh-CN" altLang="en-US" dirty="0" smtClean="0">
                <a:latin typeface="宋体" pitchFamily="2" charset="-122"/>
              </a:rPr>
              <a:t>月，金蝶中国软件公司，</a:t>
            </a:r>
            <a:r>
              <a:rPr lang="en-US" altLang="zh-CN" dirty="0" smtClean="0">
                <a:latin typeface="宋体" pitchFamily="2" charset="-122"/>
              </a:rPr>
              <a:t>.NET</a:t>
            </a:r>
            <a:r>
              <a:rPr lang="zh-CN" altLang="en-US" dirty="0" smtClean="0">
                <a:latin typeface="宋体" pitchFamily="2" charset="-122"/>
              </a:rPr>
              <a:t>助理开发工程师职务（实习）</a:t>
            </a:r>
          </a:p>
        </p:txBody>
      </p:sp>
      <p:sp>
        <p:nvSpPr>
          <p:cNvPr id="3" name="标题 2"/>
          <p:cNvSpPr>
            <a:spLocks noGrp="1"/>
          </p:cNvSpPr>
          <p:nvPr>
            <p:ph type="title"/>
          </p:nvPr>
        </p:nvSpPr>
        <p:spPr/>
        <p:txBody>
          <a:bodyPr/>
          <a:lstStyle/>
          <a:p>
            <a:r>
              <a:rPr lang="zh-CN" altLang="en-US" dirty="0" smtClean="0">
                <a:solidFill>
                  <a:schemeClr val="bg2"/>
                </a:solidFill>
                <a:latin typeface="微软雅黑" pitchFamily="34" charset="-122"/>
                <a:ea typeface="微软雅黑" pitchFamily="34" charset="-122"/>
              </a:rPr>
              <a:t>个人基本情况</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299873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9298"/>
            <a:ext cx="8784976" cy="5136868"/>
          </a:xfrm>
        </p:spPr>
        <p:txBody>
          <a:bodyPr>
            <a:normAutofit/>
          </a:bodyPr>
          <a:lstStyle/>
          <a:p>
            <a:endParaRPr lang="zh-CN" altLang="zh-CN" sz="2800" b="1" dirty="0" smtClean="0"/>
          </a:p>
          <a:p>
            <a:endParaRPr lang="zh-CN" altLang="zh-CN" sz="2800" b="1" dirty="0" smtClean="0">
              <a:effectLst>
                <a:outerShdw blurRad="50800" dist="38100" algn="tr" rotWithShape="0">
                  <a:prstClr val="black">
                    <a:alpha val="40000"/>
                  </a:prstClr>
                </a:outerShdw>
              </a:effectLst>
            </a:endParaRPr>
          </a:p>
          <a:p>
            <a:endParaRPr lang="zh-CN" altLang="zh-CN" sz="2800" b="1" dirty="0" smtClean="0"/>
          </a:p>
          <a:p>
            <a:endParaRPr lang="zh-CN" altLang="zh-CN" sz="2800" b="1" dirty="0" smtClean="0"/>
          </a:p>
          <a:p>
            <a:endParaRPr lang="zh-CN" altLang="zh-CN" sz="2800" b="1" dirty="0" smtClean="0"/>
          </a:p>
          <a:p>
            <a:endParaRPr lang="zh-CN" altLang="zh-CN" sz="2800" b="1" dirty="0" smtClean="0"/>
          </a:p>
          <a:p>
            <a:endParaRPr lang="zh-CN" altLang="zh-CN" sz="2800" b="1" dirty="0" smtClean="0"/>
          </a:p>
          <a:p>
            <a:endParaRPr lang="zh-CN" altLang="zh-CN" sz="2800" b="1" dirty="0" smtClean="0"/>
          </a:p>
          <a:p>
            <a:endParaRPr lang="zh-CN" altLang="zh-CN" sz="2800" b="1" dirty="0" smtClean="0"/>
          </a:p>
          <a:p>
            <a:endParaRPr lang="zh-CN" altLang="zh-CN" sz="2800" b="1" dirty="0" smtClean="0"/>
          </a:p>
          <a:p>
            <a:endParaRPr lang="zh-CN" altLang="zh-CN" sz="2800" b="1" dirty="0" smtClean="0"/>
          </a:p>
          <a:p>
            <a:endParaRPr lang="zh-CN" altLang="zh-CN" sz="2800" b="1" dirty="0" smtClean="0"/>
          </a:p>
          <a:p>
            <a:pPr eaLnBrk="0" hangingPunct="0">
              <a:lnSpc>
                <a:spcPct val="90000"/>
              </a:lnSpc>
              <a:buClr>
                <a:srgbClr val="003399"/>
              </a:buClr>
              <a:buSzPct val="80000"/>
              <a:buFont typeface="Wingdings" pitchFamily="2" charset="2"/>
              <a:buChar char="n"/>
            </a:pPr>
            <a:endParaRPr kumimoji="0" lang="en-US" altLang="zh-CN" b="1" kern="0" dirty="0">
              <a:solidFill>
                <a:schemeClr val="tx1"/>
              </a:solidFill>
              <a:sym typeface="Verdana" pitchFamily="34" charset="0"/>
            </a:endParaRPr>
          </a:p>
          <a:p>
            <a:pPr marL="0" lvl="0" indent="0" defTabSz="914400" eaLnBrk="0" hangingPunct="0">
              <a:buClr>
                <a:srgbClr val="003399"/>
              </a:buClr>
              <a:buSzPct val="80000"/>
              <a:buNone/>
              <a:defRPr/>
            </a:pPr>
            <a:endParaRPr kumimoji="0" lang="en-US" altLang="zh-CN" b="1" kern="0" dirty="0">
              <a:solidFill>
                <a:schemeClr val="tx1"/>
              </a:solidFill>
              <a:sym typeface="Verdana" pitchFamily="34" charset="0"/>
            </a:endParaRPr>
          </a:p>
          <a:p>
            <a:pPr marL="0" lvl="0" indent="0" defTabSz="914400" eaLnBrk="0" hangingPunct="0">
              <a:buClr>
                <a:srgbClr val="003399"/>
              </a:buClr>
              <a:buSzPct val="80000"/>
              <a:buNone/>
              <a:defRPr/>
            </a:pPr>
            <a:endParaRPr kumimoji="0" lang="zh-CN" altLang="zh-CN" b="1" kern="0" dirty="0">
              <a:solidFill>
                <a:schemeClr val="tx1"/>
              </a:solidFill>
              <a:sym typeface="Verdana" pitchFamily="34" charset="0"/>
            </a:endParaRPr>
          </a:p>
          <a:p>
            <a:endParaRPr lang="zh-CN" altLang="en-US" dirty="0"/>
          </a:p>
        </p:txBody>
      </p:sp>
      <p:sp>
        <p:nvSpPr>
          <p:cNvPr id="2" name="标题 1"/>
          <p:cNvSpPr>
            <a:spLocks noGrp="1"/>
          </p:cNvSpPr>
          <p:nvPr>
            <p:ph type="title"/>
          </p:nvPr>
        </p:nvSpPr>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989680454"/>
              </p:ext>
            </p:extLst>
          </p:nvPr>
        </p:nvGraphicFramePr>
        <p:xfrm>
          <a:off x="251520" y="836712"/>
          <a:ext cx="8545214" cy="4990966"/>
        </p:xfrm>
        <a:graphic>
          <a:graphicData uri="http://schemas.openxmlformats.org/drawingml/2006/table">
            <a:tbl>
              <a:tblPr/>
              <a:tblGrid>
                <a:gridCol w="2701879"/>
                <a:gridCol w="5843335"/>
              </a:tblGrid>
              <a:tr h="389667">
                <a:tc>
                  <a:txBody>
                    <a:bodyPr/>
                    <a:lstStyle/>
                    <a:p>
                      <a:pPr marL="0" marR="0" lvl="0" indent="0" algn="ctr"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微软雅黑" pitchFamily="34" charset="-122"/>
                        </a:rPr>
                        <a:t>工作内容</a:t>
                      </a:r>
                      <a:r>
                        <a:rPr kumimoji="0" lang="en-US" altLang="zh-CN" sz="2000" b="1" i="0" u="none" strike="noStrike" cap="none" normalizeH="0" baseline="0" dirty="0" smtClean="0">
                          <a:ln>
                            <a:noFill/>
                          </a:ln>
                          <a:solidFill>
                            <a:schemeClr val="tx1"/>
                          </a:solidFill>
                          <a:effectLst/>
                          <a:latin typeface="Arial" charset="0"/>
                          <a:ea typeface="微软雅黑" pitchFamily="34" charset="-122"/>
                        </a:rPr>
                        <a:t>/</a:t>
                      </a:r>
                      <a:r>
                        <a:rPr kumimoji="0" lang="zh-CN" altLang="en-US" sz="2000" b="1" i="0" u="none" strike="noStrike" cap="none" normalizeH="0" baseline="0" dirty="0" smtClean="0">
                          <a:ln>
                            <a:noFill/>
                          </a:ln>
                          <a:solidFill>
                            <a:schemeClr val="tx1"/>
                          </a:solidFill>
                          <a:effectLst/>
                          <a:latin typeface="Arial" charset="0"/>
                          <a:ea typeface="微软雅黑" pitchFamily="34" charset="-122"/>
                        </a:rPr>
                        <a:t>工作职责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C9FF"/>
                    </a:solidFill>
                  </a:tcPr>
                </a:tc>
                <a:tc>
                  <a:txBody>
                    <a:bodyPr/>
                    <a:lstStyle/>
                    <a:p>
                      <a:pPr marL="0" marR="0" lvl="0" indent="0" algn="ctr"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微软雅黑" pitchFamily="34" charset="-122"/>
                        </a:rPr>
                        <a:t>所取得的主要工作成果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C9FF"/>
                    </a:solidFill>
                  </a:tcPr>
                </a:tc>
              </a:tr>
              <a:tr h="524552">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负责多语言模块</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charset="0"/>
                          <a:ea typeface="宋体" pitchFamily="2" charset="-122"/>
                        </a:rPr>
                        <a:t>V6.1</a:t>
                      </a:r>
                      <a:r>
                        <a:rPr kumimoji="0" lang="zh-CN" altLang="en-US" sz="2000" b="1" i="0" u="none" strike="noStrike" cap="none" normalizeH="0" baseline="0" dirty="0" smtClean="0">
                          <a:ln>
                            <a:noFill/>
                          </a:ln>
                          <a:solidFill>
                            <a:schemeClr val="tx1"/>
                          </a:solidFill>
                          <a:effectLst>
                            <a:outerShdw blurRad="38100" dist="38100" dir="2700000" algn="tl">
                              <a:srgbClr val="C0C0C0"/>
                            </a:outerShdw>
                          </a:effectLst>
                          <a:latin typeface="Arial" charset="0"/>
                          <a:ea typeface="宋体" pitchFamily="2" charset="-122"/>
                        </a:rPr>
                        <a:t>多语言补丁，单据布局界面修改，英文环境下中文是否翻译</a:t>
                      </a:r>
                      <a:endParaRPr kumimoji="0" lang="zh-CN" altLang="zh-CN" sz="2000" b="1" i="0" u="none" strike="noStrike" cap="none" normalizeH="0" baseline="0" dirty="0" smtClean="0">
                        <a:ln>
                          <a:noFill/>
                        </a:ln>
                        <a:solidFill>
                          <a:schemeClr val="tx1"/>
                        </a:solidFill>
                        <a:effectLst>
                          <a:outerShdw blurRad="38100" dist="38100" dir="2700000" algn="tl">
                            <a:srgbClr val="C0C0C0"/>
                          </a:outerShdw>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4552">
                <a:tc rowSpan="3">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zh-CN" sz="2000" b="1" i="0" u="none" strike="noStrike" kern="1200" cap="none" normalizeH="0" baseline="0" dirty="0" smtClean="0">
                          <a:ln>
                            <a:noFill/>
                          </a:ln>
                          <a:solidFill>
                            <a:schemeClr val="tx1"/>
                          </a:solidFill>
                          <a:effectLst/>
                          <a:latin typeface="Arial" charset="0"/>
                          <a:ea typeface="宋体" pitchFamily="2" charset="-122"/>
                          <a:cs typeface="+mn-cs"/>
                        </a:rPr>
                        <a:t>云健康中心专题</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健康门户服务站点添加菜单角色功能</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1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健康门户服务站点云报告查看和专家诊断功能</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44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健康门户服务站点完成个人中心和监控图对比页面</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113">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HTML5</a:t>
                      </a:r>
                      <a:r>
                        <a:rPr kumimoji="0" lang="zh-CN" altLang="en-US" sz="2000" b="1" i="0" u="none" strike="noStrike" cap="none" normalizeH="0" baseline="0" dirty="0" smtClean="0">
                          <a:ln>
                            <a:noFill/>
                          </a:ln>
                          <a:solidFill>
                            <a:schemeClr val="tx1"/>
                          </a:solidFill>
                          <a:effectLst/>
                          <a:latin typeface="Arial" charset="0"/>
                          <a:ea typeface="宋体" pitchFamily="2" charset="-122"/>
                        </a:rPr>
                        <a:t>专题</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组织机构、集成平台、公共设置、基础资料</a:t>
                      </a:r>
                      <a:r>
                        <a:rPr kumimoji="0" lang="en-US" altLang="zh-CN" sz="2000" b="1" i="0" u="none" strike="noStrike" cap="none" normalizeH="0" baseline="0" dirty="0" smtClean="0">
                          <a:ln>
                            <a:noFill/>
                          </a:ln>
                          <a:solidFill>
                            <a:schemeClr val="tx1"/>
                          </a:solidFill>
                          <a:effectLst/>
                          <a:latin typeface="Arial" charset="0"/>
                          <a:ea typeface="宋体" pitchFamily="2" charset="-122"/>
                        </a:rPr>
                        <a:t>4</a:t>
                      </a:r>
                      <a:r>
                        <a:rPr kumimoji="0" lang="zh-CN" altLang="en-US" sz="2000" b="1" i="0" u="none" strike="noStrike" cap="none" normalizeH="0" baseline="0" dirty="0" smtClean="0">
                          <a:ln>
                            <a:noFill/>
                          </a:ln>
                          <a:solidFill>
                            <a:schemeClr val="tx1"/>
                          </a:solidFill>
                          <a:effectLst/>
                          <a:latin typeface="Arial" charset="0"/>
                          <a:ea typeface="宋体" pitchFamily="2" charset="-122"/>
                        </a:rPr>
                        <a:t>个模块的单据</a:t>
                      </a:r>
                      <a:r>
                        <a:rPr kumimoji="0" lang="en-US" altLang="zh-CN" sz="2000" b="1" i="0" u="none" strike="noStrike" cap="none" normalizeH="0" baseline="0" dirty="0" smtClean="0">
                          <a:ln>
                            <a:noFill/>
                          </a:ln>
                          <a:solidFill>
                            <a:schemeClr val="tx1"/>
                          </a:solidFill>
                          <a:effectLst/>
                          <a:latin typeface="Arial" charset="0"/>
                          <a:ea typeface="宋体" pitchFamily="2" charset="-122"/>
                        </a:rPr>
                        <a:t>H5</a:t>
                      </a:r>
                      <a:r>
                        <a:rPr kumimoji="0" lang="zh-CN" altLang="en-US" sz="2000" b="1" i="0" u="none" strike="noStrike" cap="none" normalizeH="0" baseline="0" dirty="0" smtClean="0">
                          <a:ln>
                            <a:noFill/>
                          </a:ln>
                          <a:solidFill>
                            <a:schemeClr val="tx1"/>
                          </a:solidFill>
                          <a:effectLst/>
                          <a:latin typeface="Arial" charset="0"/>
                          <a:ea typeface="宋体" pitchFamily="2" charset="-122"/>
                        </a:rPr>
                        <a:t>改造</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113">
                <a:tc rowSpan="3">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补丁</a:t>
                      </a:r>
                      <a:r>
                        <a:rPr kumimoji="0" lang="en-US" altLang="zh-CN" sz="2000" b="1" i="0" u="none" strike="noStrike" cap="none" normalizeH="0" baseline="0" dirty="0" smtClean="0">
                          <a:ln>
                            <a:noFill/>
                          </a:ln>
                          <a:solidFill>
                            <a:schemeClr val="tx1"/>
                          </a:solidFill>
                          <a:effectLst/>
                          <a:latin typeface="Arial" charset="0"/>
                          <a:ea typeface="宋体" pitchFamily="2" charset="-122"/>
                        </a:rPr>
                        <a:t>bug</a:t>
                      </a:r>
                      <a:r>
                        <a:rPr kumimoji="0" lang="zh-CN" altLang="en-US" sz="2000" b="1" i="0" u="none" strike="noStrike" cap="none" normalizeH="0" baseline="0" dirty="0" smtClean="0">
                          <a:ln>
                            <a:noFill/>
                          </a:ln>
                          <a:solidFill>
                            <a:schemeClr val="tx1"/>
                          </a:solidFill>
                          <a:effectLst/>
                          <a:latin typeface="Arial" charset="0"/>
                          <a:ea typeface="宋体" pitchFamily="2" charset="-122"/>
                        </a:rPr>
                        <a:t>修改</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V6.1bug:76</a:t>
                      </a:r>
                      <a:r>
                        <a:rPr kumimoji="0" lang="zh-CN" altLang="en-US" sz="2000" b="1" i="0" u="none" strike="noStrike" cap="none" normalizeH="0" baseline="0" dirty="0" smtClean="0">
                          <a:ln>
                            <a:noFill/>
                          </a:ln>
                          <a:solidFill>
                            <a:schemeClr val="tx1"/>
                          </a:solidFill>
                          <a:effectLst/>
                          <a:latin typeface="Arial" charset="0"/>
                          <a:ea typeface="宋体" pitchFamily="2" charset="-122"/>
                        </a:rPr>
                        <a:t>个</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99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HTML5</a:t>
                      </a:r>
                      <a:r>
                        <a:rPr kumimoji="0" lang="zh-CN" altLang="en-US" sz="2000" b="1" i="0" u="none" strike="noStrike" cap="none" normalizeH="0" baseline="0" dirty="0" smtClean="0">
                          <a:ln>
                            <a:noFill/>
                          </a:ln>
                          <a:solidFill>
                            <a:schemeClr val="tx1"/>
                          </a:solidFill>
                          <a:effectLst/>
                          <a:latin typeface="Arial" charset="0"/>
                          <a:ea typeface="宋体" pitchFamily="2" charset="-122"/>
                        </a:rPr>
                        <a:t>单据改造</a:t>
                      </a:r>
                      <a:r>
                        <a:rPr kumimoji="0" lang="en-US" altLang="zh-CN" sz="2000" b="1" i="0" u="none" strike="noStrike" cap="none" normalizeH="0" baseline="0" dirty="0" smtClean="0">
                          <a:ln>
                            <a:noFill/>
                          </a:ln>
                          <a:solidFill>
                            <a:schemeClr val="tx1"/>
                          </a:solidFill>
                          <a:effectLst/>
                          <a:latin typeface="Arial" charset="0"/>
                          <a:ea typeface="宋体" pitchFamily="2" charset="-122"/>
                        </a:rPr>
                        <a:t>bug</a:t>
                      </a:r>
                      <a:r>
                        <a:rPr kumimoji="0" lang="zh-CN" altLang="en-US" sz="2000" b="1" i="0" u="none" strike="noStrike" cap="none" normalizeH="0" baseline="0" dirty="0" smtClean="0">
                          <a:ln>
                            <a:noFill/>
                          </a:ln>
                          <a:solidFill>
                            <a:schemeClr val="tx1"/>
                          </a:solidFill>
                          <a:effectLst/>
                          <a:latin typeface="Arial" charset="0"/>
                          <a:ea typeface="宋体" pitchFamily="2" charset="-122"/>
                        </a:rPr>
                        <a:t>：</a:t>
                      </a:r>
                      <a:r>
                        <a:rPr kumimoji="0" lang="en-US" altLang="zh-CN" sz="2000" b="1" i="0" u="none" strike="noStrike" cap="none" normalizeH="0" baseline="0" dirty="0" smtClean="0">
                          <a:ln>
                            <a:noFill/>
                          </a:ln>
                          <a:solidFill>
                            <a:schemeClr val="tx1"/>
                          </a:solidFill>
                          <a:effectLst/>
                          <a:latin typeface="Arial" charset="0"/>
                          <a:ea typeface="宋体" pitchFamily="2" charset="-122"/>
                        </a:rPr>
                        <a:t>21</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1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003399"/>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V6.1</a:t>
                      </a:r>
                      <a:r>
                        <a:rPr kumimoji="0" lang="zh-CN" altLang="en-US" sz="2000" b="1" i="0" u="none" strike="noStrike" cap="none" normalizeH="0" baseline="0" dirty="0" smtClean="0">
                          <a:ln>
                            <a:noFill/>
                          </a:ln>
                          <a:solidFill>
                            <a:schemeClr val="tx1"/>
                          </a:solidFill>
                          <a:effectLst/>
                          <a:latin typeface="Arial" charset="0"/>
                          <a:ea typeface="宋体" pitchFamily="2" charset="-122"/>
                        </a:rPr>
                        <a:t>补丁任务专题任务：</a:t>
                      </a:r>
                      <a:r>
                        <a:rPr kumimoji="0" lang="en-US" altLang="zh-CN" sz="2000" b="1" i="0" u="none" strike="noStrike" cap="none" normalizeH="0" baseline="0" dirty="0" smtClean="0">
                          <a:ln>
                            <a:noFill/>
                          </a:ln>
                          <a:solidFill>
                            <a:schemeClr val="tx1"/>
                          </a:solidFill>
                          <a:effectLst/>
                          <a:latin typeface="Arial" charset="0"/>
                          <a:ea typeface="宋体" pitchFamily="2" charset="-122"/>
                        </a:rPr>
                        <a:t>8</a:t>
                      </a:r>
                      <a:r>
                        <a:rPr kumimoji="0" lang="zh-CN" altLang="en-US" sz="2000" b="1" i="0" u="none" strike="noStrike" cap="none" normalizeH="0" baseline="0" dirty="0" smtClean="0">
                          <a:ln>
                            <a:noFill/>
                          </a:ln>
                          <a:solidFill>
                            <a:schemeClr val="tx1"/>
                          </a:solidFill>
                          <a:effectLst/>
                          <a:latin typeface="Arial" charset="0"/>
                          <a:ea typeface="宋体" pitchFamily="2" charset="-122"/>
                        </a:rPr>
                        <a:t>个</a:t>
                      </a:r>
                      <a:endParaRPr kumimoji="0" lang="zh-CN" altLang="zh-CN"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216734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5524"/>
            <a:ext cx="9144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grpSp>
        <p:nvGrpSpPr>
          <p:cNvPr id="4" name="组合 3"/>
          <p:cNvGrpSpPr/>
          <p:nvPr/>
        </p:nvGrpSpPr>
        <p:grpSpPr>
          <a:xfrm>
            <a:off x="1331640" y="3622923"/>
            <a:ext cx="6663560" cy="2614389"/>
            <a:chOff x="619063" y="1443956"/>
            <a:chExt cx="10792854" cy="4551691"/>
          </a:xfrm>
        </p:grpSpPr>
        <p:sp>
          <p:nvSpPr>
            <p:cNvPr id="6" name="圆角矩形 5"/>
            <p:cNvSpPr/>
            <p:nvPr/>
          </p:nvSpPr>
          <p:spPr bwMode="auto">
            <a:xfrm>
              <a:off x="898748" y="1443956"/>
              <a:ext cx="10513169" cy="4551691"/>
            </a:xfrm>
            <a:prstGeom prst="roundRect">
              <a:avLst>
                <a:gd name="adj" fmla="val 460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grpSp>
          <p:nvGrpSpPr>
            <p:cNvPr id="7" name="组合 6"/>
            <p:cNvGrpSpPr/>
            <p:nvPr/>
          </p:nvGrpSpPr>
          <p:grpSpPr>
            <a:xfrm>
              <a:off x="619063" y="1443956"/>
              <a:ext cx="589484" cy="4362719"/>
              <a:chOff x="619063" y="1443956"/>
              <a:chExt cx="589484" cy="4362719"/>
            </a:xfrm>
          </p:grpSpPr>
          <p:sp>
            <p:nvSpPr>
              <p:cNvPr id="8" name="圆角矩形 7"/>
              <p:cNvSpPr/>
              <p:nvPr/>
            </p:nvSpPr>
            <p:spPr bwMode="auto">
              <a:xfrm>
                <a:off x="619063" y="3807128"/>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9" name="圆角矩形 8"/>
              <p:cNvSpPr/>
              <p:nvPr/>
            </p:nvSpPr>
            <p:spPr bwMode="auto">
              <a:xfrm>
                <a:off x="619063" y="4397921"/>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10" name="圆角矩形 9"/>
              <p:cNvSpPr/>
              <p:nvPr/>
            </p:nvSpPr>
            <p:spPr bwMode="auto">
              <a:xfrm>
                <a:off x="619063" y="4988714"/>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11" name="圆角矩形 10"/>
              <p:cNvSpPr/>
              <p:nvPr/>
            </p:nvSpPr>
            <p:spPr bwMode="auto">
              <a:xfrm>
                <a:off x="619063" y="5579504"/>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12" name="圆角矩形 11"/>
              <p:cNvSpPr/>
              <p:nvPr/>
            </p:nvSpPr>
            <p:spPr bwMode="auto">
              <a:xfrm>
                <a:off x="619063" y="1443956"/>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13" name="圆角矩形 12"/>
              <p:cNvSpPr/>
              <p:nvPr/>
            </p:nvSpPr>
            <p:spPr bwMode="auto">
              <a:xfrm>
                <a:off x="619063" y="2034749"/>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14" name="圆角矩形 13"/>
              <p:cNvSpPr/>
              <p:nvPr/>
            </p:nvSpPr>
            <p:spPr bwMode="auto">
              <a:xfrm>
                <a:off x="619063" y="2625542"/>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sp>
            <p:nvSpPr>
              <p:cNvPr id="15" name="圆角矩形 14"/>
              <p:cNvSpPr/>
              <p:nvPr/>
            </p:nvSpPr>
            <p:spPr bwMode="auto">
              <a:xfrm>
                <a:off x="619063" y="3216335"/>
                <a:ext cx="589484" cy="227171"/>
              </a:xfrm>
              <a:prstGeom prst="roundRect">
                <a:avLst>
                  <a:gd name="adj" fmla="val 50000"/>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339"/>
                <a:endParaRPr lang="zh-CN" altLang="en-US" sz="1700"/>
              </a:p>
            </p:txBody>
          </p:sp>
        </p:grpSp>
      </p:grpSp>
      <p:sp>
        <p:nvSpPr>
          <p:cNvPr id="16" name="TextBox 15"/>
          <p:cNvSpPr txBox="1"/>
          <p:nvPr/>
        </p:nvSpPr>
        <p:spPr>
          <a:xfrm>
            <a:off x="2953519" y="4276260"/>
            <a:ext cx="4930849" cy="1384988"/>
          </a:xfrm>
          <a:prstGeom prst="rect">
            <a:avLst/>
          </a:prstGeom>
          <a:noFill/>
          <a:ln>
            <a:noFill/>
          </a:ln>
        </p:spPr>
        <p:txBody>
          <a:bodyPr wrap="square" lIns="91434" tIns="45717" rIns="91434" bIns="45717">
            <a:spAutoFit/>
          </a:bodyPr>
          <a:lstStyle>
            <a:defPPr>
              <a:defRPr lang="zh-CN"/>
            </a:defPPr>
            <a:lvl1pPr algn="just" eaLnBrk="0" hangingPunct="0">
              <a:defRPr sz="2000">
                <a:solidFill>
                  <a:srgbClr val="595959"/>
                </a:solidFill>
                <a:latin typeface="微软雅黑" pitchFamily="34" charset="-122"/>
                <a:ea typeface="微软雅黑" pitchFamily="34" charset="-122"/>
              </a:defRPr>
            </a:lvl1pPr>
          </a:lstStyle>
          <a:p>
            <a:pPr>
              <a:lnSpc>
                <a:spcPct val="150000"/>
              </a:lnSpc>
            </a:pPr>
            <a:r>
              <a:rPr lang="en-US" altLang="zh-CN" sz="1400" dirty="0">
                <a:solidFill>
                  <a:schemeClr val="tx1"/>
                </a:solidFill>
                <a:latin typeface="+mj-ea"/>
              </a:rPr>
              <a:t>●</a:t>
            </a:r>
            <a:r>
              <a:rPr lang="zh-CN" altLang="en-US" sz="1400" dirty="0">
                <a:solidFill>
                  <a:schemeClr val="tx1"/>
                </a:solidFill>
                <a:latin typeface="+mj-ea"/>
              </a:rPr>
              <a:t>了解</a:t>
            </a:r>
            <a:r>
              <a:rPr lang="zh-CN" altLang="en-US" sz="1400" dirty="0" smtClean="0">
                <a:solidFill>
                  <a:schemeClr val="tx1"/>
                </a:solidFill>
                <a:latin typeface="+mj-ea"/>
              </a:rPr>
              <a:t>产品多语言运行方式。</a:t>
            </a:r>
            <a:endParaRPr lang="en-US" altLang="zh-CN" sz="1400" dirty="0" smtClean="0">
              <a:solidFill>
                <a:schemeClr val="tx1"/>
              </a:solidFill>
              <a:latin typeface="+mj-ea"/>
            </a:endParaRPr>
          </a:p>
          <a:p>
            <a:pPr>
              <a:lnSpc>
                <a:spcPct val="150000"/>
              </a:lnSpc>
            </a:pPr>
            <a:r>
              <a:rPr lang="en-US" altLang="zh-CN" sz="1400" dirty="0" smtClean="0">
                <a:solidFill>
                  <a:schemeClr val="tx1"/>
                </a:solidFill>
                <a:latin typeface="+mj-ea"/>
              </a:rPr>
              <a:t>●</a:t>
            </a:r>
            <a:r>
              <a:rPr lang="zh-CN" altLang="en-US" sz="1400" dirty="0" smtClean="0">
                <a:solidFill>
                  <a:schemeClr val="tx1"/>
                </a:solidFill>
                <a:latin typeface="+mj-ea"/>
              </a:rPr>
              <a:t>了解和使用</a:t>
            </a:r>
            <a:r>
              <a:rPr lang="en-US" altLang="zh-CN" sz="1400" dirty="0">
                <a:solidFill>
                  <a:schemeClr val="tx1"/>
                </a:solidFill>
                <a:latin typeface="+mj-ea"/>
              </a:rPr>
              <a:t>BOSIDE</a:t>
            </a:r>
            <a:r>
              <a:rPr lang="zh-CN" altLang="en-US" sz="1400" dirty="0">
                <a:solidFill>
                  <a:schemeClr val="tx1"/>
                </a:solidFill>
                <a:latin typeface="+mj-ea"/>
              </a:rPr>
              <a:t>，对部门的产品有初步</a:t>
            </a:r>
            <a:r>
              <a:rPr lang="zh-CN" altLang="en-US" sz="1400" dirty="0" smtClean="0">
                <a:solidFill>
                  <a:schemeClr val="tx1"/>
                </a:solidFill>
                <a:latin typeface="+mj-ea"/>
              </a:rPr>
              <a:t>了解。</a:t>
            </a:r>
            <a:endParaRPr lang="en-US" altLang="zh-CN" sz="1400" dirty="0" smtClean="0">
              <a:solidFill>
                <a:schemeClr val="tx1"/>
              </a:solidFill>
              <a:latin typeface="+mj-ea"/>
            </a:endParaRPr>
          </a:p>
          <a:p>
            <a:pPr>
              <a:lnSpc>
                <a:spcPct val="150000"/>
              </a:lnSpc>
            </a:pPr>
            <a:r>
              <a:rPr lang="en-US" altLang="zh-CN" sz="1400" dirty="0" smtClean="0">
                <a:solidFill>
                  <a:schemeClr val="tx1"/>
                </a:solidFill>
                <a:latin typeface="+mj-ea"/>
              </a:rPr>
              <a:t>●</a:t>
            </a:r>
            <a:r>
              <a:rPr lang="zh-CN" altLang="en-US" sz="1400" dirty="0">
                <a:solidFill>
                  <a:schemeClr val="tx1"/>
                </a:solidFill>
                <a:latin typeface="+mj-ea"/>
              </a:rPr>
              <a:t>了解</a:t>
            </a:r>
            <a:r>
              <a:rPr lang="zh-CN" altLang="en-US" sz="1400" dirty="0">
                <a:solidFill>
                  <a:srgbClr val="002060"/>
                </a:solidFill>
              </a:rPr>
              <a:t>了</a:t>
            </a:r>
            <a:r>
              <a:rPr lang="zh-CN" altLang="en-US" sz="1400" dirty="0">
                <a:solidFill>
                  <a:schemeClr val="tx1"/>
                </a:solidFill>
                <a:latin typeface="+mj-ea"/>
              </a:rPr>
              <a:t>元数据、数据库、前端之间的</a:t>
            </a:r>
            <a:r>
              <a:rPr lang="zh-CN" altLang="en-US" sz="1400" dirty="0" smtClean="0">
                <a:solidFill>
                  <a:schemeClr val="tx1"/>
                </a:solidFill>
                <a:latin typeface="+mj-ea"/>
              </a:rPr>
              <a:t>关联。</a:t>
            </a:r>
            <a:endParaRPr lang="en-US" altLang="zh-CN" sz="1400" dirty="0" smtClean="0">
              <a:solidFill>
                <a:schemeClr val="tx1"/>
              </a:solidFill>
              <a:latin typeface="+mj-ea"/>
            </a:endParaRPr>
          </a:p>
          <a:p>
            <a:pPr>
              <a:lnSpc>
                <a:spcPct val="150000"/>
              </a:lnSpc>
            </a:pPr>
            <a:r>
              <a:rPr lang="en-US" altLang="zh-CN" sz="1400" dirty="0">
                <a:solidFill>
                  <a:schemeClr val="tx1"/>
                </a:solidFill>
                <a:latin typeface="+mj-ea"/>
              </a:rPr>
              <a:t>●</a:t>
            </a:r>
            <a:r>
              <a:rPr lang="zh-CN" altLang="en-US" sz="1400" dirty="0" smtClean="0">
                <a:solidFill>
                  <a:schemeClr val="tx1"/>
                </a:solidFill>
                <a:latin typeface="+mj-ea"/>
              </a:rPr>
              <a:t>了解</a:t>
            </a:r>
            <a:r>
              <a:rPr lang="zh-CN" altLang="en-US" sz="1400" dirty="0">
                <a:solidFill>
                  <a:schemeClr val="tx1"/>
                </a:solidFill>
                <a:latin typeface="+mj-ea"/>
              </a:rPr>
              <a:t>插件开发的灵活方便</a:t>
            </a:r>
            <a:r>
              <a:rPr lang="zh-CN" altLang="en-US" sz="1400" dirty="0">
                <a:solidFill>
                  <a:srgbClr val="002060"/>
                </a:solidFill>
              </a:rPr>
              <a:t>、</a:t>
            </a:r>
            <a:r>
              <a:rPr lang="zh-CN" altLang="en-US" sz="1400" dirty="0">
                <a:solidFill>
                  <a:schemeClr val="tx1"/>
                </a:solidFill>
                <a:latin typeface="+mj-ea"/>
              </a:rPr>
              <a:t>易扩展、易</a:t>
            </a:r>
            <a:r>
              <a:rPr lang="zh-CN" altLang="en-US" sz="1400" dirty="0" smtClean="0">
                <a:solidFill>
                  <a:schemeClr val="tx1"/>
                </a:solidFill>
                <a:latin typeface="+mj-ea"/>
              </a:rPr>
              <a:t>维护。</a:t>
            </a:r>
            <a:endParaRPr lang="en-US" altLang="zh-CN" sz="1400" dirty="0">
              <a:solidFill>
                <a:schemeClr val="tx1"/>
              </a:solidFill>
              <a:latin typeface="+mj-ea"/>
            </a:endParaRPr>
          </a:p>
        </p:txBody>
      </p:sp>
      <p:sp>
        <p:nvSpPr>
          <p:cNvPr id="18" name="Freeform 27"/>
          <p:cNvSpPr>
            <a:spLocks noEditPoints="1"/>
          </p:cNvSpPr>
          <p:nvPr/>
        </p:nvSpPr>
        <p:spPr bwMode="auto">
          <a:xfrm>
            <a:off x="2018535" y="4592201"/>
            <a:ext cx="743845" cy="656800"/>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0A97A6"/>
          </a:solidFill>
          <a:ln>
            <a:noFill/>
          </a:ln>
          <a:extLst/>
        </p:spPr>
        <p:txBody>
          <a:bodyPr vert="horz" wrap="square" lIns="91434" tIns="45717" rIns="91434" bIns="45717" numCol="1" anchor="t" anchorCtr="0" compatLnSpc="1">
            <a:prstTxWarp prst="textNoShape">
              <a:avLst/>
            </a:prstTxWarp>
          </a:bodyPr>
          <a:lstStyle/>
          <a:p>
            <a:endParaRPr lang="zh-CN" altLang="en-US"/>
          </a:p>
        </p:txBody>
      </p:sp>
      <p:sp>
        <p:nvSpPr>
          <p:cNvPr id="17" name="TextBox 16"/>
          <p:cNvSpPr txBox="1"/>
          <p:nvPr/>
        </p:nvSpPr>
        <p:spPr>
          <a:xfrm>
            <a:off x="1835696" y="3707746"/>
            <a:ext cx="2520280" cy="369326"/>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algn="ctr"/>
            <a:r>
              <a:rPr lang="zh-CN" altLang="en-US" sz="1800" b="1" dirty="0" smtClean="0">
                <a:solidFill>
                  <a:schemeClr val="tx1"/>
                </a:solidFill>
                <a:latin typeface="微软雅黑"/>
                <a:ea typeface="微软雅黑"/>
              </a:rPr>
              <a:t>专题任务和补丁</a:t>
            </a:r>
            <a:r>
              <a:rPr lang="en-US" altLang="zh-CN" sz="1800" b="1" dirty="0" smtClean="0">
                <a:solidFill>
                  <a:schemeClr val="tx1"/>
                </a:solidFill>
                <a:latin typeface="微软雅黑"/>
                <a:ea typeface="微软雅黑"/>
              </a:rPr>
              <a:t>bug</a:t>
            </a:r>
            <a:endParaRPr lang="zh-CN" altLang="en-US" sz="1800" b="1" dirty="0">
              <a:solidFill>
                <a:schemeClr val="tx1"/>
              </a:solidFill>
              <a:latin typeface="微软雅黑"/>
              <a:ea typeface="微软雅黑"/>
            </a:endParaRPr>
          </a:p>
        </p:txBody>
      </p:sp>
    </p:spTree>
    <p:extLst>
      <p:ext uri="{BB962C8B-B14F-4D97-AF65-F5344CB8AC3E}">
        <p14:creationId xmlns:p14="http://schemas.microsoft.com/office/powerpoint/2010/main" val="2010376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sp>
        <p:nvSpPr>
          <p:cNvPr id="3" name="矩形 2"/>
          <p:cNvSpPr/>
          <p:nvPr/>
        </p:nvSpPr>
        <p:spPr>
          <a:xfrm>
            <a:off x="467544" y="908720"/>
            <a:ext cx="2244910" cy="584775"/>
          </a:xfrm>
          <a:prstGeom prst="rect">
            <a:avLst/>
          </a:prstGeom>
        </p:spPr>
        <p:txBody>
          <a:bodyPr wrap="none">
            <a:spAutoFit/>
          </a:bodyPr>
          <a:lstStyle/>
          <a:p>
            <a:pPr marL="342900" indent="-342900" defTabSz="457200">
              <a:buClr>
                <a:srgbClr val="FF9900"/>
              </a:buClr>
              <a:buSzPct val="100000"/>
              <a:buBlip>
                <a:blip r:embed="rId3"/>
              </a:buBlip>
            </a:pPr>
            <a:r>
              <a:rPr lang="zh-CN" altLang="en-US" sz="3200" b="1" dirty="0">
                <a:latin typeface="微软雅黑"/>
                <a:ea typeface="微软雅黑"/>
              </a:rPr>
              <a:t>工作方式</a:t>
            </a:r>
          </a:p>
        </p:txBody>
      </p:sp>
      <p:sp>
        <p:nvSpPr>
          <p:cNvPr id="4" name="Oval 5"/>
          <p:cNvSpPr>
            <a:spLocks noChangeArrowheads="1"/>
          </p:cNvSpPr>
          <p:nvPr/>
        </p:nvSpPr>
        <p:spPr bwMode="auto">
          <a:xfrm>
            <a:off x="3995936" y="2712741"/>
            <a:ext cx="1224136" cy="1220315"/>
          </a:xfrm>
          <a:prstGeom prst="ellipse">
            <a:avLst/>
          </a:prstGeom>
          <a:solidFill>
            <a:srgbClr val="FF6600"/>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7736085" y="2847081"/>
            <a:ext cx="868363" cy="869951"/>
          </a:xfrm>
          <a:prstGeom prst="ellipse">
            <a:avLst/>
          </a:prstGeom>
          <a:solidFill>
            <a:srgbClr val="00AAA2"/>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755576" y="2845493"/>
            <a:ext cx="869950" cy="871539"/>
          </a:xfrm>
          <a:prstGeom prst="ellipse">
            <a:avLst/>
          </a:prstGeom>
          <a:solidFill>
            <a:srgbClr val="00AAA2"/>
          </a:solidFill>
          <a:ln>
            <a:noFill/>
          </a:ln>
        </p:spPr>
        <p:txBody>
          <a:bodyPr vert="horz" wrap="square" lIns="91434" tIns="45717" rIns="91434" bIns="45717" numCol="1" anchor="t" anchorCtr="0" compatLnSpc="1">
            <a:prstTxWarp prst="textNoShape">
              <a:avLst/>
            </a:prstTxWarp>
          </a:bodyPr>
          <a:lstStyle/>
          <a:p>
            <a:endParaRPr lang="zh-CN" altLang="en-US"/>
          </a:p>
        </p:txBody>
      </p:sp>
      <p:sp>
        <p:nvSpPr>
          <p:cNvPr id="12" name="Line 12"/>
          <p:cNvSpPr>
            <a:spLocks noChangeShapeType="1"/>
          </p:cNvSpPr>
          <p:nvPr/>
        </p:nvSpPr>
        <p:spPr bwMode="auto">
          <a:xfrm>
            <a:off x="5652120" y="3212976"/>
            <a:ext cx="1977348" cy="640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4" tIns="45717" rIns="91434" bIns="45717" numCol="1" anchor="t" anchorCtr="0" compatLnSpc="1">
            <a:prstTxWarp prst="textNoShape">
              <a:avLst/>
            </a:prstTxWarp>
          </a:bodyPr>
          <a:lstStyle/>
          <a:p>
            <a:endParaRPr lang="zh-CN" altLang="en-US"/>
          </a:p>
        </p:txBody>
      </p:sp>
      <p:sp>
        <p:nvSpPr>
          <p:cNvPr id="14" name="Line 14"/>
          <p:cNvSpPr>
            <a:spLocks noChangeShapeType="1"/>
          </p:cNvSpPr>
          <p:nvPr/>
        </p:nvSpPr>
        <p:spPr bwMode="auto">
          <a:xfrm flipH="1" flipV="1">
            <a:off x="1804255" y="3212976"/>
            <a:ext cx="1687625" cy="22768"/>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4" tIns="45717" rIns="91434" bIns="45717" numCol="1" anchor="t" anchorCtr="0" compatLnSpc="1">
            <a:prstTxWarp prst="textNoShape">
              <a:avLst/>
            </a:prstTxWarp>
          </a:bodyPr>
          <a:lstStyle/>
          <a:p>
            <a:endParaRPr lang="zh-CN" altLang="en-US"/>
          </a:p>
        </p:txBody>
      </p:sp>
      <p:sp>
        <p:nvSpPr>
          <p:cNvPr id="17" name="TextBox 16"/>
          <p:cNvSpPr txBox="1"/>
          <p:nvPr/>
        </p:nvSpPr>
        <p:spPr>
          <a:xfrm>
            <a:off x="4001060" y="3140968"/>
            <a:ext cx="1219012" cy="400103"/>
          </a:xfrm>
          <a:prstGeom prst="rect">
            <a:avLst/>
          </a:prstGeom>
          <a:noFill/>
        </p:spPr>
        <p:txBody>
          <a:bodyPr wrap="square" lIns="91434" tIns="45717" rIns="91434" bIns="45717" rtlCol="0">
            <a:spAutoFit/>
          </a:bodyPr>
          <a:lstStyle/>
          <a:p>
            <a:pPr algn="ctr"/>
            <a:r>
              <a:rPr lang="zh-CN" altLang="en-US" dirty="0">
                <a:solidFill>
                  <a:schemeClr val="bg1"/>
                </a:solidFill>
                <a:latin typeface="微软雅黑" pitchFamily="34" charset="-122"/>
                <a:ea typeface="微软雅黑" pitchFamily="34" charset="-122"/>
              </a:rPr>
              <a:t>我</a:t>
            </a:r>
          </a:p>
        </p:txBody>
      </p:sp>
      <p:sp>
        <p:nvSpPr>
          <p:cNvPr id="19" name="TextBox 18"/>
          <p:cNvSpPr txBox="1"/>
          <p:nvPr/>
        </p:nvSpPr>
        <p:spPr>
          <a:xfrm>
            <a:off x="7773485" y="3100905"/>
            <a:ext cx="793562" cy="400103"/>
          </a:xfrm>
          <a:prstGeom prst="rect">
            <a:avLst/>
          </a:prstGeom>
          <a:noFill/>
        </p:spPr>
        <p:txBody>
          <a:bodyPr wrap="square" lIns="91434" tIns="45717" rIns="91434" bIns="45717" rtlCol="0">
            <a:spAutoFit/>
          </a:bodyPr>
          <a:lstStyle/>
          <a:p>
            <a:pPr algn="ctr"/>
            <a:r>
              <a:rPr lang="zh-CN" altLang="en-US" dirty="0" smtClean="0">
                <a:solidFill>
                  <a:schemeClr val="bg1"/>
                </a:solidFill>
                <a:latin typeface="微软雅黑" pitchFamily="34" charset="-122"/>
                <a:ea typeface="微软雅黑" pitchFamily="34" charset="-122"/>
              </a:rPr>
              <a:t>前端</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794669" y="3064668"/>
            <a:ext cx="793562" cy="400103"/>
          </a:xfrm>
          <a:prstGeom prst="rect">
            <a:avLst/>
          </a:prstGeom>
          <a:noFill/>
        </p:spPr>
        <p:txBody>
          <a:bodyPr wrap="square" lIns="91434" tIns="45717" rIns="91434" bIns="45717" rtlCol="0">
            <a:spAutoFit/>
          </a:bodyPr>
          <a:lstStyle/>
          <a:p>
            <a:pPr algn="ctr"/>
            <a:r>
              <a:rPr lang="zh-CN" altLang="en-US" dirty="0" smtClean="0">
                <a:solidFill>
                  <a:schemeClr val="bg1"/>
                </a:solidFill>
                <a:latin typeface="微软雅黑" pitchFamily="34" charset="-122"/>
                <a:ea typeface="微软雅黑" pitchFamily="34" charset="-122"/>
              </a:rPr>
              <a:t>需求</a:t>
            </a:r>
            <a:endParaRPr lang="zh-CN" altLang="en-US" dirty="0">
              <a:solidFill>
                <a:schemeClr val="bg1"/>
              </a:solidFill>
              <a:latin typeface="微软雅黑" pitchFamily="34" charset="-122"/>
              <a:ea typeface="微软雅黑" pitchFamily="34" charset="-122"/>
            </a:endParaRPr>
          </a:p>
        </p:txBody>
      </p:sp>
      <p:sp>
        <p:nvSpPr>
          <p:cNvPr id="23" name="TextBox 84"/>
          <p:cNvSpPr txBox="1">
            <a:spLocks noChangeArrowheads="1"/>
          </p:cNvSpPr>
          <p:nvPr/>
        </p:nvSpPr>
        <p:spPr bwMode="auto">
          <a:xfrm>
            <a:off x="5436096" y="1844824"/>
            <a:ext cx="3094800" cy="58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1600" dirty="0" smtClean="0">
                <a:solidFill>
                  <a:srgbClr val="595959"/>
                </a:solidFill>
                <a:latin typeface="微软雅黑" pitchFamily="34" charset="-122"/>
                <a:ea typeface="微软雅黑" pitchFamily="34" charset="-122"/>
                <a:sym typeface="微软雅黑" pitchFamily="34" charset="-122"/>
              </a:rPr>
              <a:t>前段同学指导我修改单据的方法和步骤还有注意事项</a:t>
            </a:r>
            <a:endParaRPr lang="zh-CN" altLang="en-US" sz="1600" dirty="0">
              <a:solidFill>
                <a:srgbClr val="595959"/>
              </a:solidFill>
              <a:latin typeface="微软雅黑" pitchFamily="34" charset="-122"/>
              <a:ea typeface="微软雅黑" pitchFamily="34" charset="-122"/>
              <a:sym typeface="微软雅黑" pitchFamily="34" charset="-122"/>
            </a:endParaRPr>
          </a:p>
        </p:txBody>
      </p:sp>
      <p:sp>
        <p:nvSpPr>
          <p:cNvPr id="24" name="TextBox 84"/>
          <p:cNvSpPr txBox="1">
            <a:spLocks noChangeArrowheads="1"/>
          </p:cNvSpPr>
          <p:nvPr/>
        </p:nvSpPr>
        <p:spPr bwMode="auto">
          <a:xfrm>
            <a:off x="5436096" y="4149079"/>
            <a:ext cx="3094800" cy="33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1600" dirty="0" smtClean="0">
                <a:solidFill>
                  <a:srgbClr val="595959"/>
                </a:solidFill>
                <a:latin typeface="微软雅黑" pitchFamily="34" charset="-122"/>
                <a:ea typeface="微软雅黑" pitchFamily="34" charset="-122"/>
                <a:sym typeface="微软雅黑" pitchFamily="34" charset="-122"/>
              </a:rPr>
              <a:t>按照前段同学方式方法进行修改</a:t>
            </a:r>
            <a:endParaRPr lang="zh-CN" altLang="en-US" sz="1600" dirty="0">
              <a:solidFill>
                <a:srgbClr val="595959"/>
              </a:solidFill>
              <a:latin typeface="微软雅黑" pitchFamily="34" charset="-122"/>
              <a:ea typeface="微软雅黑" pitchFamily="34" charset="-122"/>
              <a:sym typeface="微软雅黑" pitchFamily="34" charset="-122"/>
            </a:endParaRPr>
          </a:p>
        </p:txBody>
      </p:sp>
      <p:sp>
        <p:nvSpPr>
          <p:cNvPr id="25" name="TextBox 84"/>
          <p:cNvSpPr txBox="1">
            <a:spLocks noChangeArrowheads="1"/>
          </p:cNvSpPr>
          <p:nvPr/>
        </p:nvSpPr>
        <p:spPr bwMode="auto">
          <a:xfrm>
            <a:off x="971601" y="1908889"/>
            <a:ext cx="2953350" cy="58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1600" dirty="0" smtClean="0">
                <a:solidFill>
                  <a:srgbClr val="595959"/>
                </a:solidFill>
                <a:latin typeface="微软雅黑" pitchFamily="34" charset="-122"/>
                <a:ea typeface="微软雅黑" pitchFamily="34" charset="-122"/>
                <a:sym typeface="微软雅黑" pitchFamily="34" charset="-122"/>
              </a:rPr>
              <a:t>需求同学将需要修改的单据和修改的样式给出</a:t>
            </a:r>
            <a:endParaRPr lang="zh-CN" altLang="en-US" sz="1600" dirty="0">
              <a:solidFill>
                <a:srgbClr val="595959"/>
              </a:solidFill>
              <a:latin typeface="微软雅黑" pitchFamily="34" charset="-122"/>
              <a:ea typeface="微软雅黑" pitchFamily="34" charset="-122"/>
              <a:sym typeface="微软雅黑" pitchFamily="34" charset="-122"/>
            </a:endParaRPr>
          </a:p>
        </p:txBody>
      </p:sp>
      <p:sp>
        <p:nvSpPr>
          <p:cNvPr id="26" name="TextBox 84"/>
          <p:cNvSpPr txBox="1">
            <a:spLocks noChangeArrowheads="1"/>
          </p:cNvSpPr>
          <p:nvPr/>
        </p:nvSpPr>
        <p:spPr bwMode="auto">
          <a:xfrm>
            <a:off x="839832" y="4149080"/>
            <a:ext cx="3140388" cy="584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1600" dirty="0" smtClean="0">
                <a:solidFill>
                  <a:srgbClr val="595959"/>
                </a:solidFill>
                <a:latin typeface="微软雅黑" pitchFamily="34" charset="-122"/>
                <a:ea typeface="微软雅黑" pitchFamily="34" charset="-122"/>
                <a:sym typeface="微软雅黑" pitchFamily="34" charset="-122"/>
              </a:rPr>
              <a:t>修改完成之后请需求同学进行验证确认</a:t>
            </a:r>
            <a:endParaRPr lang="zh-CN" altLang="en-US" sz="1600" dirty="0">
              <a:solidFill>
                <a:srgbClr val="595959"/>
              </a:solidFill>
              <a:latin typeface="微软雅黑" pitchFamily="34" charset="-122"/>
              <a:ea typeface="微软雅黑" pitchFamily="34" charset="-122"/>
              <a:sym typeface="微软雅黑" pitchFamily="34" charset="-122"/>
            </a:endParaRPr>
          </a:p>
        </p:txBody>
      </p:sp>
      <p:sp>
        <p:nvSpPr>
          <p:cNvPr id="27" name="Line 14"/>
          <p:cNvSpPr>
            <a:spLocks noChangeShapeType="1"/>
          </p:cNvSpPr>
          <p:nvPr/>
        </p:nvSpPr>
        <p:spPr bwMode="auto">
          <a:xfrm flipH="1" flipV="1">
            <a:off x="5580112" y="3501008"/>
            <a:ext cx="2015453" cy="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4" tIns="45717" rIns="91434" bIns="45717" numCol="1" anchor="t" anchorCtr="0" compatLnSpc="1">
            <a:prstTxWarp prst="textNoShape">
              <a:avLst/>
            </a:prstTxWarp>
          </a:bodyPr>
          <a:lstStyle/>
          <a:p>
            <a:endParaRPr lang="zh-CN" altLang="en-US"/>
          </a:p>
        </p:txBody>
      </p:sp>
      <p:sp>
        <p:nvSpPr>
          <p:cNvPr id="28" name="Line 12"/>
          <p:cNvSpPr>
            <a:spLocks noChangeShapeType="1"/>
          </p:cNvSpPr>
          <p:nvPr/>
        </p:nvSpPr>
        <p:spPr bwMode="auto">
          <a:xfrm>
            <a:off x="1835696" y="3488028"/>
            <a:ext cx="1656184" cy="12980"/>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4" tIns="45717" rIns="91434" bIns="45717"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85006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600" fill="hold"/>
                                        <p:tgtEl>
                                          <p:spTgt spid="4"/>
                                        </p:tgtEl>
                                        <p:attrNameLst>
                                          <p:attrName>ppt_w</p:attrName>
                                        </p:attrNameLst>
                                      </p:cBhvr>
                                      <p:tavLst>
                                        <p:tav tm="0">
                                          <p:val>
                                            <p:fltVal val="0"/>
                                          </p:val>
                                        </p:tav>
                                        <p:tav tm="100000">
                                          <p:val>
                                            <p:strVal val="#ppt_w"/>
                                          </p:val>
                                        </p:tav>
                                      </p:tavLst>
                                    </p:anim>
                                    <p:anim calcmode="lin" valueType="num">
                                      <p:cBhvr>
                                        <p:cTn id="8" dur="600" fill="hold"/>
                                        <p:tgtEl>
                                          <p:spTgt spid="4"/>
                                        </p:tgtEl>
                                        <p:attrNameLst>
                                          <p:attrName>ppt_h</p:attrName>
                                        </p:attrNameLst>
                                      </p:cBhvr>
                                      <p:tavLst>
                                        <p:tav tm="0">
                                          <p:val>
                                            <p:fltVal val="0"/>
                                          </p:val>
                                        </p:tav>
                                        <p:tav tm="100000">
                                          <p:val>
                                            <p:strVal val="#ppt_h"/>
                                          </p:val>
                                        </p:tav>
                                      </p:tavLst>
                                    </p:anim>
                                    <p:animEffect transition="in" filter="fade">
                                      <p:cBhvr>
                                        <p:cTn id="9" dur="600"/>
                                        <p:tgtEl>
                                          <p:spTgt spid="4"/>
                                        </p:tgtEl>
                                      </p:cBhvr>
                                    </p:animEffect>
                                  </p:childTnLst>
                                </p:cTn>
                              </p:par>
                            </p:childTnLst>
                          </p:cTn>
                        </p:par>
                        <p:par>
                          <p:cTn id="10" fill="hold">
                            <p:stCondLst>
                              <p:cond delay="600"/>
                            </p:stCondLst>
                            <p:childTnLst>
                              <p:par>
                                <p:cTn id="11" presetID="31"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 calcmode="lin" valueType="num">
                                      <p:cBhvr>
                                        <p:cTn id="15" dur="500" fill="hold"/>
                                        <p:tgtEl>
                                          <p:spTgt spid="17"/>
                                        </p:tgtEl>
                                        <p:attrNameLst>
                                          <p:attrName>style.rotation</p:attrName>
                                        </p:attrNameLst>
                                      </p:cBhvr>
                                      <p:tavLst>
                                        <p:tav tm="0">
                                          <p:val>
                                            <p:fltVal val="90"/>
                                          </p:val>
                                        </p:tav>
                                        <p:tav tm="100000">
                                          <p:val>
                                            <p:fltVal val="0"/>
                                          </p:val>
                                        </p:tav>
                                      </p:tavLst>
                                    </p:anim>
                                    <p:animEffect transition="in" filter="fade">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par>
                          <p:cTn id="33" fill="hold">
                            <p:stCondLst>
                              <p:cond delay="1100"/>
                            </p:stCondLst>
                            <p:childTnLst>
                              <p:par>
                                <p:cTn id="34" presetID="31"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400" fill="hold"/>
                                        <p:tgtEl>
                                          <p:spTgt spid="19"/>
                                        </p:tgtEl>
                                        <p:attrNameLst>
                                          <p:attrName>ppt_w</p:attrName>
                                        </p:attrNameLst>
                                      </p:cBhvr>
                                      <p:tavLst>
                                        <p:tav tm="0">
                                          <p:val>
                                            <p:fltVal val="0"/>
                                          </p:val>
                                        </p:tav>
                                        <p:tav tm="100000">
                                          <p:val>
                                            <p:strVal val="#ppt_w"/>
                                          </p:val>
                                        </p:tav>
                                      </p:tavLst>
                                    </p:anim>
                                    <p:anim calcmode="lin" valueType="num">
                                      <p:cBhvr>
                                        <p:cTn id="37" dur="400" fill="hold"/>
                                        <p:tgtEl>
                                          <p:spTgt spid="19"/>
                                        </p:tgtEl>
                                        <p:attrNameLst>
                                          <p:attrName>ppt_h</p:attrName>
                                        </p:attrNameLst>
                                      </p:cBhvr>
                                      <p:tavLst>
                                        <p:tav tm="0">
                                          <p:val>
                                            <p:fltVal val="0"/>
                                          </p:val>
                                        </p:tav>
                                        <p:tav tm="100000">
                                          <p:val>
                                            <p:strVal val="#ppt_h"/>
                                          </p:val>
                                        </p:tav>
                                      </p:tavLst>
                                    </p:anim>
                                    <p:anim calcmode="lin" valueType="num">
                                      <p:cBhvr>
                                        <p:cTn id="38" dur="400" fill="hold"/>
                                        <p:tgtEl>
                                          <p:spTgt spid="19"/>
                                        </p:tgtEl>
                                        <p:attrNameLst>
                                          <p:attrName>style.rotation</p:attrName>
                                        </p:attrNameLst>
                                      </p:cBhvr>
                                      <p:tavLst>
                                        <p:tav tm="0">
                                          <p:val>
                                            <p:fltVal val="90"/>
                                          </p:val>
                                        </p:tav>
                                        <p:tav tm="100000">
                                          <p:val>
                                            <p:fltVal val="0"/>
                                          </p:val>
                                        </p:tav>
                                      </p:tavLst>
                                    </p:anim>
                                    <p:animEffect transition="in" filter="fade">
                                      <p:cBhvr>
                                        <p:cTn id="39" dur="400"/>
                                        <p:tgtEl>
                                          <p:spTgt spid="19"/>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animEffect transition="in" filter="wipe(left)">
                                      <p:cBhvr>
                                        <p:cTn id="43" dur="500"/>
                                        <p:tgtEl>
                                          <p:spTgt spid="23">
                                            <p:txEl>
                                              <p:pRg st="0" end="0"/>
                                            </p:txEl>
                                          </p:spTgt>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24">
                                            <p:txEl>
                                              <p:pRg st="0" end="0"/>
                                            </p:txEl>
                                          </p:spTgt>
                                        </p:tgtEl>
                                        <p:attrNameLst>
                                          <p:attrName>style.visibility</p:attrName>
                                        </p:attrNameLst>
                                      </p:cBhvr>
                                      <p:to>
                                        <p:strVal val="visible"/>
                                      </p:to>
                                    </p:set>
                                    <p:animEffect transition="in" filter="wipe(left)">
                                      <p:cBhvr>
                                        <p:cTn id="47" dur="500"/>
                                        <p:tgtEl>
                                          <p:spTgt spid="24">
                                            <p:txEl>
                                              <p:pRg st="0" end="0"/>
                                            </p:txEl>
                                          </p:spTgt>
                                        </p:tgtEl>
                                      </p:cBhvr>
                                    </p:animEffect>
                                  </p:childTnLst>
                                </p:cTn>
                              </p:par>
                            </p:childTnLst>
                          </p:cTn>
                        </p:par>
                        <p:par>
                          <p:cTn id="48" fill="hold">
                            <p:stCondLst>
                              <p:cond delay="2500"/>
                            </p:stCondLst>
                            <p:childTnLst>
                              <p:par>
                                <p:cTn id="49" presetID="22" presetClass="entr" presetSubtype="2" fill="hold" nodeType="afterEffect">
                                  <p:stCondLst>
                                    <p:cond delay="0"/>
                                  </p:stCondLst>
                                  <p:childTnLst>
                                    <p:set>
                                      <p:cBhvr>
                                        <p:cTn id="50" dur="1" fill="hold">
                                          <p:stCondLst>
                                            <p:cond delay="0"/>
                                          </p:stCondLst>
                                        </p:cTn>
                                        <p:tgtEl>
                                          <p:spTgt spid="26">
                                            <p:txEl>
                                              <p:pRg st="0" end="0"/>
                                            </p:txEl>
                                          </p:spTgt>
                                        </p:tgtEl>
                                        <p:attrNameLst>
                                          <p:attrName>style.visibility</p:attrName>
                                        </p:attrNameLst>
                                      </p:cBhvr>
                                      <p:to>
                                        <p:strVal val="visible"/>
                                      </p:to>
                                    </p:set>
                                    <p:animEffect transition="in" filter="wipe(right)">
                                      <p:cBhvr>
                                        <p:cTn id="51" dur="500"/>
                                        <p:tgtEl>
                                          <p:spTgt spid="26">
                                            <p:txEl>
                                              <p:pRg st="0" end="0"/>
                                            </p:txEl>
                                          </p:spTgt>
                                        </p:tgtEl>
                                      </p:cBhvr>
                                    </p:animEffect>
                                  </p:childTnLst>
                                </p:cTn>
                              </p:par>
                            </p:childTnLst>
                          </p:cTn>
                        </p:par>
                        <p:par>
                          <p:cTn id="52" fill="hold">
                            <p:stCondLst>
                              <p:cond delay="3000"/>
                            </p:stCondLst>
                            <p:childTnLst>
                              <p:par>
                                <p:cTn id="53" presetID="31"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400" fill="hold"/>
                                        <p:tgtEl>
                                          <p:spTgt spid="22"/>
                                        </p:tgtEl>
                                        <p:attrNameLst>
                                          <p:attrName>ppt_w</p:attrName>
                                        </p:attrNameLst>
                                      </p:cBhvr>
                                      <p:tavLst>
                                        <p:tav tm="0">
                                          <p:val>
                                            <p:fltVal val="0"/>
                                          </p:val>
                                        </p:tav>
                                        <p:tav tm="100000">
                                          <p:val>
                                            <p:strVal val="#ppt_w"/>
                                          </p:val>
                                        </p:tav>
                                      </p:tavLst>
                                    </p:anim>
                                    <p:anim calcmode="lin" valueType="num">
                                      <p:cBhvr>
                                        <p:cTn id="56" dur="400" fill="hold"/>
                                        <p:tgtEl>
                                          <p:spTgt spid="22"/>
                                        </p:tgtEl>
                                        <p:attrNameLst>
                                          <p:attrName>ppt_h</p:attrName>
                                        </p:attrNameLst>
                                      </p:cBhvr>
                                      <p:tavLst>
                                        <p:tav tm="0">
                                          <p:val>
                                            <p:fltVal val="0"/>
                                          </p:val>
                                        </p:tav>
                                        <p:tav tm="100000">
                                          <p:val>
                                            <p:strVal val="#ppt_h"/>
                                          </p:val>
                                        </p:tav>
                                      </p:tavLst>
                                    </p:anim>
                                    <p:anim calcmode="lin" valueType="num">
                                      <p:cBhvr>
                                        <p:cTn id="57" dur="400" fill="hold"/>
                                        <p:tgtEl>
                                          <p:spTgt spid="22"/>
                                        </p:tgtEl>
                                        <p:attrNameLst>
                                          <p:attrName>style.rotation</p:attrName>
                                        </p:attrNameLst>
                                      </p:cBhvr>
                                      <p:tavLst>
                                        <p:tav tm="0">
                                          <p:val>
                                            <p:fltVal val="90"/>
                                          </p:val>
                                        </p:tav>
                                        <p:tav tm="100000">
                                          <p:val>
                                            <p:fltVal val="0"/>
                                          </p:val>
                                        </p:tav>
                                      </p:tavLst>
                                    </p:anim>
                                    <p:animEffect transition="in" filter="fade">
                                      <p:cBhvr>
                                        <p:cTn id="58" dur="400"/>
                                        <p:tgtEl>
                                          <p:spTgt spid="22"/>
                                        </p:tgtEl>
                                      </p:cBhvr>
                                    </p:animEffect>
                                  </p:childTnLst>
                                </p:cTn>
                              </p:par>
                            </p:childTnLst>
                          </p:cTn>
                        </p:par>
                        <p:par>
                          <p:cTn id="59" fill="hold">
                            <p:stCondLst>
                              <p:cond delay="3400"/>
                            </p:stCondLst>
                            <p:childTnLst>
                              <p:par>
                                <p:cTn id="60" presetID="22" presetClass="entr" presetSubtype="2" fill="hold" nodeType="after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wipe(right)">
                                      <p:cBhvr>
                                        <p:cTn id="62" dur="500"/>
                                        <p:tgtEl>
                                          <p:spTgt spid="25">
                                            <p:txEl>
                                              <p:pRg st="0" end="0"/>
                                            </p:txEl>
                                          </p:spTgt>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1" grpId="0" animBg="1"/>
      <p:bldP spid="12" grpId="0" animBg="1"/>
      <p:bldP spid="14" grpId="0" animBg="1"/>
      <p:bldP spid="17" grpId="0"/>
      <p:bldP spid="19" grpId="0"/>
      <p:bldP spid="22" grpId="0"/>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sp>
        <p:nvSpPr>
          <p:cNvPr id="46" name="椭圆 45"/>
          <p:cNvSpPr/>
          <p:nvPr/>
        </p:nvSpPr>
        <p:spPr bwMode="auto">
          <a:xfrm>
            <a:off x="481758" y="1620912"/>
            <a:ext cx="799976" cy="799976"/>
          </a:xfrm>
          <a:prstGeom prst="ellipse">
            <a:avLst/>
          </a:prstGeom>
          <a:solidFill>
            <a:srgbClr val="FF6600"/>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47" name="TextBox 46"/>
          <p:cNvSpPr txBox="1"/>
          <p:nvPr/>
        </p:nvSpPr>
        <p:spPr>
          <a:xfrm>
            <a:off x="536139" y="1728513"/>
            <a:ext cx="598229" cy="584769"/>
          </a:xfrm>
          <a:prstGeom prst="rect">
            <a:avLst/>
          </a:prstGeom>
          <a:noFill/>
        </p:spPr>
        <p:txBody>
          <a:bodyPr wrap="none" lIns="91434" tIns="45717" rIns="91434" bIns="45717" rtlCol="0">
            <a:spAutoFit/>
          </a:bodyPr>
          <a:lstStyle/>
          <a:p>
            <a:r>
              <a:rPr lang="en-US" altLang="zh-CN" sz="3200" b="1" dirty="0">
                <a:solidFill>
                  <a:schemeClr val="bg1"/>
                </a:solidFill>
                <a:latin typeface="+mj-ea"/>
                <a:ea typeface="+mj-ea"/>
              </a:rPr>
              <a:t>01</a:t>
            </a:r>
            <a:endParaRPr lang="zh-CN" altLang="en-US" sz="3200" b="1" dirty="0">
              <a:solidFill>
                <a:schemeClr val="bg1"/>
              </a:solidFill>
              <a:latin typeface="+mj-ea"/>
              <a:ea typeface="+mj-ea"/>
            </a:endParaRPr>
          </a:p>
        </p:txBody>
      </p:sp>
      <p:sp>
        <p:nvSpPr>
          <p:cNvPr id="48" name="椭圆 47"/>
          <p:cNvSpPr/>
          <p:nvPr/>
        </p:nvSpPr>
        <p:spPr bwMode="auto">
          <a:xfrm>
            <a:off x="481758" y="3377161"/>
            <a:ext cx="799976" cy="799976"/>
          </a:xfrm>
          <a:prstGeom prst="ellipse">
            <a:avLst/>
          </a:prstGeom>
          <a:solidFill>
            <a:srgbClr val="00AAA2"/>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49" name="TextBox 48"/>
          <p:cNvSpPr txBox="1"/>
          <p:nvPr/>
        </p:nvSpPr>
        <p:spPr>
          <a:xfrm>
            <a:off x="536139" y="3484762"/>
            <a:ext cx="598229" cy="584769"/>
          </a:xfrm>
          <a:prstGeom prst="rect">
            <a:avLst/>
          </a:prstGeom>
          <a:noFill/>
        </p:spPr>
        <p:txBody>
          <a:bodyPr wrap="none" lIns="91434" tIns="45717" rIns="91434" bIns="45717" rtlCol="0">
            <a:spAutoFit/>
          </a:bodyPr>
          <a:lstStyle/>
          <a:p>
            <a:r>
              <a:rPr lang="en-US" altLang="zh-CN" sz="3200" b="1" dirty="0">
                <a:solidFill>
                  <a:schemeClr val="bg1"/>
                </a:solidFill>
                <a:latin typeface="+mj-ea"/>
                <a:ea typeface="+mj-ea"/>
              </a:rPr>
              <a:t>02</a:t>
            </a:r>
            <a:endParaRPr lang="zh-CN" altLang="en-US" sz="3200" b="1" dirty="0">
              <a:solidFill>
                <a:schemeClr val="bg1"/>
              </a:solidFill>
              <a:latin typeface="+mj-ea"/>
              <a:ea typeface="+mj-ea"/>
            </a:endParaRPr>
          </a:p>
        </p:txBody>
      </p:sp>
      <p:sp>
        <p:nvSpPr>
          <p:cNvPr id="50" name="椭圆 49"/>
          <p:cNvSpPr/>
          <p:nvPr/>
        </p:nvSpPr>
        <p:spPr bwMode="auto">
          <a:xfrm>
            <a:off x="481758" y="5301208"/>
            <a:ext cx="799976" cy="799976"/>
          </a:xfrm>
          <a:prstGeom prst="ellipse">
            <a:avLst/>
          </a:prstGeom>
          <a:solidFill>
            <a:srgbClr val="484849"/>
          </a:solidFill>
          <a:ln w="9525" cap="flat" cmpd="sng" algn="ctr">
            <a:no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39"/>
            <a:endParaRPr lang="zh-CN" altLang="en-US" sz="1700"/>
          </a:p>
        </p:txBody>
      </p:sp>
      <p:sp>
        <p:nvSpPr>
          <p:cNvPr id="51" name="TextBox 50"/>
          <p:cNvSpPr txBox="1"/>
          <p:nvPr/>
        </p:nvSpPr>
        <p:spPr>
          <a:xfrm>
            <a:off x="536139" y="5445224"/>
            <a:ext cx="598229" cy="584769"/>
          </a:xfrm>
          <a:prstGeom prst="rect">
            <a:avLst/>
          </a:prstGeom>
          <a:noFill/>
        </p:spPr>
        <p:txBody>
          <a:bodyPr wrap="none" lIns="91434" tIns="45717" rIns="91434" bIns="45717" rtlCol="0">
            <a:spAutoFit/>
          </a:bodyPr>
          <a:lstStyle/>
          <a:p>
            <a:r>
              <a:rPr lang="en-US" altLang="zh-CN" sz="3200" b="1" dirty="0">
                <a:solidFill>
                  <a:schemeClr val="bg1"/>
                </a:solidFill>
                <a:latin typeface="+mj-ea"/>
                <a:ea typeface="+mj-ea"/>
              </a:rPr>
              <a:t>03</a:t>
            </a:r>
            <a:endParaRPr lang="zh-CN" altLang="en-US" sz="3200" b="1" dirty="0">
              <a:solidFill>
                <a:schemeClr val="bg1"/>
              </a:solidFill>
              <a:latin typeface="+mj-ea"/>
              <a:ea typeface="+mj-ea"/>
            </a:endParaRPr>
          </a:p>
        </p:txBody>
      </p:sp>
      <p:cxnSp>
        <p:nvCxnSpPr>
          <p:cNvPr id="52" name="直接连接符 51"/>
          <p:cNvCxnSpPr/>
          <p:nvPr/>
        </p:nvCxnSpPr>
        <p:spPr bwMode="auto">
          <a:xfrm>
            <a:off x="888213" y="4185278"/>
            <a:ext cx="0" cy="1143988"/>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矩形 52"/>
          <p:cNvSpPr/>
          <p:nvPr/>
        </p:nvSpPr>
        <p:spPr>
          <a:xfrm>
            <a:off x="1417861" y="1949931"/>
            <a:ext cx="7726139" cy="338548"/>
          </a:xfrm>
          <a:prstGeom prst="rect">
            <a:avLst/>
          </a:prstGeom>
          <a:noFill/>
          <a:ln>
            <a:noFill/>
          </a:ln>
        </p:spPr>
        <p:txBody>
          <a:bodyPr wrap="square" lIns="91434" tIns="45717" rIns="91434" bIns="45717">
            <a:spAutoFit/>
          </a:bodyPr>
          <a:lstStyle/>
          <a:p>
            <a:pPr algn="just" eaLnBrk="0" hangingPunct="0"/>
            <a:r>
              <a:rPr lang="zh-CN" altLang="en-US" sz="1600" dirty="0" smtClean="0">
                <a:solidFill>
                  <a:schemeClr val="accent1"/>
                </a:solidFill>
                <a:latin typeface="微软雅黑" pitchFamily="34" charset="-122"/>
                <a:ea typeface="微软雅黑" pitchFamily="34" charset="-122"/>
              </a:rPr>
              <a:t>只是和需求同学进行了解沟通。</a:t>
            </a:r>
            <a:endParaRPr lang="zh-CN" altLang="en-US" sz="1600" dirty="0">
              <a:solidFill>
                <a:schemeClr val="accent1"/>
              </a:solidFill>
              <a:latin typeface="微软雅黑" pitchFamily="34" charset="-122"/>
              <a:ea typeface="微软雅黑" pitchFamily="34" charset="-122"/>
            </a:endParaRPr>
          </a:p>
        </p:txBody>
      </p:sp>
      <p:sp>
        <p:nvSpPr>
          <p:cNvPr id="54" name="矩形 53"/>
          <p:cNvSpPr/>
          <p:nvPr/>
        </p:nvSpPr>
        <p:spPr>
          <a:xfrm>
            <a:off x="1417862" y="3140968"/>
            <a:ext cx="2070605" cy="430887"/>
          </a:xfrm>
          <a:prstGeom prst="rect">
            <a:avLst/>
          </a:prstGeom>
          <a:noFill/>
          <a:ln>
            <a:noFill/>
          </a:ln>
        </p:spPr>
        <p:txBody>
          <a:bodyPr wrap="square" lIns="91434" tIns="45717" rIns="91434" bIns="45717">
            <a:spAutoFit/>
          </a:bodyPr>
          <a:lstStyle/>
          <a:p>
            <a:pPr algn="just" eaLnBrk="0" hangingPunct="0"/>
            <a:r>
              <a:rPr lang="zh-CN" altLang="en-US" sz="2100" b="1" dirty="0" smtClean="0">
                <a:solidFill>
                  <a:schemeClr val="accent1"/>
                </a:solidFill>
                <a:latin typeface="微软雅黑" pitchFamily="34" charset="-122"/>
                <a:ea typeface="微软雅黑" pitchFamily="34" charset="-122"/>
              </a:rPr>
              <a:t>中期</a:t>
            </a:r>
            <a:endParaRPr lang="zh-CN" altLang="en-US" sz="2100" b="1" dirty="0">
              <a:solidFill>
                <a:schemeClr val="accent1"/>
              </a:solidFill>
              <a:latin typeface="微软雅黑" pitchFamily="34" charset="-122"/>
              <a:ea typeface="微软雅黑" pitchFamily="34" charset="-122"/>
            </a:endParaRPr>
          </a:p>
        </p:txBody>
      </p:sp>
      <p:sp>
        <p:nvSpPr>
          <p:cNvPr id="55" name="矩形 54"/>
          <p:cNvSpPr/>
          <p:nvPr/>
        </p:nvSpPr>
        <p:spPr>
          <a:xfrm>
            <a:off x="1417861" y="5478862"/>
            <a:ext cx="7726139" cy="338548"/>
          </a:xfrm>
          <a:prstGeom prst="rect">
            <a:avLst/>
          </a:prstGeom>
          <a:noFill/>
          <a:ln>
            <a:noFill/>
          </a:ln>
        </p:spPr>
        <p:txBody>
          <a:bodyPr wrap="square" lIns="91434" tIns="45717" rIns="91434" bIns="45717">
            <a:spAutoFit/>
          </a:bodyPr>
          <a:lstStyle/>
          <a:p>
            <a:pPr algn="just" eaLnBrk="0" hangingPunct="0"/>
            <a:r>
              <a:rPr lang="zh-CN" altLang="en-US" sz="1600" dirty="0" smtClean="0">
                <a:solidFill>
                  <a:schemeClr val="accent1"/>
                </a:solidFill>
                <a:latin typeface="微软雅黑" pitchFamily="34" charset="-122"/>
                <a:ea typeface="微软雅黑" pitchFamily="34" charset="-122"/>
              </a:rPr>
              <a:t>加强需求和前端的沟通响应。</a:t>
            </a:r>
            <a:endParaRPr lang="zh-CN" altLang="en-US" sz="1600" dirty="0">
              <a:solidFill>
                <a:schemeClr val="accent1"/>
              </a:solidFill>
              <a:latin typeface="微软雅黑" pitchFamily="34" charset="-122"/>
              <a:ea typeface="微软雅黑" pitchFamily="34" charset="-122"/>
            </a:endParaRPr>
          </a:p>
        </p:txBody>
      </p:sp>
      <p:cxnSp>
        <p:nvCxnSpPr>
          <p:cNvPr id="56" name="直接连接符 55"/>
          <p:cNvCxnSpPr/>
          <p:nvPr/>
        </p:nvCxnSpPr>
        <p:spPr bwMode="auto">
          <a:xfrm>
            <a:off x="881746" y="2422456"/>
            <a:ext cx="6467" cy="96765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矩形 56"/>
          <p:cNvSpPr/>
          <p:nvPr/>
        </p:nvSpPr>
        <p:spPr>
          <a:xfrm>
            <a:off x="1417863" y="1529034"/>
            <a:ext cx="2406001" cy="430887"/>
          </a:xfrm>
          <a:prstGeom prst="rect">
            <a:avLst/>
          </a:prstGeom>
          <a:noFill/>
          <a:ln>
            <a:noFill/>
          </a:ln>
        </p:spPr>
        <p:txBody>
          <a:bodyPr wrap="square" lIns="91434" tIns="45717" rIns="91434" bIns="45717">
            <a:spAutoFit/>
          </a:bodyPr>
          <a:lstStyle/>
          <a:p>
            <a:pPr algn="just" eaLnBrk="0" hangingPunct="0"/>
            <a:r>
              <a:rPr lang="zh-CN" altLang="en-US" sz="2100" b="1" dirty="0">
                <a:solidFill>
                  <a:schemeClr val="accent1"/>
                </a:solidFill>
                <a:latin typeface="微软雅黑" pitchFamily="34" charset="-122"/>
                <a:ea typeface="微软雅黑" pitchFamily="34" charset="-122"/>
              </a:rPr>
              <a:t>前期</a:t>
            </a:r>
          </a:p>
        </p:txBody>
      </p:sp>
      <p:sp>
        <p:nvSpPr>
          <p:cNvPr id="58" name="矩形 57"/>
          <p:cNvSpPr/>
          <p:nvPr/>
        </p:nvSpPr>
        <p:spPr>
          <a:xfrm>
            <a:off x="1417861" y="3609164"/>
            <a:ext cx="7726139" cy="338548"/>
          </a:xfrm>
          <a:prstGeom prst="rect">
            <a:avLst/>
          </a:prstGeom>
          <a:noFill/>
          <a:ln>
            <a:noFill/>
          </a:ln>
        </p:spPr>
        <p:txBody>
          <a:bodyPr wrap="square" lIns="91434" tIns="45717" rIns="91434" bIns="45717">
            <a:spAutoFit/>
          </a:bodyPr>
          <a:lstStyle/>
          <a:p>
            <a:pPr algn="just" eaLnBrk="0" hangingPunct="0"/>
            <a:r>
              <a:rPr lang="zh-CN" altLang="en-US" sz="1600" dirty="0" smtClean="0">
                <a:solidFill>
                  <a:schemeClr val="accent1"/>
                </a:solidFill>
                <a:latin typeface="微软雅黑" pitchFamily="34" charset="-122"/>
                <a:ea typeface="微软雅黑" pitchFamily="34" charset="-122"/>
              </a:rPr>
              <a:t>沟通对象侧重前端开发同学。</a:t>
            </a:r>
            <a:endParaRPr lang="zh-CN" altLang="en-US" sz="1600" dirty="0">
              <a:solidFill>
                <a:schemeClr val="accent1"/>
              </a:solidFill>
              <a:latin typeface="微软雅黑" pitchFamily="34" charset="-122"/>
              <a:ea typeface="微软雅黑" pitchFamily="34" charset="-122"/>
            </a:endParaRPr>
          </a:p>
        </p:txBody>
      </p:sp>
      <p:sp>
        <p:nvSpPr>
          <p:cNvPr id="59" name="矩形 58"/>
          <p:cNvSpPr/>
          <p:nvPr/>
        </p:nvSpPr>
        <p:spPr>
          <a:xfrm>
            <a:off x="1417862" y="5013176"/>
            <a:ext cx="2070605" cy="430887"/>
          </a:xfrm>
          <a:prstGeom prst="rect">
            <a:avLst/>
          </a:prstGeom>
          <a:noFill/>
          <a:ln>
            <a:noFill/>
          </a:ln>
        </p:spPr>
        <p:txBody>
          <a:bodyPr wrap="square" lIns="91434" tIns="45717" rIns="91434" bIns="45717">
            <a:spAutoFit/>
          </a:bodyPr>
          <a:lstStyle/>
          <a:p>
            <a:pPr algn="just" eaLnBrk="0" hangingPunct="0"/>
            <a:r>
              <a:rPr lang="zh-CN" altLang="en-US" sz="2100" b="1" dirty="0">
                <a:solidFill>
                  <a:schemeClr val="accent1"/>
                </a:solidFill>
                <a:latin typeface="微软雅黑" pitchFamily="34" charset="-122"/>
                <a:ea typeface="微软雅黑" pitchFamily="34" charset="-122"/>
              </a:rPr>
              <a:t>后期</a:t>
            </a:r>
          </a:p>
        </p:txBody>
      </p:sp>
      <p:sp>
        <p:nvSpPr>
          <p:cNvPr id="60" name="矩形 59"/>
          <p:cNvSpPr/>
          <p:nvPr/>
        </p:nvSpPr>
        <p:spPr>
          <a:xfrm>
            <a:off x="251520" y="739076"/>
            <a:ext cx="2244910" cy="584775"/>
          </a:xfrm>
          <a:prstGeom prst="rect">
            <a:avLst/>
          </a:prstGeom>
        </p:spPr>
        <p:txBody>
          <a:bodyPr wrap="none">
            <a:spAutoFit/>
          </a:bodyPr>
          <a:lstStyle/>
          <a:p>
            <a:pPr marL="342900" lvl="0" indent="-342900" defTabSz="457200">
              <a:buClr>
                <a:srgbClr val="FF9900"/>
              </a:buClr>
              <a:buSzPct val="100000"/>
              <a:buFont typeface="Arial" pitchFamily="34" charset="0"/>
              <a:buBlip>
                <a:blip r:embed="rId3"/>
              </a:buBlip>
            </a:pPr>
            <a:r>
              <a:rPr lang="zh-CN" altLang="en-US" sz="3200" b="1" dirty="0">
                <a:latin typeface="微软雅黑"/>
                <a:ea typeface="微软雅黑"/>
              </a:rPr>
              <a:t>沟通方式</a:t>
            </a:r>
          </a:p>
        </p:txBody>
      </p:sp>
    </p:spTree>
    <p:extLst>
      <p:ext uri="{BB962C8B-B14F-4D97-AF65-F5344CB8AC3E}">
        <p14:creationId xmlns:p14="http://schemas.microsoft.com/office/powerpoint/2010/main" val="1300234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heel(1)">
                                      <p:cBhvr>
                                        <p:cTn id="7" dur="600"/>
                                        <p:tgtEl>
                                          <p:spTgt spid="46"/>
                                        </p:tgtEl>
                                      </p:cBhvr>
                                    </p:animEffect>
                                  </p:childTnLst>
                                </p:cTn>
                              </p:par>
                            </p:childTnLst>
                          </p:cTn>
                        </p:par>
                        <p:par>
                          <p:cTn id="8" fill="hold">
                            <p:stCondLst>
                              <p:cond delay="600"/>
                            </p:stCondLst>
                            <p:childTnLst>
                              <p:par>
                                <p:cTn id="9" presetID="31"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300" fill="hold"/>
                                        <p:tgtEl>
                                          <p:spTgt spid="47"/>
                                        </p:tgtEl>
                                        <p:attrNameLst>
                                          <p:attrName>ppt_w</p:attrName>
                                        </p:attrNameLst>
                                      </p:cBhvr>
                                      <p:tavLst>
                                        <p:tav tm="0">
                                          <p:val>
                                            <p:fltVal val="0"/>
                                          </p:val>
                                        </p:tav>
                                        <p:tav tm="100000">
                                          <p:val>
                                            <p:strVal val="#ppt_w"/>
                                          </p:val>
                                        </p:tav>
                                      </p:tavLst>
                                    </p:anim>
                                    <p:anim calcmode="lin" valueType="num">
                                      <p:cBhvr>
                                        <p:cTn id="12" dur="300" fill="hold"/>
                                        <p:tgtEl>
                                          <p:spTgt spid="47"/>
                                        </p:tgtEl>
                                        <p:attrNameLst>
                                          <p:attrName>ppt_h</p:attrName>
                                        </p:attrNameLst>
                                      </p:cBhvr>
                                      <p:tavLst>
                                        <p:tav tm="0">
                                          <p:val>
                                            <p:fltVal val="0"/>
                                          </p:val>
                                        </p:tav>
                                        <p:tav tm="100000">
                                          <p:val>
                                            <p:strVal val="#ppt_h"/>
                                          </p:val>
                                        </p:tav>
                                      </p:tavLst>
                                    </p:anim>
                                    <p:anim calcmode="lin" valueType="num">
                                      <p:cBhvr>
                                        <p:cTn id="13" dur="300" fill="hold"/>
                                        <p:tgtEl>
                                          <p:spTgt spid="47"/>
                                        </p:tgtEl>
                                        <p:attrNameLst>
                                          <p:attrName>style.rotation</p:attrName>
                                        </p:attrNameLst>
                                      </p:cBhvr>
                                      <p:tavLst>
                                        <p:tav tm="0">
                                          <p:val>
                                            <p:fltVal val="90"/>
                                          </p:val>
                                        </p:tav>
                                        <p:tav tm="100000">
                                          <p:val>
                                            <p:fltVal val="0"/>
                                          </p:val>
                                        </p:tav>
                                      </p:tavLst>
                                    </p:anim>
                                    <p:animEffect transition="in" filter="fade">
                                      <p:cBhvr>
                                        <p:cTn id="14" dur="300"/>
                                        <p:tgtEl>
                                          <p:spTgt spid="47"/>
                                        </p:tgtEl>
                                      </p:cBhvr>
                                    </p:animEffect>
                                  </p:childTnLst>
                                </p:cTn>
                              </p:par>
                            </p:childTnLst>
                          </p:cTn>
                        </p:par>
                        <p:par>
                          <p:cTn id="15" fill="hold">
                            <p:stCondLst>
                              <p:cond delay="900"/>
                            </p:stCondLst>
                            <p:childTnLst>
                              <p:par>
                                <p:cTn id="16" presetID="22" presetClass="entr" presetSubtype="8"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par>
                          <p:cTn id="23" fill="hold">
                            <p:stCondLst>
                              <p:cond delay="1900"/>
                            </p:stCondLst>
                            <p:childTnLst>
                              <p:par>
                                <p:cTn id="24" presetID="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42" presetClass="path" presetSubtype="0" accel="50000" decel="50000" fill="hold" grpId="1" nodeType="withEffect">
                                  <p:stCondLst>
                                    <p:cond delay="0"/>
                                  </p:stCondLst>
                                  <p:childTnLst>
                                    <p:animMotion origin="layout" path="M 4.30727E-6 -3.7037E-7 L 4.30727E-6 -0.28079 " pathEditMode="relative" rAng="0" ptsTypes="AA">
                                      <p:cBhvr>
                                        <p:cTn id="27" dur="500" spd="-100000" fill="hold"/>
                                        <p:tgtEl>
                                          <p:spTgt spid="48"/>
                                        </p:tgtEl>
                                        <p:attrNameLst>
                                          <p:attrName>ppt_x</p:attrName>
                                          <p:attrName>ppt_y</p:attrName>
                                        </p:attrNameLst>
                                      </p:cBhvr>
                                      <p:rCtr x="0" y="-14051"/>
                                    </p:animMotion>
                                  </p:childTnLst>
                                </p:cTn>
                              </p:par>
                              <p:par>
                                <p:cTn id="28" presetID="22" presetClass="entr" presetSubtype="1" fill="hold"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up)">
                                      <p:cBhvr>
                                        <p:cTn id="30" dur="500"/>
                                        <p:tgtEl>
                                          <p:spTgt spid="56"/>
                                        </p:tgtEl>
                                      </p:cBhvr>
                                    </p:animEffect>
                                  </p:childTnLst>
                                </p:cTn>
                              </p:par>
                            </p:childTnLst>
                          </p:cTn>
                        </p:par>
                        <p:par>
                          <p:cTn id="31" fill="hold">
                            <p:stCondLst>
                              <p:cond delay="2400"/>
                            </p:stCondLst>
                            <p:childTnLst>
                              <p:par>
                                <p:cTn id="32" presetID="31" presetClass="entr" presetSubtype="0"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300" fill="hold"/>
                                        <p:tgtEl>
                                          <p:spTgt spid="49"/>
                                        </p:tgtEl>
                                        <p:attrNameLst>
                                          <p:attrName>ppt_w</p:attrName>
                                        </p:attrNameLst>
                                      </p:cBhvr>
                                      <p:tavLst>
                                        <p:tav tm="0">
                                          <p:val>
                                            <p:fltVal val="0"/>
                                          </p:val>
                                        </p:tav>
                                        <p:tav tm="100000">
                                          <p:val>
                                            <p:strVal val="#ppt_w"/>
                                          </p:val>
                                        </p:tav>
                                      </p:tavLst>
                                    </p:anim>
                                    <p:anim calcmode="lin" valueType="num">
                                      <p:cBhvr>
                                        <p:cTn id="35" dur="300" fill="hold"/>
                                        <p:tgtEl>
                                          <p:spTgt spid="49"/>
                                        </p:tgtEl>
                                        <p:attrNameLst>
                                          <p:attrName>ppt_h</p:attrName>
                                        </p:attrNameLst>
                                      </p:cBhvr>
                                      <p:tavLst>
                                        <p:tav tm="0">
                                          <p:val>
                                            <p:fltVal val="0"/>
                                          </p:val>
                                        </p:tav>
                                        <p:tav tm="100000">
                                          <p:val>
                                            <p:strVal val="#ppt_h"/>
                                          </p:val>
                                        </p:tav>
                                      </p:tavLst>
                                    </p:anim>
                                    <p:anim calcmode="lin" valueType="num">
                                      <p:cBhvr>
                                        <p:cTn id="36" dur="300" fill="hold"/>
                                        <p:tgtEl>
                                          <p:spTgt spid="49"/>
                                        </p:tgtEl>
                                        <p:attrNameLst>
                                          <p:attrName>style.rotation</p:attrName>
                                        </p:attrNameLst>
                                      </p:cBhvr>
                                      <p:tavLst>
                                        <p:tav tm="0">
                                          <p:val>
                                            <p:fltVal val="90"/>
                                          </p:val>
                                        </p:tav>
                                        <p:tav tm="100000">
                                          <p:val>
                                            <p:fltVal val="0"/>
                                          </p:val>
                                        </p:tav>
                                      </p:tavLst>
                                    </p:anim>
                                    <p:animEffect transition="in" filter="fade">
                                      <p:cBhvr>
                                        <p:cTn id="37" dur="300"/>
                                        <p:tgtEl>
                                          <p:spTgt spid="49"/>
                                        </p:tgtEl>
                                      </p:cBhvr>
                                    </p:animEffect>
                                  </p:childTnLst>
                                </p:cTn>
                              </p:par>
                            </p:childTnLst>
                          </p:cTn>
                        </p:par>
                        <p:par>
                          <p:cTn id="38" fill="hold">
                            <p:stCondLst>
                              <p:cond delay="2700"/>
                            </p:stCondLst>
                            <p:childTnLst>
                              <p:par>
                                <p:cTn id="39" presetID="22" presetClass="entr" presetSubtype="8"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par>
                          <p:cTn id="42" fill="hold">
                            <p:stCondLst>
                              <p:cond delay="3200"/>
                            </p:stCondLst>
                            <p:childTnLst>
                              <p:par>
                                <p:cTn id="43" presetID="22" presetClass="entr" presetSubtype="1"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up)">
                                      <p:cBhvr>
                                        <p:cTn id="45" dur="500"/>
                                        <p:tgtEl>
                                          <p:spTgt spid="58"/>
                                        </p:tgtEl>
                                      </p:cBhvr>
                                    </p:animEffect>
                                  </p:childTnLst>
                                </p:cTn>
                              </p:par>
                            </p:childTnLst>
                          </p:cTn>
                        </p:par>
                        <p:par>
                          <p:cTn id="46" fill="hold">
                            <p:stCondLst>
                              <p:cond delay="3700"/>
                            </p:stCondLst>
                            <p:childTnLst>
                              <p:par>
                                <p:cTn id="47" presetID="1"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42" presetClass="path" presetSubtype="0" accel="50000" decel="50000" fill="hold" grpId="1" nodeType="withEffect">
                                  <p:stCondLst>
                                    <p:cond delay="0"/>
                                  </p:stCondLst>
                                  <p:childTnLst>
                                    <p:animMotion origin="layout" path="M 4.30727E-6 -3.7037E-7 L 4.30727E-6 -0.28079 " pathEditMode="relative" rAng="0" ptsTypes="AA">
                                      <p:cBhvr>
                                        <p:cTn id="50" dur="500" spd="-100000" fill="hold"/>
                                        <p:tgtEl>
                                          <p:spTgt spid="50"/>
                                        </p:tgtEl>
                                        <p:attrNameLst>
                                          <p:attrName>ppt_x</p:attrName>
                                          <p:attrName>ppt_y</p:attrName>
                                        </p:attrNameLst>
                                      </p:cBhvr>
                                      <p:rCtr x="0" y="-14051"/>
                                    </p:animMotion>
                                  </p:childTnLst>
                                </p:cTn>
                              </p:par>
                              <p:par>
                                <p:cTn id="51" presetID="22" presetClass="entr" presetSubtype="1"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up)">
                                      <p:cBhvr>
                                        <p:cTn id="53" dur="500"/>
                                        <p:tgtEl>
                                          <p:spTgt spid="52"/>
                                        </p:tgtEl>
                                      </p:cBhvr>
                                    </p:animEffect>
                                  </p:childTnLst>
                                </p:cTn>
                              </p:par>
                            </p:childTnLst>
                          </p:cTn>
                        </p:par>
                        <p:par>
                          <p:cTn id="54" fill="hold">
                            <p:stCondLst>
                              <p:cond delay="4200"/>
                            </p:stCondLst>
                            <p:childTnLst>
                              <p:par>
                                <p:cTn id="55" presetID="31" presetClass="entr" presetSubtype="0"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p:cTn id="57" dur="300" fill="hold"/>
                                        <p:tgtEl>
                                          <p:spTgt spid="51"/>
                                        </p:tgtEl>
                                        <p:attrNameLst>
                                          <p:attrName>ppt_w</p:attrName>
                                        </p:attrNameLst>
                                      </p:cBhvr>
                                      <p:tavLst>
                                        <p:tav tm="0">
                                          <p:val>
                                            <p:fltVal val="0"/>
                                          </p:val>
                                        </p:tav>
                                        <p:tav tm="100000">
                                          <p:val>
                                            <p:strVal val="#ppt_w"/>
                                          </p:val>
                                        </p:tav>
                                      </p:tavLst>
                                    </p:anim>
                                    <p:anim calcmode="lin" valueType="num">
                                      <p:cBhvr>
                                        <p:cTn id="58" dur="300" fill="hold"/>
                                        <p:tgtEl>
                                          <p:spTgt spid="51"/>
                                        </p:tgtEl>
                                        <p:attrNameLst>
                                          <p:attrName>ppt_h</p:attrName>
                                        </p:attrNameLst>
                                      </p:cBhvr>
                                      <p:tavLst>
                                        <p:tav tm="0">
                                          <p:val>
                                            <p:fltVal val="0"/>
                                          </p:val>
                                        </p:tav>
                                        <p:tav tm="100000">
                                          <p:val>
                                            <p:strVal val="#ppt_h"/>
                                          </p:val>
                                        </p:tav>
                                      </p:tavLst>
                                    </p:anim>
                                    <p:anim calcmode="lin" valueType="num">
                                      <p:cBhvr>
                                        <p:cTn id="59" dur="300" fill="hold"/>
                                        <p:tgtEl>
                                          <p:spTgt spid="51"/>
                                        </p:tgtEl>
                                        <p:attrNameLst>
                                          <p:attrName>style.rotation</p:attrName>
                                        </p:attrNameLst>
                                      </p:cBhvr>
                                      <p:tavLst>
                                        <p:tav tm="0">
                                          <p:val>
                                            <p:fltVal val="90"/>
                                          </p:val>
                                        </p:tav>
                                        <p:tav tm="100000">
                                          <p:val>
                                            <p:fltVal val="0"/>
                                          </p:val>
                                        </p:tav>
                                      </p:tavLst>
                                    </p:anim>
                                    <p:animEffect transition="in" filter="fade">
                                      <p:cBhvr>
                                        <p:cTn id="60" dur="300"/>
                                        <p:tgtEl>
                                          <p:spTgt spid="51"/>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wipe(left)">
                                      <p:cBhvr>
                                        <p:cTn id="64" dur="500"/>
                                        <p:tgtEl>
                                          <p:spTgt spid="59"/>
                                        </p:tgtEl>
                                      </p:cBhvr>
                                    </p:animEffect>
                                  </p:childTnLst>
                                </p:cTn>
                              </p:par>
                            </p:childTnLst>
                          </p:cTn>
                        </p:par>
                        <p:par>
                          <p:cTn id="65" fill="hold">
                            <p:stCondLst>
                              <p:cond delay="5000"/>
                            </p:stCondLst>
                            <p:childTnLst>
                              <p:par>
                                <p:cTn id="66" presetID="22" presetClass="entr" presetSubtype="1"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up)">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8" grpId="1" animBg="1"/>
      <p:bldP spid="49" grpId="0"/>
      <p:bldP spid="50" grpId="0" animBg="1"/>
      <p:bldP spid="50" grpId="1" animBg="1"/>
      <p:bldP spid="51" grpId="0"/>
      <p:bldP spid="53" grpId="0"/>
      <p:bldP spid="54" grpId="0"/>
      <p:bldP spid="55"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0688"/>
            <a:ext cx="421196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620688"/>
            <a:ext cx="5040560"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9888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0"/>
            <a:ext cx="6697662" cy="620688"/>
          </a:xfrm>
        </p:spPr>
        <p:txBody>
          <a:bodyPr/>
          <a:lstStyle/>
          <a:p>
            <a:pPr lvl="0"/>
            <a:r>
              <a:rPr lang="zh-CN" altLang="en-US" dirty="0" smtClean="0">
                <a:solidFill>
                  <a:schemeClr val="bg2"/>
                </a:solidFill>
                <a:latin typeface="微软雅黑" pitchFamily="34" charset="-122"/>
                <a:ea typeface="微软雅黑" pitchFamily="34" charset="-122"/>
              </a:rPr>
              <a:t>试用期取得的主要工作成果</a:t>
            </a:r>
            <a:endParaRPr lang="zh-CN" altLang="en-US" dirty="0">
              <a:latin typeface="微软雅黑" pitchFamily="34" charset="-122"/>
              <a:ea typeface="微软雅黑"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696"/>
            <a:ext cx="914400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3158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012PPT模板（4：3版）">
  <a:themeElements>
    <a:clrScheme name="kingdee">
      <a:dk1>
        <a:srgbClr val="000000"/>
      </a:dk1>
      <a:lt1>
        <a:srgbClr val="FFFFFF"/>
      </a:lt1>
      <a:dk2>
        <a:srgbClr val="000000"/>
      </a:dk2>
      <a:lt2>
        <a:srgbClr val="404040"/>
      </a:lt2>
      <a:accent1>
        <a:srgbClr val="0060C0"/>
      </a:accent1>
      <a:accent2>
        <a:srgbClr val="003B76"/>
      </a:accent2>
      <a:accent3>
        <a:srgbClr val="FFFFFF"/>
      </a:accent3>
      <a:accent4>
        <a:srgbClr val="000000"/>
      </a:accent4>
      <a:accent5>
        <a:srgbClr val="AAB6DC"/>
      </a:accent5>
      <a:accent6>
        <a:srgbClr val="00356A"/>
      </a:accent6>
      <a:hlink>
        <a:srgbClr val="FF9900"/>
      </a:hlink>
      <a:folHlink>
        <a:srgbClr val="CC00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294A5A"/>
        </a:solidFill>
        <a:ln w="38100" cap="flat">
          <a:solidFill>
            <a:schemeClr val="accent2"/>
          </a:solidFill>
          <a:prstDash val="solid"/>
          <a:miter lim="800000"/>
          <a:headEnd/>
          <a:tailEnd/>
        </a:ln>
      </a:spPr>
      <a:bodyPr vert="horz" wrap="square" lIns="91434" tIns="45717" rIns="91434" bIns="45717" numCol="1" anchor="t" anchorCtr="0" compatLnSpc="1">
        <a:prstTxWarp prst="textNoShape">
          <a:avLst/>
        </a:prstTxWarp>
      </a:bodyPr>
      <a:lstStyle>
        <a:defPPr>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2012PPT模板（4：3版）</Template>
  <TotalTime>33566</TotalTime>
  <Words>1470</Words>
  <Application>Microsoft Office PowerPoint</Application>
  <PresentationFormat>全屏显示(4:3)</PresentationFormat>
  <Paragraphs>186</Paragraphs>
  <Slides>18</Slides>
  <Notes>18</Notes>
  <HiddenSlides>1</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2012PPT模板（4：3版）</vt:lpstr>
      <vt:lpstr>新员工转正考核报告 </vt:lpstr>
      <vt:lpstr>目录</vt:lpstr>
      <vt:lpstr>个人基本情况</vt:lpstr>
      <vt:lpstr>试用期取得的主要工作成果</vt:lpstr>
      <vt:lpstr>试用期取得的主要工作成果</vt:lpstr>
      <vt:lpstr>试用期取得的主要工作成果</vt:lpstr>
      <vt:lpstr>试用期取得的主要工作成果</vt:lpstr>
      <vt:lpstr>试用期取得的主要工作成果</vt:lpstr>
      <vt:lpstr>试用期取得的主要工作成果</vt:lpstr>
      <vt:lpstr>试用期取得的主要工作成果</vt:lpstr>
      <vt:lpstr>试用期取得的主要工作成果</vt:lpstr>
      <vt:lpstr>试用期取得的主要工作成果</vt:lpstr>
      <vt:lpstr>学习与能力提升情况</vt:lpstr>
      <vt:lpstr>优势与不足（针对不足提出改进措施）</vt:lpstr>
      <vt:lpstr>未来工作展望及需要的帮助</vt:lpstr>
      <vt:lpstr>心得体会及对公司/部门建议</vt:lpstr>
      <vt:lpstr>PowerPoint 演示文稿</vt:lpstr>
      <vt:lpstr>特别声明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成就高效员工</dc:title>
  <dc:creator>王馗</dc:creator>
  <cp:lastModifiedBy>文桥</cp:lastModifiedBy>
  <cp:revision>276</cp:revision>
  <dcterms:created xsi:type="dcterms:W3CDTF">2012-06-20T06:28:20Z</dcterms:created>
  <dcterms:modified xsi:type="dcterms:W3CDTF">2017-12-15T05:52:17Z</dcterms:modified>
</cp:coreProperties>
</file>