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954" r:id="rId2"/>
    <p:sldId id="955" r:id="rId3"/>
    <p:sldId id="956" r:id="rId4"/>
    <p:sldId id="948" r:id="rId5"/>
    <p:sldId id="970" r:id="rId6"/>
    <p:sldId id="969" r:id="rId7"/>
    <p:sldId id="971" r:id="rId8"/>
    <p:sldId id="968" r:id="rId9"/>
    <p:sldId id="924" r:id="rId10"/>
    <p:sldId id="935" r:id="rId11"/>
    <p:sldId id="959" r:id="rId12"/>
    <p:sldId id="928" r:id="rId13"/>
    <p:sldId id="929" r:id="rId14"/>
    <p:sldId id="930" r:id="rId15"/>
    <p:sldId id="931" r:id="rId16"/>
    <p:sldId id="957" r:id="rId17"/>
    <p:sldId id="958" r:id="rId18"/>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宋体" pitchFamily="2" charset="-122"/>
        <a:ea typeface="宋体" pitchFamily="2" charset="-122"/>
        <a:cs typeface="+mn-cs"/>
      </a:defRPr>
    </a:lvl1pPr>
    <a:lvl2pPr marL="457200" algn="l" rtl="0" fontAlgn="base">
      <a:spcBef>
        <a:spcPct val="0"/>
      </a:spcBef>
      <a:spcAft>
        <a:spcPct val="0"/>
      </a:spcAft>
      <a:defRPr sz="2000" kern="1200">
        <a:solidFill>
          <a:schemeClr val="tx1"/>
        </a:solidFill>
        <a:latin typeface="宋体" pitchFamily="2" charset="-122"/>
        <a:ea typeface="宋体" pitchFamily="2" charset="-122"/>
        <a:cs typeface="+mn-cs"/>
      </a:defRPr>
    </a:lvl2pPr>
    <a:lvl3pPr marL="914400" algn="l" rtl="0" fontAlgn="base">
      <a:spcBef>
        <a:spcPct val="0"/>
      </a:spcBef>
      <a:spcAft>
        <a:spcPct val="0"/>
      </a:spcAft>
      <a:defRPr sz="2000" kern="1200">
        <a:solidFill>
          <a:schemeClr val="tx1"/>
        </a:solidFill>
        <a:latin typeface="宋体" pitchFamily="2" charset="-122"/>
        <a:ea typeface="宋体" pitchFamily="2" charset="-122"/>
        <a:cs typeface="+mn-cs"/>
      </a:defRPr>
    </a:lvl3pPr>
    <a:lvl4pPr marL="1371600" algn="l" rtl="0" fontAlgn="base">
      <a:spcBef>
        <a:spcPct val="0"/>
      </a:spcBef>
      <a:spcAft>
        <a:spcPct val="0"/>
      </a:spcAft>
      <a:defRPr sz="2000" kern="1200">
        <a:solidFill>
          <a:schemeClr val="tx1"/>
        </a:solidFill>
        <a:latin typeface="宋体" pitchFamily="2" charset="-122"/>
        <a:ea typeface="宋体" pitchFamily="2" charset="-122"/>
        <a:cs typeface="+mn-cs"/>
      </a:defRPr>
    </a:lvl4pPr>
    <a:lvl5pPr marL="1828800" algn="l" rtl="0" fontAlgn="base">
      <a:spcBef>
        <a:spcPct val="0"/>
      </a:spcBef>
      <a:spcAft>
        <a:spcPct val="0"/>
      </a:spcAft>
      <a:defRPr sz="2000" kern="1200">
        <a:solidFill>
          <a:schemeClr val="tx1"/>
        </a:solidFill>
        <a:latin typeface="宋体" pitchFamily="2" charset="-122"/>
        <a:ea typeface="宋体" pitchFamily="2" charset="-122"/>
        <a:cs typeface="+mn-cs"/>
      </a:defRPr>
    </a:lvl5pPr>
    <a:lvl6pPr marL="2286000" algn="l" defTabSz="914400" rtl="0" eaLnBrk="1" latinLnBrk="0" hangingPunct="1">
      <a:defRPr sz="2000" kern="1200">
        <a:solidFill>
          <a:schemeClr val="tx1"/>
        </a:solidFill>
        <a:latin typeface="宋体" pitchFamily="2" charset="-122"/>
        <a:ea typeface="宋体" pitchFamily="2" charset="-122"/>
        <a:cs typeface="+mn-cs"/>
      </a:defRPr>
    </a:lvl6pPr>
    <a:lvl7pPr marL="2743200" algn="l" defTabSz="914400" rtl="0" eaLnBrk="1" latinLnBrk="0" hangingPunct="1">
      <a:defRPr sz="2000" kern="1200">
        <a:solidFill>
          <a:schemeClr val="tx1"/>
        </a:solidFill>
        <a:latin typeface="宋体" pitchFamily="2" charset="-122"/>
        <a:ea typeface="宋体" pitchFamily="2" charset="-122"/>
        <a:cs typeface="+mn-cs"/>
      </a:defRPr>
    </a:lvl7pPr>
    <a:lvl8pPr marL="3200400" algn="l" defTabSz="914400" rtl="0" eaLnBrk="1" latinLnBrk="0" hangingPunct="1">
      <a:defRPr sz="2000" kern="1200">
        <a:solidFill>
          <a:schemeClr val="tx1"/>
        </a:solidFill>
        <a:latin typeface="宋体" pitchFamily="2" charset="-122"/>
        <a:ea typeface="宋体" pitchFamily="2" charset="-122"/>
        <a:cs typeface="+mn-cs"/>
      </a:defRPr>
    </a:lvl8pPr>
    <a:lvl9pPr marL="3657600" algn="l" defTabSz="914400" rtl="0" eaLnBrk="1" latinLnBrk="0" hangingPunct="1">
      <a:defRPr sz="2000" kern="1200">
        <a:solidFill>
          <a:schemeClr val="tx1"/>
        </a:solidFill>
        <a:latin typeface="宋体" pitchFamily="2" charset="-122"/>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CC99"/>
    <a:srgbClr val="FF9900"/>
    <a:srgbClr val="002C59"/>
    <a:srgbClr val="005092"/>
    <a:srgbClr val="FFFF00"/>
    <a:srgbClr val="558ED5"/>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618" autoAdjust="0"/>
  </p:normalViewPr>
  <p:slideViewPr>
    <p:cSldViewPr>
      <p:cViewPr>
        <p:scale>
          <a:sx n="66" d="100"/>
          <a:sy n="66" d="100"/>
        </p:scale>
        <p:origin x="-2922" y="-684"/>
      </p:cViewPr>
      <p:guideLst>
        <p:guide orient="horz" pos="2141"/>
        <p:guide pos="287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0" d="100"/>
          <a:sy n="80" d="100"/>
        </p:scale>
        <p:origin x="-2094" y="-102"/>
      </p:cViewPr>
      <p:guideLst>
        <p:guide orient="horz" pos="2855"/>
        <p:guide pos="215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9"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buClrTx/>
              <a:buSzTx/>
              <a:buFontTx/>
              <a:buNone/>
              <a:defRPr sz="1200">
                <a:effectLst/>
                <a:latin typeface="Arial" charset="0"/>
                <a:ea typeface="宋体" pitchFamily="2" charset="-122"/>
                <a:cs typeface="+mn-cs"/>
              </a:defRPr>
            </a:lvl1pPr>
          </a:lstStyle>
          <a:p>
            <a:pPr>
              <a:defRPr/>
            </a:pPr>
            <a:endParaRPr lang="en-US" altLang="zh-CN"/>
          </a:p>
        </p:txBody>
      </p:sp>
      <p:sp>
        <p:nvSpPr>
          <p:cNvPr id="216067"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ClrTx/>
              <a:buSzTx/>
              <a:buFontTx/>
              <a:buNone/>
              <a:defRPr sz="1200">
                <a:effectLst/>
                <a:latin typeface="Arial" charset="0"/>
                <a:ea typeface="宋体" pitchFamily="2" charset="-122"/>
                <a:cs typeface="+mn-cs"/>
              </a:defRPr>
            </a:lvl1pPr>
          </a:lstStyle>
          <a:p>
            <a:pPr>
              <a:defRPr/>
            </a:pPr>
            <a:endParaRPr lang="en-US" altLang="zh-CN"/>
          </a:p>
        </p:txBody>
      </p:sp>
      <p:sp>
        <p:nvSpPr>
          <p:cNvPr id="216068"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ClrTx/>
              <a:buSzTx/>
              <a:buFontTx/>
              <a:buNone/>
              <a:defRPr sz="1200">
                <a:effectLst/>
                <a:latin typeface="Arial" charset="0"/>
                <a:ea typeface="宋体" pitchFamily="2" charset="-122"/>
                <a:cs typeface="+mn-cs"/>
              </a:defRPr>
            </a:lvl1pPr>
          </a:lstStyle>
          <a:p>
            <a:pPr>
              <a:defRPr/>
            </a:pPr>
            <a:endParaRPr lang="en-US" altLang="zh-CN"/>
          </a:p>
        </p:txBody>
      </p:sp>
      <p:sp>
        <p:nvSpPr>
          <p:cNvPr id="216069"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itchFamily="34" charset="0"/>
              </a:defRPr>
            </a:lvl1pPr>
          </a:lstStyle>
          <a:p>
            <a:fld id="{1541A589-B6C3-4A2D-B51F-2892BB6277D2}" type="slidenum">
              <a:rPr lang="en-US" altLang="zh-CN"/>
              <a:t>‹#›</a:t>
            </a:fld>
            <a:endParaRPr lang="en-US" altLang="zh-CN"/>
          </a:p>
        </p:txBody>
      </p:sp>
    </p:spTree>
    <p:extLst>
      <p:ext uri="{BB962C8B-B14F-4D97-AF65-F5344CB8AC3E}">
        <p14:creationId xmlns:p14="http://schemas.microsoft.com/office/powerpoint/2010/main" val="38471559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buClrTx/>
              <a:buSzTx/>
              <a:buFontTx/>
              <a:buNone/>
              <a:defRPr sz="1200">
                <a:effectLst/>
                <a:latin typeface="Arial" charset="0"/>
                <a:ea typeface="宋体" pitchFamily="2" charset="-122"/>
                <a:cs typeface="+mn-cs"/>
              </a:defRPr>
            </a:lvl1pPr>
          </a:lstStyle>
          <a:p>
            <a:pPr>
              <a:defRPr/>
            </a:pPr>
            <a:endParaRPr lang="en-US" altLang="zh-CN"/>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ClrTx/>
              <a:buSzTx/>
              <a:buFontTx/>
              <a:buNone/>
              <a:defRPr sz="1200">
                <a:effectLst/>
                <a:latin typeface="Arial" charset="0"/>
                <a:ea typeface="宋体" pitchFamily="2" charset="-122"/>
                <a:cs typeface="+mn-cs"/>
              </a:defRPr>
            </a:lvl1pPr>
          </a:lstStyle>
          <a:p>
            <a:pPr>
              <a:defRPr/>
            </a:pPr>
            <a:endParaRPr lang="en-US" altLang="zh-CN"/>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ClrTx/>
              <a:buSzTx/>
              <a:buFontTx/>
              <a:buNone/>
              <a:defRPr sz="1200">
                <a:effectLst/>
                <a:latin typeface="Arial" charset="0"/>
                <a:ea typeface="宋体" pitchFamily="2" charset="-122"/>
                <a:cs typeface="+mn-cs"/>
              </a:defRPr>
            </a:lvl1pPr>
          </a:lstStyle>
          <a:p>
            <a:pPr>
              <a:defRPr/>
            </a:pPr>
            <a:endParaRPr lang="en-US" altLang="zh-CN"/>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itchFamily="34" charset="0"/>
              </a:defRPr>
            </a:lvl1pPr>
          </a:lstStyle>
          <a:p>
            <a:fld id="{9B298665-F98B-40E5-93D3-D7F814B60137}" type="slidenum">
              <a:rPr lang="en-US" altLang="zh-CN"/>
              <a:t>‹#›</a:t>
            </a:fld>
            <a:endParaRPr lang="en-US" altLang="zh-CN"/>
          </a:p>
        </p:txBody>
      </p:sp>
    </p:spTree>
    <p:extLst>
      <p:ext uri="{BB962C8B-B14F-4D97-AF65-F5344CB8AC3E}">
        <p14:creationId xmlns:p14="http://schemas.microsoft.com/office/powerpoint/2010/main" val="21958006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298665-F98B-40E5-93D3-D7F814B60137}" type="slidenum">
              <a:rPr lang="en-US" altLang="zh-CN"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t>17</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t>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B298665-F98B-40E5-93D3-D7F814B60137}" type="slidenum">
              <a:rPr lang="en-US" altLang="zh-CN" smtClean="0"/>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1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93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1" descr="20120325大品牌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7163" y="549275"/>
            <a:ext cx="20256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7"/>
          <p:cNvSpPr/>
          <p:nvPr/>
        </p:nvSpPr>
        <p:spPr bwMode="auto">
          <a:xfrm>
            <a:off x="395288" y="6248400"/>
            <a:ext cx="287496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zh-CN" altLang="en-US" sz="1000">
                <a:solidFill>
                  <a:srgbClr val="4D4D4D"/>
                </a:solidFill>
                <a:latin typeface="微软雅黑" pitchFamily="34" charset="-122"/>
                <a:ea typeface="微软雅黑" pitchFamily="34" charset="-122"/>
                <a:sym typeface="Microsoft YaHei Bold" charset="-122"/>
              </a:rPr>
              <a:t>版权所有</a:t>
            </a:r>
            <a:r>
              <a:rPr lang="en-US" altLang="zh-CN" sz="1000">
                <a:solidFill>
                  <a:srgbClr val="4D4D4D"/>
                </a:solidFill>
                <a:latin typeface="微软雅黑" pitchFamily="34" charset="-122"/>
                <a:ea typeface="微软雅黑" pitchFamily="34" charset="-122"/>
                <a:sym typeface="Helvetica Neue" charset="0"/>
              </a:rPr>
              <a:t>©1993-2012</a:t>
            </a:r>
            <a:r>
              <a:rPr lang="zh-CN" altLang="en-US" sz="1000">
                <a:solidFill>
                  <a:srgbClr val="4D4D4D"/>
                </a:solidFill>
                <a:latin typeface="微软雅黑" pitchFamily="34" charset="-122"/>
                <a:ea typeface="微软雅黑" pitchFamily="34" charset="-122"/>
                <a:sym typeface="Microsoft YaHei Bold" charset="-122"/>
              </a:rPr>
              <a:t>金蝶软件（中国）有限公司</a:t>
            </a:r>
          </a:p>
        </p:txBody>
      </p:sp>
      <p:sp>
        <p:nvSpPr>
          <p:cNvPr id="7" name="Text Box 2"/>
          <p:cNvSpPr txBox="1">
            <a:spLocks noChangeArrowheads="1"/>
          </p:cNvSpPr>
          <p:nvPr/>
        </p:nvSpPr>
        <p:spPr bwMode="auto">
          <a:xfrm>
            <a:off x="7342188" y="6311900"/>
            <a:ext cx="16224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295" tIns="8890" rIns="74295" bIns="8890" anchor="ctr"/>
          <a:lstStyle>
            <a:lvl1pPr>
              <a:defRPr kumimoji="1" sz="2000">
                <a:solidFill>
                  <a:schemeClr val="tx1"/>
                </a:solidFill>
                <a:latin typeface="宋体" pitchFamily="2" charset="-122"/>
                <a:ea typeface="宋体" pitchFamily="2" charset="-122"/>
              </a:defRPr>
            </a:lvl1pPr>
            <a:lvl2pPr marL="742950" indent="-285750">
              <a:defRPr kumimoji="1" sz="2000">
                <a:solidFill>
                  <a:schemeClr val="tx1"/>
                </a:solidFill>
                <a:latin typeface="宋体" pitchFamily="2" charset="-122"/>
                <a:ea typeface="宋体" pitchFamily="2" charset="-122"/>
              </a:defRPr>
            </a:lvl2pPr>
            <a:lvl3pPr marL="1143000" indent="-228600">
              <a:defRPr kumimoji="1" sz="2000">
                <a:solidFill>
                  <a:schemeClr val="tx1"/>
                </a:solidFill>
                <a:latin typeface="宋体" pitchFamily="2" charset="-122"/>
                <a:ea typeface="宋体" pitchFamily="2" charset="-122"/>
              </a:defRPr>
            </a:lvl3pPr>
            <a:lvl4pPr marL="1600200" indent="-228600">
              <a:defRPr kumimoji="1" sz="2000">
                <a:solidFill>
                  <a:schemeClr val="tx1"/>
                </a:solidFill>
                <a:latin typeface="宋体" pitchFamily="2" charset="-122"/>
                <a:ea typeface="宋体" pitchFamily="2" charset="-122"/>
              </a:defRPr>
            </a:lvl4pPr>
            <a:lvl5pPr marL="2057400" indent="-228600">
              <a:defRPr kumimoji="1" sz="2000">
                <a:solidFill>
                  <a:schemeClr val="tx1"/>
                </a:solidFill>
                <a:latin typeface="宋体" pitchFamily="2" charset="-122"/>
                <a:ea typeface="宋体" pitchFamily="2" charset="-122"/>
              </a:defRPr>
            </a:lvl5pPr>
            <a:lvl6pPr marL="2514600" indent="-228600" fontAlgn="base">
              <a:spcBef>
                <a:spcPct val="0"/>
              </a:spcBef>
              <a:spcAft>
                <a:spcPct val="0"/>
              </a:spcAft>
              <a:defRPr kumimoji="1" sz="2000">
                <a:solidFill>
                  <a:schemeClr val="tx1"/>
                </a:solidFill>
                <a:latin typeface="宋体" pitchFamily="2" charset="-122"/>
                <a:ea typeface="宋体" pitchFamily="2" charset="-122"/>
              </a:defRPr>
            </a:lvl6pPr>
            <a:lvl7pPr marL="2971800" indent="-228600" fontAlgn="base">
              <a:spcBef>
                <a:spcPct val="0"/>
              </a:spcBef>
              <a:spcAft>
                <a:spcPct val="0"/>
              </a:spcAft>
              <a:defRPr kumimoji="1" sz="2000">
                <a:solidFill>
                  <a:schemeClr val="tx1"/>
                </a:solidFill>
                <a:latin typeface="宋体" pitchFamily="2" charset="-122"/>
                <a:ea typeface="宋体" pitchFamily="2" charset="-122"/>
              </a:defRPr>
            </a:lvl7pPr>
            <a:lvl8pPr marL="3429000" indent="-228600" fontAlgn="base">
              <a:spcBef>
                <a:spcPct val="0"/>
              </a:spcBef>
              <a:spcAft>
                <a:spcPct val="0"/>
              </a:spcAft>
              <a:defRPr kumimoji="1" sz="2000">
                <a:solidFill>
                  <a:schemeClr val="tx1"/>
                </a:solidFill>
                <a:latin typeface="宋体" pitchFamily="2" charset="-122"/>
                <a:ea typeface="宋体" pitchFamily="2" charset="-122"/>
              </a:defRPr>
            </a:lvl8pPr>
            <a:lvl9pPr marL="3886200" indent="-228600" fontAlgn="base">
              <a:spcBef>
                <a:spcPct val="0"/>
              </a:spcBef>
              <a:spcAft>
                <a:spcPct val="0"/>
              </a:spcAft>
              <a:defRPr kumimoji="1" sz="2000">
                <a:solidFill>
                  <a:schemeClr val="tx1"/>
                </a:solidFill>
                <a:latin typeface="宋体" pitchFamily="2" charset="-122"/>
                <a:ea typeface="宋体" pitchFamily="2" charset="-122"/>
              </a:defRPr>
            </a:lvl9pPr>
          </a:lstStyle>
          <a:p>
            <a:pPr algn="ctr">
              <a:lnSpc>
                <a:spcPts val="1400"/>
              </a:lnSpc>
            </a:pPr>
            <a:r>
              <a:rPr kumimoji="0" lang="zh-CN" altLang="en-US" sz="1000">
                <a:solidFill>
                  <a:srgbClr val="4D4D4D"/>
                </a:solidFill>
                <a:latin typeface="微软雅黑" pitchFamily="34" charset="-122"/>
                <a:ea typeface="微软雅黑" pitchFamily="34" charset="-122"/>
              </a:rPr>
              <a:t>④ 内部公开 请勿外传</a:t>
            </a:r>
          </a:p>
        </p:txBody>
      </p:sp>
      <p:grpSp>
        <p:nvGrpSpPr>
          <p:cNvPr id="8" name="组合 14"/>
          <p:cNvGrpSpPr/>
          <p:nvPr/>
        </p:nvGrpSpPr>
        <p:grpSpPr bwMode="auto">
          <a:xfrm>
            <a:off x="-396875" y="3427413"/>
            <a:ext cx="7200900" cy="3457575"/>
            <a:chOff x="395536" y="2897458"/>
            <a:chExt cx="4549883" cy="2184448"/>
          </a:xfrm>
        </p:grpSpPr>
        <p:pic>
          <p:nvPicPr>
            <p:cNvPr id="9" name="Picture 2" descr="C:\Users\yibo_wang\Desktop\素材\閲戣澏PPT姣嶇増瑙嗚鍏冪礌\灏忔柟鐮栦晶瑙嗗浘\PPT C-orang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36" y="2897458"/>
              <a:ext cx="2122564" cy="2122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K:\201203盛世确认可用输出\PPT\素材\玻璃砖素材\PPT C Lego.png"/>
            <p:cNvPicPr>
              <a:picLocks noChangeAspect="1" noChangeArrowheads="1"/>
            </p:cNvPicPr>
            <p:nvPr/>
          </p:nvPicPr>
          <p:blipFill>
            <a:blip r:embed="rId5" cstate="print">
              <a:extLst>
                <a:ext uri="{28A0092B-C50C-407E-A947-70E740481C1C}">
                  <a14:useLocalDpi xmlns:a14="http://schemas.microsoft.com/office/drawing/2010/main" val="0"/>
                </a:ext>
              </a:extLst>
            </a:blip>
            <a:srcRect l="33739"/>
            <a:stretch>
              <a:fillRect/>
            </a:stretch>
          </p:blipFill>
          <p:spPr bwMode="auto">
            <a:xfrm>
              <a:off x="1966894" y="2930672"/>
              <a:ext cx="2978525" cy="215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ctrTitle"/>
          </p:nvPr>
        </p:nvSpPr>
        <p:spPr>
          <a:xfrm>
            <a:off x="760040" y="1412776"/>
            <a:ext cx="7772400" cy="1143352"/>
          </a:xfrm>
          <a:prstGeom prst="rect">
            <a:avLst/>
          </a:prstGeom>
        </p:spPr>
        <p:txBody>
          <a:bodyPr>
            <a:normAutofit/>
          </a:bodyPr>
          <a:lstStyle>
            <a:lvl1pPr algn="l">
              <a:defRPr lang="zh-CN" altLang="en-US" sz="4000" b="1" i="0" kern="1200" dirty="0">
                <a:solidFill>
                  <a:srgbClr val="00549A"/>
                </a:solidFill>
                <a:latin typeface="Arial Black" pitchFamily="34" charset="0"/>
                <a:ea typeface="微软雅黑" pitchFamily="34" charset="-122"/>
                <a:cs typeface="微软雅黑"/>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4572000" y="2708920"/>
            <a:ext cx="3960441" cy="1363501"/>
          </a:xfrm>
          <a:prstGeom prst="rect">
            <a:avLst/>
          </a:prstGeom>
        </p:spPr>
        <p:txBody>
          <a:bodyPr>
            <a:normAutofit/>
          </a:bodyPr>
          <a:lstStyle>
            <a:lvl1pPr marL="342900" indent="-342900" algn="l" rtl="0" eaLnBrk="0" fontAlgn="base" hangingPunct="0">
              <a:spcBef>
                <a:spcPct val="20000"/>
              </a:spcBef>
              <a:spcAft>
                <a:spcPct val="0"/>
              </a:spcAft>
              <a:buClr>
                <a:srgbClr val="003399"/>
              </a:buClr>
              <a:buSzPct val="80000"/>
              <a:buFont typeface="Wingdings" pitchFamily="2" charset="2"/>
              <a:buNone/>
              <a:defRPr lang="zh-CN" altLang="en-US" sz="2200" kern="1200" dirty="0">
                <a:solidFill>
                  <a:schemeClr val="tx1"/>
                </a:solidFill>
                <a:latin typeface="黑体" pitchFamily="2" charset="-122"/>
                <a:ea typeface="微软雅黑" pitchFamily="34" charset="-122"/>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8316913" y="6494463"/>
            <a:ext cx="8270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a:solidFill>
                  <a:schemeClr val="tx1"/>
                </a:solidFill>
                <a:latin typeface="宋体" pitchFamily="2" charset="-122"/>
                <a:ea typeface="宋体" pitchFamily="2" charset="-122"/>
              </a:defRPr>
            </a:lvl1pPr>
            <a:lvl2pPr marL="742950" indent="-285750">
              <a:defRPr kumimoji="1" sz="2000">
                <a:solidFill>
                  <a:schemeClr val="tx1"/>
                </a:solidFill>
                <a:latin typeface="宋体" pitchFamily="2" charset="-122"/>
                <a:ea typeface="宋体" pitchFamily="2" charset="-122"/>
              </a:defRPr>
            </a:lvl2pPr>
            <a:lvl3pPr marL="1143000" indent="-228600">
              <a:defRPr kumimoji="1" sz="2000">
                <a:solidFill>
                  <a:schemeClr val="tx1"/>
                </a:solidFill>
                <a:latin typeface="宋体" pitchFamily="2" charset="-122"/>
                <a:ea typeface="宋体" pitchFamily="2" charset="-122"/>
              </a:defRPr>
            </a:lvl3pPr>
            <a:lvl4pPr marL="1600200" indent="-228600">
              <a:defRPr kumimoji="1" sz="2000">
                <a:solidFill>
                  <a:schemeClr val="tx1"/>
                </a:solidFill>
                <a:latin typeface="宋体" pitchFamily="2" charset="-122"/>
                <a:ea typeface="宋体" pitchFamily="2" charset="-122"/>
              </a:defRPr>
            </a:lvl4pPr>
            <a:lvl5pPr marL="2057400" indent="-228600">
              <a:defRPr kumimoji="1" sz="2000">
                <a:solidFill>
                  <a:schemeClr val="tx1"/>
                </a:solidFill>
                <a:latin typeface="宋体" pitchFamily="2" charset="-122"/>
                <a:ea typeface="宋体" pitchFamily="2" charset="-122"/>
              </a:defRPr>
            </a:lvl5pPr>
            <a:lvl6pPr marL="2514600" indent="-228600" fontAlgn="base">
              <a:spcBef>
                <a:spcPct val="0"/>
              </a:spcBef>
              <a:spcAft>
                <a:spcPct val="0"/>
              </a:spcAft>
              <a:defRPr kumimoji="1" sz="2000">
                <a:solidFill>
                  <a:schemeClr val="tx1"/>
                </a:solidFill>
                <a:latin typeface="宋体" pitchFamily="2" charset="-122"/>
                <a:ea typeface="宋体" pitchFamily="2" charset="-122"/>
              </a:defRPr>
            </a:lvl6pPr>
            <a:lvl7pPr marL="2971800" indent="-228600" fontAlgn="base">
              <a:spcBef>
                <a:spcPct val="0"/>
              </a:spcBef>
              <a:spcAft>
                <a:spcPct val="0"/>
              </a:spcAft>
              <a:defRPr kumimoji="1" sz="2000">
                <a:solidFill>
                  <a:schemeClr val="tx1"/>
                </a:solidFill>
                <a:latin typeface="宋体" pitchFamily="2" charset="-122"/>
                <a:ea typeface="宋体" pitchFamily="2" charset="-122"/>
              </a:defRPr>
            </a:lvl7pPr>
            <a:lvl8pPr marL="3429000" indent="-228600" fontAlgn="base">
              <a:spcBef>
                <a:spcPct val="0"/>
              </a:spcBef>
              <a:spcAft>
                <a:spcPct val="0"/>
              </a:spcAft>
              <a:defRPr kumimoji="1" sz="2000">
                <a:solidFill>
                  <a:schemeClr val="tx1"/>
                </a:solidFill>
                <a:latin typeface="宋体" pitchFamily="2" charset="-122"/>
                <a:ea typeface="宋体" pitchFamily="2" charset="-122"/>
              </a:defRPr>
            </a:lvl8pPr>
            <a:lvl9pPr marL="3886200" indent="-228600" fontAlgn="base">
              <a:spcBef>
                <a:spcPct val="0"/>
              </a:spcBef>
              <a:spcAft>
                <a:spcPct val="0"/>
              </a:spcAft>
              <a:defRPr kumimoji="1" sz="2000">
                <a:solidFill>
                  <a:schemeClr val="tx1"/>
                </a:solidFill>
                <a:latin typeface="宋体" pitchFamily="2" charset="-122"/>
                <a:ea typeface="宋体" pitchFamily="2" charset="-122"/>
              </a:defRPr>
            </a:lvl9pPr>
          </a:lstStyle>
          <a:p>
            <a:r>
              <a:rPr kumimoji="0" lang="en-US" altLang="zh-CN" sz="1000" b="1">
                <a:solidFill>
                  <a:srgbClr val="898989"/>
                </a:solidFill>
                <a:latin typeface="微软雅黑" pitchFamily="34" charset="-122"/>
                <a:ea typeface="微软雅黑" pitchFamily="34" charset="-122"/>
              </a:rPr>
              <a:t>P</a:t>
            </a:r>
            <a:fld id="{AF2C157D-AFAC-4FC7-8DBB-7FFDE4280A17}" type="slidenum">
              <a:rPr kumimoji="0" lang="en-US" altLang="zh-CN" sz="1000" b="1">
                <a:solidFill>
                  <a:srgbClr val="898989"/>
                </a:solidFill>
                <a:latin typeface="微软雅黑" pitchFamily="34" charset="-122"/>
                <a:ea typeface="微软雅黑" pitchFamily="34" charset="-122"/>
              </a:rPr>
              <a:t>‹#›</a:t>
            </a:fld>
            <a:endParaRPr kumimoji="0" lang="zh-CN" altLang="en-US" sz="1000" b="1">
              <a:solidFill>
                <a:srgbClr val="898989"/>
              </a:solidFill>
              <a:latin typeface="微软雅黑" pitchFamily="34" charset="-122"/>
              <a:ea typeface="微软雅黑" pitchFamily="34" charset="-122"/>
            </a:endParaRPr>
          </a:p>
        </p:txBody>
      </p:sp>
      <p:sp>
        <p:nvSpPr>
          <p:cNvPr id="3" name="内容占位符 2"/>
          <p:cNvSpPr>
            <a:spLocks noGrp="1"/>
          </p:cNvSpPr>
          <p:nvPr>
            <p:ph idx="1"/>
          </p:nvPr>
        </p:nvSpPr>
        <p:spPr>
          <a:xfrm>
            <a:off x="395288" y="989298"/>
            <a:ext cx="8334920" cy="5136868"/>
          </a:xfrm>
          <a:prstGeom prst="rect">
            <a:avLst/>
          </a:prstGeom>
        </p:spPr>
        <p:txBody>
          <a:bodyPr>
            <a:normAutofit/>
          </a:bodyPr>
          <a:lstStyle>
            <a:lvl1pPr marL="342900" indent="-342900">
              <a:buSzPct val="100000"/>
              <a:buFontTx/>
              <a:buBlip>
                <a:blip r:embed="rId2"/>
              </a:buBlip>
              <a:defRPr sz="2400" b="0" i="0">
                <a:solidFill>
                  <a:schemeClr val="tx1">
                    <a:lumMod val="85000"/>
                    <a:lumOff val="15000"/>
                  </a:schemeClr>
                </a:solidFill>
                <a:latin typeface="微软雅黑"/>
                <a:ea typeface="微软雅黑"/>
                <a:cs typeface="微软雅黑"/>
              </a:defRPr>
            </a:lvl1pPr>
            <a:lvl2pPr>
              <a:defRPr sz="2000" b="0" i="0">
                <a:solidFill>
                  <a:schemeClr val="tx1">
                    <a:lumMod val="85000"/>
                    <a:lumOff val="15000"/>
                  </a:schemeClr>
                </a:solidFill>
                <a:latin typeface="微软雅黑"/>
                <a:ea typeface="微软雅黑"/>
                <a:cs typeface="微软雅黑"/>
              </a:defRPr>
            </a:lvl2pPr>
            <a:lvl3pPr>
              <a:defRPr sz="1800" b="0" i="0">
                <a:solidFill>
                  <a:schemeClr val="tx1">
                    <a:lumMod val="85000"/>
                    <a:lumOff val="15000"/>
                  </a:schemeClr>
                </a:solidFill>
                <a:latin typeface="微软雅黑"/>
                <a:ea typeface="微软雅黑"/>
                <a:cs typeface="微软雅黑"/>
              </a:defRPr>
            </a:lvl3pPr>
            <a:lvl4pPr>
              <a:defRPr sz="1600" b="0" i="0">
                <a:solidFill>
                  <a:schemeClr val="tx1">
                    <a:lumMod val="85000"/>
                    <a:lumOff val="15000"/>
                  </a:schemeClr>
                </a:solidFill>
                <a:latin typeface="微软雅黑"/>
                <a:ea typeface="微软雅黑"/>
                <a:cs typeface="微软雅黑"/>
              </a:defRPr>
            </a:lvl4pPr>
            <a:lvl5pPr>
              <a:defRPr sz="1600" b="0" i="0">
                <a:solidFill>
                  <a:schemeClr val="tx1">
                    <a:lumMod val="85000"/>
                    <a:lumOff val="15000"/>
                  </a:schemeClr>
                </a:solidFill>
                <a:latin typeface="微软雅黑"/>
                <a:ea typeface="微软雅黑"/>
                <a:cs typeface="微软雅黑"/>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 name="标题 1"/>
          <p:cNvSpPr>
            <a:spLocks noGrp="1"/>
          </p:cNvSpPr>
          <p:nvPr>
            <p:ph type="title"/>
          </p:nvPr>
        </p:nvSpPr>
        <p:spPr>
          <a:xfrm>
            <a:off x="395288" y="0"/>
            <a:ext cx="6697662" cy="620688"/>
          </a:xfrm>
          <a:prstGeom prst="rect">
            <a:avLst/>
          </a:prstGeom>
        </p:spPr>
        <p:txBody>
          <a:bodyPr>
            <a:normAutofit/>
          </a:bodyPr>
          <a:lstStyle>
            <a:lvl1pPr algn="l">
              <a:defRPr sz="2800" b="0" i="0">
                <a:latin typeface="微软雅黑"/>
                <a:ea typeface="微软雅黑"/>
                <a:cs typeface="微软雅黑"/>
              </a:defRPr>
            </a:lvl1pPr>
          </a:lstStyle>
          <a:p>
            <a:r>
              <a:rPr lang="zh-CN" altLang="en-US" smtClean="0"/>
              <a:t>单击此处编辑母版标题样式</a:t>
            </a:r>
            <a:endParaRPr lang="zh-CN" alt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2" name="图片 1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93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descr="20120325大品牌Logo.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7163" y="549275"/>
            <a:ext cx="20256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
          <p:cNvSpPr/>
          <p:nvPr/>
        </p:nvSpPr>
        <p:spPr bwMode="auto">
          <a:xfrm>
            <a:off x="4594225" y="1730375"/>
            <a:ext cx="181133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altLang="zh-CN" sz="4800">
                <a:solidFill>
                  <a:srgbClr val="404040"/>
                </a:solidFill>
                <a:latin typeface="Goudy Old Style" charset="0"/>
                <a:sym typeface="Helvetica Neue UltraLight" charset="0"/>
              </a:rPr>
              <a:t>Thanks</a:t>
            </a:r>
          </a:p>
        </p:txBody>
      </p:sp>
      <p:sp>
        <p:nvSpPr>
          <p:cNvPr id="5" name="Rectangle 5"/>
          <p:cNvSpPr/>
          <p:nvPr/>
        </p:nvSpPr>
        <p:spPr bwMode="auto">
          <a:xfrm>
            <a:off x="4122738" y="2657475"/>
            <a:ext cx="10207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altLang="zh-CN" sz="1800">
                <a:solidFill>
                  <a:srgbClr val="404040"/>
                </a:solidFill>
                <a:latin typeface="Arial Narrow" pitchFamily="34" charset="0"/>
                <a:sym typeface="Arial Narrow" pitchFamily="34" charset="0"/>
              </a:rPr>
              <a:t>terima kasih</a:t>
            </a:r>
          </a:p>
        </p:txBody>
      </p:sp>
      <p:sp>
        <p:nvSpPr>
          <p:cNvPr id="6" name="Rectangle 6"/>
          <p:cNvSpPr/>
          <p:nvPr/>
        </p:nvSpPr>
        <p:spPr bwMode="auto">
          <a:xfrm>
            <a:off x="3563938" y="1484313"/>
            <a:ext cx="9239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zh-CN" altLang="en-US" sz="3600">
                <a:solidFill>
                  <a:srgbClr val="404040"/>
                </a:solidFill>
                <a:latin typeface="Arial" pitchFamily="34" charset="0"/>
                <a:sym typeface="Arial" pitchFamily="34" charset="0"/>
              </a:rPr>
              <a:t>感謝</a:t>
            </a:r>
          </a:p>
        </p:txBody>
      </p:sp>
      <p:sp>
        <p:nvSpPr>
          <p:cNvPr id="7" name="Rectangle 7"/>
          <p:cNvSpPr/>
          <p:nvPr/>
        </p:nvSpPr>
        <p:spPr bwMode="auto">
          <a:xfrm>
            <a:off x="5270500" y="2611438"/>
            <a:ext cx="12319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zh-CN" altLang="en-US" sz="4800">
                <a:solidFill>
                  <a:srgbClr val="404040"/>
                </a:solidFill>
                <a:latin typeface="微软雅黑" pitchFamily="34" charset="-122"/>
                <a:ea typeface="微软雅黑" pitchFamily="34" charset="-122"/>
                <a:sym typeface="Microsoft YaHei Bold" charset="-122"/>
              </a:rPr>
              <a:t>谢谢</a:t>
            </a:r>
          </a:p>
        </p:txBody>
      </p:sp>
      <p:sp>
        <p:nvSpPr>
          <p:cNvPr id="8" name="Rectangle 8"/>
          <p:cNvSpPr/>
          <p:nvPr/>
        </p:nvSpPr>
        <p:spPr bwMode="auto">
          <a:xfrm>
            <a:off x="5476875" y="1514475"/>
            <a:ext cx="10255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zh-CN" altLang="en-US" sz="1600">
                <a:solidFill>
                  <a:srgbClr val="404040"/>
                </a:solidFill>
                <a:latin typeface="Arial" pitchFamily="34" charset="0"/>
                <a:sym typeface="Arial" pitchFamily="34" charset="0"/>
              </a:rPr>
              <a:t>ありがとう</a:t>
            </a:r>
          </a:p>
        </p:txBody>
      </p:sp>
      <p:sp>
        <p:nvSpPr>
          <p:cNvPr id="9" name="Rectangle 9"/>
          <p:cNvSpPr/>
          <p:nvPr/>
        </p:nvSpPr>
        <p:spPr bwMode="auto">
          <a:xfrm>
            <a:off x="3563938" y="2243138"/>
            <a:ext cx="850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altLang="zh-CN">
                <a:solidFill>
                  <a:srgbClr val="404040"/>
                </a:solidFill>
                <a:latin typeface="Arial" pitchFamily="34" charset="0"/>
                <a:sym typeface="Arial" pitchFamily="34" charset="0"/>
              </a:rPr>
              <a:t>ขอบคุณ</a:t>
            </a:r>
          </a:p>
        </p:txBody>
      </p:sp>
      <p:sp>
        <p:nvSpPr>
          <p:cNvPr id="10" name="Rectangle 37"/>
          <p:cNvSpPr/>
          <p:nvPr/>
        </p:nvSpPr>
        <p:spPr bwMode="auto">
          <a:xfrm>
            <a:off x="395288" y="6248400"/>
            <a:ext cx="287496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p>
            <a:r>
              <a:rPr lang="zh-CN" altLang="en-US" sz="1000">
                <a:solidFill>
                  <a:srgbClr val="4D4D4D"/>
                </a:solidFill>
                <a:latin typeface="微软雅黑" pitchFamily="34" charset="-122"/>
                <a:ea typeface="微软雅黑" pitchFamily="34" charset="-122"/>
                <a:sym typeface="Microsoft YaHei Bold" charset="-122"/>
              </a:rPr>
              <a:t>版权所有</a:t>
            </a:r>
            <a:r>
              <a:rPr lang="en-US" altLang="zh-CN" sz="1000">
                <a:solidFill>
                  <a:srgbClr val="4D4D4D"/>
                </a:solidFill>
                <a:latin typeface="微软雅黑" pitchFamily="34" charset="-122"/>
                <a:ea typeface="微软雅黑" pitchFamily="34" charset="-122"/>
                <a:sym typeface="Helvetica Neue" charset="0"/>
              </a:rPr>
              <a:t>©1993-2012</a:t>
            </a:r>
            <a:r>
              <a:rPr lang="zh-CN" altLang="en-US" sz="1000">
                <a:solidFill>
                  <a:srgbClr val="4D4D4D"/>
                </a:solidFill>
                <a:latin typeface="微软雅黑" pitchFamily="34" charset="-122"/>
                <a:ea typeface="微软雅黑" pitchFamily="34" charset="-122"/>
                <a:sym typeface="Microsoft YaHei Bold" charset="-122"/>
              </a:rPr>
              <a:t>金蝶软件（中国）有限公司</a:t>
            </a:r>
          </a:p>
        </p:txBody>
      </p:sp>
      <p:sp>
        <p:nvSpPr>
          <p:cNvPr id="11" name="Text Box 2"/>
          <p:cNvSpPr txBox="1">
            <a:spLocks noChangeArrowheads="1"/>
          </p:cNvSpPr>
          <p:nvPr/>
        </p:nvSpPr>
        <p:spPr bwMode="auto">
          <a:xfrm>
            <a:off x="7342188" y="6311900"/>
            <a:ext cx="1622425"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295" tIns="8890" rIns="74295" bIns="8890" anchor="ctr"/>
          <a:lstStyle>
            <a:lvl1pPr>
              <a:defRPr kumimoji="1" sz="2000">
                <a:solidFill>
                  <a:schemeClr val="tx1"/>
                </a:solidFill>
                <a:latin typeface="宋体" pitchFamily="2" charset="-122"/>
                <a:ea typeface="宋体" pitchFamily="2" charset="-122"/>
              </a:defRPr>
            </a:lvl1pPr>
            <a:lvl2pPr marL="742950" indent="-285750">
              <a:defRPr kumimoji="1" sz="2000">
                <a:solidFill>
                  <a:schemeClr val="tx1"/>
                </a:solidFill>
                <a:latin typeface="宋体" pitchFamily="2" charset="-122"/>
                <a:ea typeface="宋体" pitchFamily="2" charset="-122"/>
              </a:defRPr>
            </a:lvl2pPr>
            <a:lvl3pPr marL="1143000" indent="-228600">
              <a:defRPr kumimoji="1" sz="2000">
                <a:solidFill>
                  <a:schemeClr val="tx1"/>
                </a:solidFill>
                <a:latin typeface="宋体" pitchFamily="2" charset="-122"/>
                <a:ea typeface="宋体" pitchFamily="2" charset="-122"/>
              </a:defRPr>
            </a:lvl3pPr>
            <a:lvl4pPr marL="1600200" indent="-228600">
              <a:defRPr kumimoji="1" sz="2000">
                <a:solidFill>
                  <a:schemeClr val="tx1"/>
                </a:solidFill>
                <a:latin typeface="宋体" pitchFamily="2" charset="-122"/>
                <a:ea typeface="宋体" pitchFamily="2" charset="-122"/>
              </a:defRPr>
            </a:lvl4pPr>
            <a:lvl5pPr marL="2057400" indent="-228600">
              <a:defRPr kumimoji="1" sz="2000">
                <a:solidFill>
                  <a:schemeClr val="tx1"/>
                </a:solidFill>
                <a:latin typeface="宋体" pitchFamily="2" charset="-122"/>
                <a:ea typeface="宋体" pitchFamily="2" charset="-122"/>
              </a:defRPr>
            </a:lvl5pPr>
            <a:lvl6pPr marL="2514600" indent="-228600" fontAlgn="base">
              <a:spcBef>
                <a:spcPct val="0"/>
              </a:spcBef>
              <a:spcAft>
                <a:spcPct val="0"/>
              </a:spcAft>
              <a:defRPr kumimoji="1" sz="2000">
                <a:solidFill>
                  <a:schemeClr val="tx1"/>
                </a:solidFill>
                <a:latin typeface="宋体" pitchFamily="2" charset="-122"/>
                <a:ea typeface="宋体" pitchFamily="2" charset="-122"/>
              </a:defRPr>
            </a:lvl6pPr>
            <a:lvl7pPr marL="2971800" indent="-228600" fontAlgn="base">
              <a:spcBef>
                <a:spcPct val="0"/>
              </a:spcBef>
              <a:spcAft>
                <a:spcPct val="0"/>
              </a:spcAft>
              <a:defRPr kumimoji="1" sz="2000">
                <a:solidFill>
                  <a:schemeClr val="tx1"/>
                </a:solidFill>
                <a:latin typeface="宋体" pitchFamily="2" charset="-122"/>
                <a:ea typeface="宋体" pitchFamily="2" charset="-122"/>
              </a:defRPr>
            </a:lvl7pPr>
            <a:lvl8pPr marL="3429000" indent="-228600" fontAlgn="base">
              <a:spcBef>
                <a:spcPct val="0"/>
              </a:spcBef>
              <a:spcAft>
                <a:spcPct val="0"/>
              </a:spcAft>
              <a:defRPr kumimoji="1" sz="2000">
                <a:solidFill>
                  <a:schemeClr val="tx1"/>
                </a:solidFill>
                <a:latin typeface="宋体" pitchFamily="2" charset="-122"/>
                <a:ea typeface="宋体" pitchFamily="2" charset="-122"/>
              </a:defRPr>
            </a:lvl8pPr>
            <a:lvl9pPr marL="3886200" indent="-228600" fontAlgn="base">
              <a:spcBef>
                <a:spcPct val="0"/>
              </a:spcBef>
              <a:spcAft>
                <a:spcPct val="0"/>
              </a:spcAft>
              <a:defRPr kumimoji="1" sz="2000">
                <a:solidFill>
                  <a:schemeClr val="tx1"/>
                </a:solidFill>
                <a:latin typeface="宋体" pitchFamily="2" charset="-122"/>
                <a:ea typeface="宋体" pitchFamily="2" charset="-122"/>
              </a:defRPr>
            </a:lvl9pPr>
          </a:lstStyle>
          <a:p>
            <a:pPr algn="ctr">
              <a:lnSpc>
                <a:spcPts val="1400"/>
              </a:lnSpc>
            </a:pPr>
            <a:r>
              <a:rPr kumimoji="0" lang="zh-CN" altLang="en-US" sz="1000">
                <a:solidFill>
                  <a:srgbClr val="4D4D4D"/>
                </a:solidFill>
                <a:latin typeface="微软雅黑" pitchFamily="34" charset="-122"/>
                <a:ea typeface="微软雅黑" pitchFamily="34" charset="-122"/>
              </a:rPr>
              <a:t>④ 内部公开 请勿外传</a:t>
            </a:r>
          </a:p>
        </p:txBody>
      </p:sp>
      <p:grpSp>
        <p:nvGrpSpPr>
          <p:cNvPr id="12" name="组合 29"/>
          <p:cNvGrpSpPr/>
          <p:nvPr/>
        </p:nvGrpSpPr>
        <p:grpSpPr bwMode="auto">
          <a:xfrm>
            <a:off x="-396875" y="3427413"/>
            <a:ext cx="7200900" cy="3457575"/>
            <a:chOff x="395536" y="2897458"/>
            <a:chExt cx="4549883" cy="2184448"/>
          </a:xfrm>
        </p:grpSpPr>
        <p:pic>
          <p:nvPicPr>
            <p:cNvPr id="13" name="Picture 2" descr="C:\Users\yibo_wang\Desktop\素材\閲戣澏PPT姣嶇増瑙嗚鍏冪礌\灏忔柟鐮栦晶瑙嗗浘\PPT C-orang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36" y="2897458"/>
              <a:ext cx="2122564" cy="2122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7" descr="K:\201203盛世确认可用输出\PPT\素材\玻璃砖素材\PPT C Lego.png"/>
            <p:cNvPicPr>
              <a:picLocks noChangeAspect="1" noChangeArrowheads="1"/>
            </p:cNvPicPr>
            <p:nvPr/>
          </p:nvPicPr>
          <p:blipFill>
            <a:blip r:embed="rId5" cstate="print">
              <a:extLst>
                <a:ext uri="{28A0092B-C50C-407E-A947-70E740481C1C}">
                  <a14:useLocalDpi xmlns:a14="http://schemas.microsoft.com/office/drawing/2010/main" val="0"/>
                </a:ext>
              </a:extLst>
            </a:blip>
            <a:srcRect l="33739"/>
            <a:stretch>
              <a:fillRect/>
            </a:stretch>
          </p:blipFill>
          <p:spPr bwMode="auto">
            <a:xfrm>
              <a:off x="1966894" y="2930672"/>
              <a:ext cx="2978525" cy="215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 Id="rId9"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图片 16" descr="卷页.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7938"/>
            <a:ext cx="9142413" cy="612775"/>
          </a:xfrm>
          <a:prstGeom prst="rect">
            <a:avLst/>
          </a:prstGeom>
          <a:noFill/>
          <a:ln>
            <a:noFill/>
          </a:ln>
          <a:effectLst>
            <a:outerShdw blurRad="50800" dist="38100" dir="6000003" sx="100999" sy="100999"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Box 2"/>
          <p:cNvSpPr txBox="1">
            <a:spLocks noChangeArrowheads="1"/>
          </p:cNvSpPr>
          <p:nvPr/>
        </p:nvSpPr>
        <p:spPr bwMode="auto">
          <a:xfrm>
            <a:off x="5400675" y="6423025"/>
            <a:ext cx="1622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295" tIns="8890" rIns="74295" bIns="8890" anchor="ctr"/>
          <a:lstStyle>
            <a:lvl1pPr>
              <a:defRPr kumimoji="1" sz="2000">
                <a:solidFill>
                  <a:schemeClr val="tx1"/>
                </a:solidFill>
                <a:latin typeface="宋体" pitchFamily="2" charset="-122"/>
                <a:ea typeface="宋体" pitchFamily="2" charset="-122"/>
              </a:defRPr>
            </a:lvl1pPr>
            <a:lvl2pPr marL="742950" indent="-285750">
              <a:defRPr kumimoji="1" sz="2000">
                <a:solidFill>
                  <a:schemeClr val="tx1"/>
                </a:solidFill>
                <a:latin typeface="宋体" pitchFamily="2" charset="-122"/>
                <a:ea typeface="宋体" pitchFamily="2" charset="-122"/>
              </a:defRPr>
            </a:lvl2pPr>
            <a:lvl3pPr marL="1143000" indent="-228600">
              <a:defRPr kumimoji="1" sz="2000">
                <a:solidFill>
                  <a:schemeClr val="tx1"/>
                </a:solidFill>
                <a:latin typeface="宋体" pitchFamily="2" charset="-122"/>
                <a:ea typeface="宋体" pitchFamily="2" charset="-122"/>
              </a:defRPr>
            </a:lvl3pPr>
            <a:lvl4pPr marL="1600200" indent="-228600">
              <a:defRPr kumimoji="1" sz="2000">
                <a:solidFill>
                  <a:schemeClr val="tx1"/>
                </a:solidFill>
                <a:latin typeface="宋体" pitchFamily="2" charset="-122"/>
                <a:ea typeface="宋体" pitchFamily="2" charset="-122"/>
              </a:defRPr>
            </a:lvl4pPr>
            <a:lvl5pPr marL="2057400" indent="-228600">
              <a:defRPr kumimoji="1" sz="2000">
                <a:solidFill>
                  <a:schemeClr val="tx1"/>
                </a:solidFill>
                <a:latin typeface="宋体" pitchFamily="2" charset="-122"/>
                <a:ea typeface="宋体" pitchFamily="2" charset="-122"/>
              </a:defRPr>
            </a:lvl5pPr>
            <a:lvl6pPr marL="2514600" indent="-228600" fontAlgn="base">
              <a:spcBef>
                <a:spcPct val="0"/>
              </a:spcBef>
              <a:spcAft>
                <a:spcPct val="0"/>
              </a:spcAft>
              <a:defRPr kumimoji="1" sz="2000">
                <a:solidFill>
                  <a:schemeClr val="tx1"/>
                </a:solidFill>
                <a:latin typeface="宋体" pitchFamily="2" charset="-122"/>
                <a:ea typeface="宋体" pitchFamily="2" charset="-122"/>
              </a:defRPr>
            </a:lvl6pPr>
            <a:lvl7pPr marL="2971800" indent="-228600" fontAlgn="base">
              <a:spcBef>
                <a:spcPct val="0"/>
              </a:spcBef>
              <a:spcAft>
                <a:spcPct val="0"/>
              </a:spcAft>
              <a:defRPr kumimoji="1" sz="2000">
                <a:solidFill>
                  <a:schemeClr val="tx1"/>
                </a:solidFill>
                <a:latin typeface="宋体" pitchFamily="2" charset="-122"/>
                <a:ea typeface="宋体" pitchFamily="2" charset="-122"/>
              </a:defRPr>
            </a:lvl7pPr>
            <a:lvl8pPr marL="3429000" indent="-228600" fontAlgn="base">
              <a:spcBef>
                <a:spcPct val="0"/>
              </a:spcBef>
              <a:spcAft>
                <a:spcPct val="0"/>
              </a:spcAft>
              <a:defRPr kumimoji="1" sz="2000">
                <a:solidFill>
                  <a:schemeClr val="tx1"/>
                </a:solidFill>
                <a:latin typeface="宋体" pitchFamily="2" charset="-122"/>
                <a:ea typeface="宋体" pitchFamily="2" charset="-122"/>
              </a:defRPr>
            </a:lvl8pPr>
            <a:lvl9pPr marL="3886200" indent="-228600" fontAlgn="base">
              <a:spcBef>
                <a:spcPct val="0"/>
              </a:spcBef>
              <a:spcAft>
                <a:spcPct val="0"/>
              </a:spcAft>
              <a:defRPr kumimoji="1" sz="2000">
                <a:solidFill>
                  <a:schemeClr val="tx1"/>
                </a:solidFill>
                <a:latin typeface="宋体" pitchFamily="2" charset="-122"/>
                <a:ea typeface="宋体" pitchFamily="2" charset="-122"/>
              </a:defRPr>
            </a:lvl9pPr>
          </a:lstStyle>
          <a:p>
            <a:pPr algn="ctr">
              <a:lnSpc>
                <a:spcPts val="1400"/>
              </a:lnSpc>
            </a:pPr>
            <a:r>
              <a:rPr kumimoji="0" lang="zh-CN" altLang="en-US" sz="1000">
                <a:solidFill>
                  <a:srgbClr val="262626"/>
                </a:solidFill>
                <a:latin typeface="微软雅黑" pitchFamily="34" charset="-122"/>
                <a:ea typeface="微软雅黑" pitchFamily="34" charset="-122"/>
              </a:rPr>
              <a:t>④内部公开 请勿外传</a:t>
            </a:r>
          </a:p>
        </p:txBody>
      </p:sp>
      <p:pic>
        <p:nvPicPr>
          <p:cNvPr id="1028" name="图片 19" descr="0310金蝶品牌下属logo-00.png"/>
          <p:cNvPicPr>
            <a:picLocks noChangeAspect="1"/>
          </p:cNvPicPr>
          <p:nvPr/>
        </p:nvPicPr>
        <p:blipFill>
          <a:blip r:embed="rId6" cstate="print">
            <a:extLst>
              <a:ext uri="{28A0092B-C50C-407E-A947-70E740481C1C}">
                <a14:useLocalDpi xmlns:a14="http://schemas.microsoft.com/office/drawing/2010/main" val="0"/>
              </a:ext>
            </a:extLst>
          </a:blip>
          <a:srcRect l="6183" t="8817" r="33315" b="79649"/>
          <a:stretch>
            <a:fillRect/>
          </a:stretch>
        </p:blipFill>
        <p:spPr bwMode="auto">
          <a:xfrm>
            <a:off x="7092950" y="117475"/>
            <a:ext cx="15081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9" name="组合 20"/>
          <p:cNvGrpSpPr/>
          <p:nvPr/>
        </p:nvGrpSpPr>
        <p:grpSpPr bwMode="auto">
          <a:xfrm>
            <a:off x="6764338" y="6084888"/>
            <a:ext cx="1782762" cy="871537"/>
            <a:chOff x="6559883" y="4147099"/>
            <a:chExt cx="2316937" cy="1132002"/>
          </a:xfrm>
        </p:grpSpPr>
        <p:pic>
          <p:nvPicPr>
            <p:cNvPr id="1033" name="图片 21" descr="PPT C Lego.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66005" y="4172857"/>
              <a:ext cx="1510815" cy="1106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图片 22" descr="PPT C-orange.png"/>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59883" y="4147099"/>
              <a:ext cx="1106244" cy="1106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0" name="标题占位符 23"/>
          <p:cNvSpPr>
            <a:spLocks noGrp="1"/>
          </p:cNvSpPr>
          <p:nvPr>
            <p:ph type="title"/>
          </p:nvPr>
        </p:nvSpPr>
        <p:spPr bwMode="auto">
          <a:xfrm>
            <a:off x="395288" y="7938"/>
            <a:ext cx="6697662"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31" name="文本占位符 24"/>
          <p:cNvSpPr>
            <a:spLocks noGrp="1"/>
          </p:cNvSpPr>
          <p:nvPr>
            <p:ph type="body" idx="1"/>
          </p:nvPr>
        </p:nvSpPr>
        <p:spPr bwMode="auto">
          <a:xfrm>
            <a:off x="395288" y="981075"/>
            <a:ext cx="8353425"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 name="页脚占位符 25"/>
          <p:cNvSpPr>
            <a:spLocks noGrp="1"/>
          </p:cNvSpPr>
          <p:nvPr>
            <p:ph type="ftr" sz="quarter" idx="3"/>
          </p:nvPr>
        </p:nvSpPr>
        <p:spPr>
          <a:xfrm>
            <a:off x="8316913" y="6407150"/>
            <a:ext cx="576262" cy="365125"/>
          </a:xfrm>
          <a:prstGeom prst="rect">
            <a:avLst/>
          </a:prstGeom>
        </p:spPr>
        <p:txBody>
          <a:bodyPr vert="horz" wrap="square" lIns="91440" tIns="45720" rIns="91440" bIns="45720" numCol="1" anchor="ctr" anchorCtr="0" compatLnSpc="1"/>
          <a:lstStyle>
            <a:lvl1pPr>
              <a:defRPr sz="1000" b="1">
                <a:solidFill>
                  <a:srgbClr val="262626"/>
                </a:solidFill>
                <a:latin typeface="微软雅黑" pitchFamily="34" charset="-122"/>
                <a:ea typeface="微软雅黑" pitchFamily="34" charset="-122"/>
              </a:defRPr>
            </a:lvl1pPr>
          </a:lstStyle>
          <a:p>
            <a:r>
              <a:rPr lang="en-US" altLang="zh-CN"/>
              <a:t>P</a:t>
            </a:r>
            <a:fld id="{EDFDC359-1768-4531-B565-B18444CBB6F8}" type="slidenum">
              <a:rPr lang="en-US" altLang="zh-CN"/>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kumimoji="1" lang="zh-CN" altLang="en-US" sz="2800" kern="1200" dirty="0">
          <a:solidFill>
            <a:schemeClr val="tx1"/>
          </a:solidFill>
          <a:latin typeface="微软雅黑"/>
          <a:ea typeface="微软雅黑"/>
          <a:cs typeface="微软雅黑" charset="0"/>
        </a:defRPr>
      </a:lvl1pPr>
      <a:lvl2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2pPr>
      <a:lvl3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3pPr>
      <a:lvl4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4pPr>
      <a:lvl5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5pPr>
      <a:lvl6pPr marL="4572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6pPr>
      <a:lvl7pPr marL="9144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7pPr>
      <a:lvl8pPr marL="13716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8pPr>
      <a:lvl9pPr marL="18288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9pPr>
    </p:titleStyle>
    <p:bodyStyle>
      <a:lvl1pPr marL="342900" indent="-342900" algn="l" defTabSz="457200" rtl="0" eaLnBrk="1" fontAlgn="base" hangingPunct="1">
        <a:spcBef>
          <a:spcPct val="20000"/>
        </a:spcBef>
        <a:spcAft>
          <a:spcPct val="0"/>
        </a:spcAft>
        <a:buBlip>
          <a:blip r:embed="rId9"/>
        </a:buBlip>
        <a:defRPr kumimoji="1" lang="zh-CN" altLang="en-US" sz="2400" kern="1200" dirty="0">
          <a:solidFill>
            <a:srgbClr val="262626"/>
          </a:solidFill>
          <a:latin typeface="微软雅黑"/>
          <a:ea typeface="微软雅黑"/>
          <a:cs typeface="微软雅黑" charset="0"/>
        </a:defRPr>
      </a:lvl1pPr>
      <a:lvl2pPr marL="742950" indent="-285750" algn="l" defTabSz="457200" rtl="0" eaLnBrk="1" fontAlgn="base" hangingPunct="1">
        <a:spcBef>
          <a:spcPct val="20000"/>
        </a:spcBef>
        <a:spcAft>
          <a:spcPct val="0"/>
        </a:spcAft>
        <a:buFont typeface="Arial" pitchFamily="34" charset="0"/>
        <a:buChar char="–"/>
        <a:defRPr kumimoji="1" lang="zh-CN" altLang="en-US" sz="2400" kern="1200" dirty="0">
          <a:solidFill>
            <a:srgbClr val="262626"/>
          </a:solidFill>
          <a:latin typeface="微软雅黑"/>
          <a:ea typeface="微软雅黑"/>
          <a:cs typeface="微软雅黑" charset="0"/>
        </a:defRPr>
      </a:lvl2pPr>
      <a:lvl3pPr marL="1143000" indent="-228600" algn="l" defTabSz="457200" rtl="0" eaLnBrk="1" fontAlgn="base" hangingPunct="1">
        <a:spcBef>
          <a:spcPct val="20000"/>
        </a:spcBef>
        <a:spcAft>
          <a:spcPct val="0"/>
        </a:spcAft>
        <a:buFont typeface="Arial" pitchFamily="34" charset="0"/>
        <a:buChar char="•"/>
        <a:defRPr kumimoji="1" lang="zh-CN" altLang="en-US" sz="2400" kern="1200" dirty="0">
          <a:solidFill>
            <a:srgbClr val="262626"/>
          </a:solidFill>
          <a:latin typeface="微软雅黑"/>
          <a:ea typeface="微软雅黑"/>
          <a:cs typeface="微软雅黑" charset="0"/>
        </a:defRPr>
      </a:lvl3pPr>
      <a:lvl4pPr marL="1600200" indent="-228600" algn="l" defTabSz="457200" rtl="0" eaLnBrk="1" fontAlgn="base" hangingPunct="1">
        <a:spcBef>
          <a:spcPct val="20000"/>
        </a:spcBef>
        <a:spcAft>
          <a:spcPct val="0"/>
        </a:spcAft>
        <a:buFont typeface="Arial" pitchFamily="34" charset="0"/>
        <a:buChar char="–"/>
        <a:defRPr kumimoji="1" lang="zh-CN" altLang="en-US" sz="2400" kern="1200" dirty="0">
          <a:solidFill>
            <a:srgbClr val="262626"/>
          </a:solidFill>
          <a:latin typeface="微软雅黑"/>
          <a:ea typeface="微软雅黑"/>
          <a:cs typeface="微软雅黑" charset="0"/>
        </a:defRPr>
      </a:lvl4pPr>
      <a:lvl5pPr marL="2057400" indent="-228600" algn="l" defTabSz="457200" rtl="0" eaLnBrk="1" fontAlgn="base" hangingPunct="1">
        <a:spcBef>
          <a:spcPct val="20000"/>
        </a:spcBef>
        <a:spcAft>
          <a:spcPct val="0"/>
        </a:spcAft>
        <a:buFont typeface="Arial" pitchFamily="34" charset="0"/>
        <a:buChar char="»"/>
        <a:defRPr kumimoji="1" lang="zh-CN" altLang="en-US" sz="2400" kern="1200" dirty="0">
          <a:solidFill>
            <a:srgbClr val="262626"/>
          </a:solidFill>
          <a:latin typeface="微软雅黑"/>
          <a:ea typeface="微软雅黑"/>
          <a:cs typeface="微软雅黑"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Microsoft_Word_97_-_2003___1.doc"/><Relationship Id="rId13" Type="http://schemas.openxmlformats.org/officeDocument/2006/relationships/image" Target="../media/image21.wmf"/><Relationship Id="rId18" Type="http://schemas.openxmlformats.org/officeDocument/2006/relationships/package" Target="../embeddings/Microsoft_Word___6.docx"/><Relationship Id="rId3" Type="http://schemas.openxmlformats.org/officeDocument/2006/relationships/notesSlide" Target="../notesSlides/notesSlide10.xml"/><Relationship Id="rId21" Type="http://schemas.openxmlformats.org/officeDocument/2006/relationships/image" Target="../media/image25.wmf"/><Relationship Id="rId7" Type="http://schemas.openxmlformats.org/officeDocument/2006/relationships/image" Target="../media/image18.wmf"/><Relationship Id="rId12" Type="http://schemas.openxmlformats.org/officeDocument/2006/relationships/package" Target="../embeddings/Microsoft_Word___3.docx"/><Relationship Id="rId17" Type="http://schemas.openxmlformats.org/officeDocument/2006/relationships/image" Target="../media/image23.wmf"/><Relationship Id="rId2" Type="http://schemas.openxmlformats.org/officeDocument/2006/relationships/slideLayout" Target="../slideLayouts/slideLayout2.xml"/><Relationship Id="rId16" Type="http://schemas.openxmlformats.org/officeDocument/2006/relationships/package" Target="../embeddings/Microsoft_Word___5.docx"/><Relationship Id="rId20" Type="http://schemas.openxmlformats.org/officeDocument/2006/relationships/package" Target="../embeddings/Microsoft_Word___7.docx"/><Relationship Id="rId1" Type="http://schemas.openxmlformats.org/officeDocument/2006/relationships/vmlDrawing" Target="../drawings/vmlDrawing1.vml"/><Relationship Id="rId6" Type="http://schemas.openxmlformats.org/officeDocument/2006/relationships/package" Target="../embeddings/Microsoft_Word___1.docx"/><Relationship Id="rId11" Type="http://schemas.openxmlformats.org/officeDocument/2006/relationships/image" Target="../media/image20.wmf"/><Relationship Id="rId5" Type="http://schemas.openxmlformats.org/officeDocument/2006/relationships/image" Target="../media/image10.png"/><Relationship Id="rId15" Type="http://schemas.openxmlformats.org/officeDocument/2006/relationships/image" Target="../media/image22.wmf"/><Relationship Id="rId23" Type="http://schemas.openxmlformats.org/officeDocument/2006/relationships/image" Target="../media/image26.wmf"/><Relationship Id="rId10" Type="http://schemas.openxmlformats.org/officeDocument/2006/relationships/package" Target="../embeddings/Microsoft_Word___2.docx"/><Relationship Id="rId19" Type="http://schemas.openxmlformats.org/officeDocument/2006/relationships/image" Target="../media/image24.wmf"/><Relationship Id="rId4" Type="http://schemas.openxmlformats.org/officeDocument/2006/relationships/image" Target="../media/image27.png"/><Relationship Id="rId9" Type="http://schemas.openxmlformats.org/officeDocument/2006/relationships/image" Target="../media/image19.wmf"/><Relationship Id="rId14" Type="http://schemas.openxmlformats.org/officeDocument/2006/relationships/package" Target="../embeddings/Microsoft_Word___4.docx"/><Relationship Id="rId22" Type="http://schemas.openxmlformats.org/officeDocument/2006/relationships/package" Target="../embeddings/Microsoft_Word___8.docx"/></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1"/>
          <p:cNvSpPr>
            <a:spLocks noChangeArrowheads="1"/>
          </p:cNvSpPr>
          <p:nvPr/>
        </p:nvSpPr>
        <p:spPr bwMode="auto">
          <a:xfrm>
            <a:off x="5076056" y="2852936"/>
            <a:ext cx="3995936" cy="1584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defRPr/>
            </a:pPr>
            <a:r>
              <a:rPr lang="zh-CN" altLang="en-US" b="1" dirty="0" smtClean="0">
                <a:solidFill>
                  <a:schemeClr val="bg2"/>
                </a:solidFill>
              </a:rPr>
              <a:t>部门</a:t>
            </a:r>
            <a:r>
              <a:rPr lang="zh-CN" altLang="en-US" b="1" dirty="0" smtClean="0">
                <a:solidFill>
                  <a:schemeClr val="bg2"/>
                </a:solidFill>
              </a:rPr>
              <a:t>：</a:t>
            </a:r>
            <a:r>
              <a:rPr lang="en-US" altLang="zh-CN" b="1" dirty="0" err="1" smtClean="0">
                <a:solidFill>
                  <a:schemeClr val="bg2"/>
                </a:solidFill>
              </a:rPr>
              <a:t>xxxxxxx</a:t>
            </a:r>
            <a:endParaRPr lang="zh-CN" altLang="en-US" b="1" dirty="0" smtClean="0">
              <a:solidFill>
                <a:schemeClr val="bg2"/>
              </a:solidFill>
            </a:endParaRPr>
          </a:p>
          <a:p>
            <a:pPr marL="342900" indent="-342900">
              <a:defRPr/>
            </a:pPr>
            <a:r>
              <a:rPr lang="zh-CN" altLang="en-US" b="1" dirty="0" smtClean="0">
                <a:solidFill>
                  <a:schemeClr val="bg2"/>
                </a:solidFill>
              </a:rPr>
              <a:t>姓名</a:t>
            </a:r>
            <a:r>
              <a:rPr lang="zh-CN" altLang="en-US" b="1" dirty="0" smtClean="0">
                <a:solidFill>
                  <a:schemeClr val="bg2"/>
                </a:solidFill>
              </a:rPr>
              <a:t>：</a:t>
            </a:r>
            <a:r>
              <a:rPr lang="en-US" altLang="zh-CN" b="1" dirty="0" err="1" smtClean="0">
                <a:solidFill>
                  <a:schemeClr val="bg2"/>
                </a:solidFill>
              </a:rPr>
              <a:t>xxxx</a:t>
            </a:r>
            <a:endParaRPr lang="en-US" altLang="zh-CN" b="1" dirty="0" smtClean="0">
              <a:solidFill>
                <a:schemeClr val="bg2"/>
              </a:solidFill>
            </a:endParaRPr>
          </a:p>
          <a:p>
            <a:pPr marL="342900" indent="-342900">
              <a:defRPr/>
            </a:pPr>
            <a:r>
              <a:rPr lang="zh-CN" altLang="en-US" b="1" dirty="0" smtClean="0">
                <a:solidFill>
                  <a:schemeClr val="bg2"/>
                </a:solidFill>
              </a:rPr>
              <a:t>时间：</a:t>
            </a:r>
            <a:r>
              <a:rPr lang="en-US" altLang="zh-CN" b="1" dirty="0" smtClean="0">
                <a:solidFill>
                  <a:schemeClr val="bg2"/>
                </a:solidFill>
              </a:rPr>
              <a:t>2016 </a:t>
            </a:r>
            <a:r>
              <a:rPr lang="zh-CN" altLang="en-US" b="1" dirty="0" smtClean="0">
                <a:solidFill>
                  <a:schemeClr val="bg2"/>
                </a:solidFill>
              </a:rPr>
              <a:t>年 </a:t>
            </a:r>
            <a:r>
              <a:rPr lang="en-US" altLang="zh-CN" b="1" dirty="0" smtClean="0">
                <a:solidFill>
                  <a:schemeClr val="bg2"/>
                </a:solidFill>
              </a:rPr>
              <a:t>1 </a:t>
            </a:r>
            <a:r>
              <a:rPr lang="zh-CN" altLang="en-US" b="1" dirty="0" smtClean="0">
                <a:solidFill>
                  <a:schemeClr val="bg2"/>
                </a:solidFill>
              </a:rPr>
              <a:t>月 </a:t>
            </a:r>
            <a:r>
              <a:rPr lang="en-US" altLang="zh-CN" b="1" dirty="0" smtClean="0">
                <a:solidFill>
                  <a:schemeClr val="bg2"/>
                </a:solidFill>
              </a:rPr>
              <a:t>4 </a:t>
            </a:r>
            <a:r>
              <a:rPr lang="zh-CN" altLang="en-US" b="1" dirty="0" smtClean="0">
                <a:solidFill>
                  <a:schemeClr val="bg2"/>
                </a:solidFill>
              </a:rPr>
              <a:t>日</a:t>
            </a:r>
            <a:endParaRPr lang="zh-CN" altLang="en-US" b="1" dirty="0">
              <a:solidFill>
                <a:schemeClr val="bg2"/>
              </a:solidFill>
            </a:endParaRPr>
          </a:p>
        </p:txBody>
      </p:sp>
      <p:sp>
        <p:nvSpPr>
          <p:cNvPr id="7170" name="标题 1"/>
          <p:cNvSpPr>
            <a:spLocks noGrp="1"/>
          </p:cNvSpPr>
          <p:nvPr>
            <p:ph type="ctrTitle"/>
          </p:nvPr>
        </p:nvSpPr>
        <p:spPr>
          <a:xfrm>
            <a:off x="760413" y="1638300"/>
            <a:ext cx="7772400" cy="1143000"/>
          </a:xfrm>
        </p:spPr>
        <p:txBody>
          <a:bodyPr/>
          <a:lstStyle/>
          <a:p>
            <a:pPr algn="ctr" eaLnBrk="0" hangingPunct="0"/>
            <a:r>
              <a:rPr lang="zh-CN" altLang="en-US" dirty="0" smtClean="0">
                <a:solidFill>
                  <a:srgbClr val="FFC000"/>
                </a:solidFill>
                <a:ea typeface="黑体" pitchFamily="2" charset="-122"/>
              </a:rPr>
              <a:t>新员工转正考核报告</a:t>
            </a:r>
            <a:r>
              <a:rPr lang="en-US" altLang="zh-CN" dirty="0" smtClean="0">
                <a:ea typeface="微软雅黑"/>
              </a:rPr>
              <a:t/>
            </a:r>
            <a:br>
              <a:rPr lang="en-US" altLang="zh-CN" dirty="0" smtClean="0">
                <a:ea typeface="微软雅黑"/>
              </a:rPr>
            </a:br>
            <a:endParaRPr sz="2800" b="0" dirty="0" smtClean="0">
              <a:latin typeface="微软雅黑"/>
              <a:ea typeface="微软雅黑"/>
            </a:endParaRPr>
          </a:p>
        </p:txBody>
      </p:sp>
      <p:pic>
        <p:nvPicPr>
          <p:cNvPr id="7171" name="Picture 2" descr="K:\201203盛世确认可用输出\PPT\素材\金蝶PPT母版视觉元素\五彩云\五彩雲.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4208" y="1196752"/>
            <a:ext cx="13366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5288" y="981043"/>
            <a:ext cx="8334920" cy="5136868"/>
          </a:xfrm>
        </p:spPr>
        <p:txBody>
          <a:bodyPr>
            <a:normAutofit/>
          </a:bodyPr>
          <a:lstStyle/>
          <a:p>
            <a:pPr>
              <a:spcBef>
                <a:spcPct val="30000"/>
              </a:spcBef>
              <a:buClr>
                <a:srgbClr val="FF9900"/>
              </a:buClr>
            </a:pPr>
            <a:r>
              <a:rPr lang="zh-CN" altLang="en-US" dirty="0">
                <a:latin typeface="宋体" pitchFamily="2" charset="-122"/>
              </a:rPr>
              <a:t>金税引出方案</a:t>
            </a:r>
          </a:p>
          <a:p>
            <a:pPr marL="742950" lvl="1" indent="-285750">
              <a:spcBef>
                <a:spcPct val="30000"/>
              </a:spcBef>
              <a:buClr>
                <a:srgbClr val="FF9900"/>
              </a:buClr>
              <a:buFont typeface="Wingdings" charset="0"/>
              <a:buChar char="Ø"/>
            </a:pPr>
            <a:r>
              <a:rPr sz="1800" dirty="0">
                <a:latin typeface="宋体" pitchFamily="2" charset="-122"/>
                <a:sym typeface="+mn-ea"/>
              </a:rPr>
              <a:t>描述：由于</a:t>
            </a:r>
            <a:r>
              <a:rPr sz="1800">
                <a:latin typeface="宋体" pitchFamily="2" charset="-122"/>
                <a:sym typeface="+mn-ea"/>
              </a:rPr>
              <a:t>公式编辑器返回的字段标识有误</a:t>
            </a:r>
            <a:r>
              <a:rPr sz="1800" dirty="0">
                <a:latin typeface="宋体" pitchFamily="2" charset="-122"/>
                <a:sym typeface="+mn-ea"/>
              </a:rPr>
              <a:t>，部分字段无法正确引出，后</a:t>
            </a:r>
          </a:p>
          <a:p>
            <a:pPr marL="742950" lvl="1" indent="-285750">
              <a:spcBef>
                <a:spcPct val="30000"/>
              </a:spcBef>
              <a:buClr>
                <a:srgbClr val="FF9900"/>
              </a:buClr>
              <a:buFont typeface="Wingdings" charset="0"/>
              <a:buChar char="Ø"/>
            </a:pPr>
            <a:r>
              <a:rPr sz="1800" dirty="0">
                <a:latin typeface="宋体" pitchFamily="2" charset="-122"/>
                <a:sym typeface="+mn-ea"/>
              </a:rPr>
              <a:t>      续跟进发现是公式编辑器的同名字段导致的问题。</a:t>
            </a:r>
          </a:p>
          <a:p>
            <a:pPr marL="742950" lvl="1" indent="-285750">
              <a:spcBef>
                <a:spcPct val="30000"/>
              </a:spcBef>
              <a:buClr>
                <a:srgbClr val="FF9900"/>
              </a:buClr>
              <a:buFont typeface="Wingdings" charset="0"/>
              <a:buChar char="Ø"/>
            </a:pPr>
            <a:r>
              <a:rPr sz="1800" dirty="0" smtClean="0">
                <a:latin typeface="宋体" pitchFamily="2" charset="-122"/>
                <a:sym typeface="+mn-ea"/>
              </a:rPr>
              <a:t>结论：无论使用频率的高低，模块功能的可用性均需要得到保证。</a:t>
            </a:r>
          </a:p>
          <a:p>
            <a:pPr marL="457200" lvl="1" indent="0">
              <a:spcBef>
                <a:spcPct val="30000"/>
              </a:spcBef>
              <a:buClr>
                <a:srgbClr val="FF9900"/>
              </a:buClr>
              <a:buNone/>
            </a:pPr>
            <a:endParaRPr lang="en-US" altLang="zh-CN" sz="1800" dirty="0" smtClean="0">
              <a:latin typeface="宋体" pitchFamily="2" charset="-122"/>
            </a:endParaRPr>
          </a:p>
        </p:txBody>
      </p:sp>
      <p:sp>
        <p:nvSpPr>
          <p:cNvPr id="3" name="标题 2"/>
          <p:cNvSpPr>
            <a:spLocks noGrp="1"/>
          </p:cNvSpPr>
          <p:nvPr>
            <p:ph type="title"/>
          </p:nvPr>
        </p:nvSpPr>
        <p:spPr/>
        <p:txBody>
          <a:bodyPr/>
          <a:lstStyle/>
          <a:p>
            <a:r>
              <a:rPr lang="zh-CN" altLang="en-US" dirty="0">
                <a:latin typeface="微软雅黑" pitchFamily="34" charset="-122"/>
                <a:ea typeface="微软雅黑" pitchFamily="34" charset="-122"/>
              </a:rPr>
              <a:t>试用期工作成果展示</a:t>
            </a:r>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365" y="2526030"/>
            <a:ext cx="6859270" cy="359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009" y="1186797"/>
            <a:ext cx="7920880" cy="1279471"/>
          </a:xfrm>
          <a:prstGeom prst="rect">
            <a:avLst/>
          </a:prstGeom>
          <a:solidFill>
            <a:schemeClr val="accent3">
              <a:lumMod val="95000"/>
            </a:schemeClr>
          </a:solidFill>
          <a:ln cap="rnd">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18" name="Picture 21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896" y="4295728"/>
            <a:ext cx="7920000" cy="1434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9" name="Picture 21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896" y="2708414"/>
            <a:ext cx="7961994" cy="1434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2"/>
          <p:cNvSpPr>
            <a:spLocks noGrp="1"/>
          </p:cNvSpPr>
          <p:nvPr>
            <p:ph type="title"/>
          </p:nvPr>
        </p:nvSpPr>
        <p:spPr/>
        <p:txBody>
          <a:bodyPr>
            <a:normAutofit/>
          </a:bodyPr>
          <a:lstStyle/>
          <a:p>
            <a:r>
              <a:rPr lang="zh-CN" altLang="en-US" dirty="0" smtClean="0">
                <a:latin typeface="微软雅黑" pitchFamily="34" charset="-122"/>
                <a:ea typeface="微软雅黑" pitchFamily="34" charset="-122"/>
              </a:rPr>
              <a:t>试用期工作成果展示</a:t>
            </a:r>
            <a:endParaRPr lang="zh-CN" altLang="en-US" dirty="0">
              <a:latin typeface="微软雅黑" pitchFamily="34" charset="-122"/>
              <a:ea typeface="微软雅黑" pitchFamily="34" charset="-122"/>
            </a:endParaRPr>
          </a:p>
        </p:txBody>
      </p:sp>
      <p:sp>
        <p:nvSpPr>
          <p:cNvPr id="4" name="矩形 3"/>
          <p:cNvSpPr/>
          <p:nvPr/>
        </p:nvSpPr>
        <p:spPr>
          <a:xfrm>
            <a:off x="251519" y="764704"/>
            <a:ext cx="8793360" cy="2123658"/>
          </a:xfrm>
          <a:prstGeom prst="rect">
            <a:avLst/>
          </a:prstGeom>
        </p:spPr>
        <p:txBody>
          <a:bodyPr wrap="square">
            <a:spAutoFit/>
          </a:bodyPr>
          <a:lstStyle/>
          <a:p>
            <a:pPr marL="342900" lvl="0" indent="-342900" defTabSz="457200">
              <a:spcBef>
                <a:spcPct val="20000"/>
              </a:spcBef>
              <a:buClr>
                <a:srgbClr val="003399"/>
              </a:buClr>
              <a:buSzPct val="100000"/>
              <a:buBlip>
                <a:blip r:embed="rId5"/>
              </a:buBlip>
              <a:defRPr/>
            </a:pPr>
            <a:r>
              <a:rPr kumimoji="1" lang="zh-CN" altLang="en-US" dirty="0" smtClean="0">
                <a:solidFill>
                  <a:schemeClr val="tx1">
                    <a:lumMod val="85000"/>
                    <a:lumOff val="15000"/>
                  </a:schemeClr>
                </a:solidFill>
                <a:latin typeface="微软雅黑"/>
                <a:ea typeface="微软雅黑"/>
                <a:cs typeface="微软雅黑"/>
              </a:rPr>
              <a:t>相关问题小记</a:t>
            </a:r>
            <a:endParaRPr kumimoji="1" lang="en-US" altLang="zh-CN" dirty="0" smtClean="0">
              <a:solidFill>
                <a:schemeClr val="tx1">
                  <a:lumMod val="85000"/>
                  <a:lumOff val="15000"/>
                </a:schemeClr>
              </a:solidFill>
              <a:latin typeface="微软雅黑"/>
              <a:ea typeface="微软雅黑"/>
              <a:cs typeface="微软雅黑"/>
            </a:endParaRPr>
          </a:p>
          <a:p>
            <a:pPr lvl="0" eaLnBrk="0" hangingPunct="0">
              <a:spcBef>
                <a:spcPct val="20000"/>
              </a:spcBef>
              <a:buClr>
                <a:srgbClr val="003399"/>
              </a:buClr>
              <a:buSzPct val="80000"/>
              <a:defRPr/>
            </a:pPr>
            <a:endParaRPr lang="en-US" altLang="zh-CN" sz="2400" kern="0" dirty="0" smtClean="0">
              <a:solidFill>
                <a:srgbClr val="000000"/>
              </a:solidFill>
              <a:latin typeface="微软雅黑"/>
              <a:ea typeface="微软雅黑"/>
            </a:endParaRPr>
          </a:p>
          <a:p>
            <a:pPr lvl="0" eaLnBrk="0" hangingPunct="0">
              <a:spcBef>
                <a:spcPct val="20000"/>
              </a:spcBef>
              <a:buClr>
                <a:srgbClr val="003399"/>
              </a:buClr>
              <a:buSzPct val="80000"/>
              <a:defRPr/>
            </a:pPr>
            <a:endParaRPr lang="en-US" altLang="zh-CN" sz="2400" kern="0" dirty="0" smtClean="0">
              <a:solidFill>
                <a:srgbClr val="000000"/>
              </a:solidFill>
              <a:latin typeface="微软雅黑"/>
              <a:ea typeface="微软雅黑"/>
            </a:endParaRPr>
          </a:p>
          <a:p>
            <a:pPr lvl="0" eaLnBrk="0" hangingPunct="0">
              <a:spcBef>
                <a:spcPct val="20000"/>
              </a:spcBef>
              <a:buClr>
                <a:srgbClr val="003399"/>
              </a:buClr>
              <a:buSzPct val="80000"/>
              <a:defRPr/>
            </a:pPr>
            <a:endParaRPr lang="en-US" altLang="zh-CN" sz="2400" kern="0" dirty="0" smtClean="0">
              <a:solidFill>
                <a:srgbClr val="000000"/>
              </a:solidFill>
              <a:latin typeface="微软雅黑"/>
              <a:ea typeface="微软雅黑"/>
            </a:endParaRPr>
          </a:p>
          <a:p>
            <a:pPr marL="742950" lvl="1" indent="-285750" eaLnBrk="0" hangingPunct="0">
              <a:spcBef>
                <a:spcPct val="20000"/>
              </a:spcBef>
              <a:buClr>
                <a:srgbClr val="003399"/>
              </a:buClr>
              <a:buSzPct val="80000"/>
              <a:buFont typeface="Wingdings" pitchFamily="2" charset="2"/>
              <a:buChar char="Ø"/>
              <a:defRPr/>
            </a:pPr>
            <a:endParaRPr lang="en-US" altLang="zh-CN" sz="1800" kern="0" dirty="0" smtClean="0">
              <a:solidFill>
                <a:srgbClr val="000000">
                  <a:lumMod val="50000"/>
                  <a:lumOff val="50000"/>
                </a:srgbClr>
              </a:solidFill>
              <a:latin typeface="Arial"/>
              <a:ea typeface="微软雅黑"/>
            </a:endParaRPr>
          </a:p>
        </p:txBody>
      </p:sp>
      <p:graphicFrame>
        <p:nvGraphicFramePr>
          <p:cNvPr id="9" name="对象 8"/>
          <p:cNvGraphicFramePr>
            <a:graphicFrameLocks noChangeAspect="1"/>
          </p:cNvGraphicFramePr>
          <p:nvPr/>
        </p:nvGraphicFramePr>
        <p:xfrm>
          <a:off x="683895" y="1413510"/>
          <a:ext cx="1419860" cy="1287145"/>
        </p:xfrm>
        <a:graphic>
          <a:graphicData uri="http://schemas.openxmlformats.org/presentationml/2006/ole">
            <mc:AlternateContent xmlns:mc="http://schemas.openxmlformats.org/markup-compatibility/2006">
              <mc:Choice xmlns:v="urn:schemas-microsoft-com:vml" Requires="v">
                <p:oleObj spid="_x0000_s3330" name="文档" showAsIcon="1" r:id="rId6" imgW="914400" imgH="828675" progId="Word.Document.12">
                  <p:embed/>
                </p:oleObj>
              </mc:Choice>
              <mc:Fallback>
                <p:oleObj name="文档" showAsIcon="1" r:id="rId6" imgW="914400" imgH="828675" progId="Word.Document.12">
                  <p:embed/>
                  <p:pic>
                    <p:nvPicPr>
                      <p:cNvPr id="0" name="图片 3091"/>
                      <p:cNvPicPr/>
                      <p:nvPr/>
                    </p:nvPicPr>
                    <p:blipFill>
                      <a:blip r:embed="rId7"/>
                      <a:srcRect/>
                      <a:stretch>
                        <a:fillRect/>
                      </a:stretch>
                    </p:blipFill>
                    <p:spPr>
                      <a:xfrm>
                        <a:off x="683895" y="1413510"/>
                        <a:ext cx="1419860" cy="1287145"/>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683568" y="4509120"/>
          <a:ext cx="1440160" cy="1239888"/>
        </p:xfrm>
        <a:graphic>
          <a:graphicData uri="http://schemas.openxmlformats.org/presentationml/2006/ole">
            <mc:AlternateContent xmlns:mc="http://schemas.openxmlformats.org/markup-compatibility/2006">
              <mc:Choice xmlns:v="urn:schemas-microsoft-com:vml" Requires="v">
                <p:oleObj spid="_x0000_s3331" name="Document" showAsIcon="1" r:id="rId8" imgW="914400" imgH="828675" progId="Word.Document.8">
                  <p:embed/>
                </p:oleObj>
              </mc:Choice>
              <mc:Fallback>
                <p:oleObj name="Document" showAsIcon="1" r:id="rId8" imgW="914400" imgH="828675" progId="Word.Document.8">
                  <p:embed/>
                  <p:pic>
                    <p:nvPicPr>
                      <p:cNvPr id="0" name="图片 3092"/>
                      <p:cNvPicPr/>
                      <p:nvPr/>
                    </p:nvPicPr>
                    <p:blipFill>
                      <a:blip r:embed="rId9"/>
                      <a:srcRect/>
                      <a:stretch>
                        <a:fillRect/>
                      </a:stretch>
                    </p:blipFill>
                    <p:spPr>
                      <a:xfrm>
                        <a:off x="683568" y="4509120"/>
                        <a:ext cx="1440160" cy="1239888"/>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6660515" y="1412875"/>
          <a:ext cx="1300480" cy="1169035"/>
        </p:xfrm>
        <a:graphic>
          <a:graphicData uri="http://schemas.openxmlformats.org/presentationml/2006/ole">
            <mc:AlternateContent xmlns:mc="http://schemas.openxmlformats.org/markup-compatibility/2006">
              <mc:Choice xmlns:v="urn:schemas-microsoft-com:vml" Requires="v">
                <p:oleObj spid="_x0000_s3332" name="文档" showAsIcon="1" r:id="rId10" imgW="914400" imgH="828675" progId="Word.Document.12">
                  <p:embed/>
                </p:oleObj>
              </mc:Choice>
              <mc:Fallback>
                <p:oleObj name="文档" showAsIcon="1" r:id="rId10" imgW="914400" imgH="828675" progId="Word.Document.12">
                  <p:embed/>
                  <p:pic>
                    <p:nvPicPr>
                      <p:cNvPr id="0" name="图片 3093"/>
                      <p:cNvPicPr/>
                      <p:nvPr/>
                    </p:nvPicPr>
                    <p:blipFill>
                      <a:blip r:embed="rId11"/>
                      <a:srcRect/>
                      <a:stretch>
                        <a:fillRect/>
                      </a:stretch>
                    </p:blipFill>
                    <p:spPr>
                      <a:xfrm>
                        <a:off x="6660515" y="1412875"/>
                        <a:ext cx="1300480" cy="1169035"/>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2484403" y="1413152"/>
          <a:ext cx="1440160" cy="1239888"/>
        </p:xfrm>
        <a:graphic>
          <a:graphicData uri="http://schemas.openxmlformats.org/presentationml/2006/ole">
            <mc:AlternateContent xmlns:mc="http://schemas.openxmlformats.org/markup-compatibility/2006">
              <mc:Choice xmlns:v="urn:schemas-microsoft-com:vml" Requires="v">
                <p:oleObj spid="_x0000_s3333" name="文档" showAsIcon="1" r:id="rId12" imgW="914400" imgH="828675" progId="Word.Document.12">
                  <p:embed/>
                </p:oleObj>
              </mc:Choice>
              <mc:Fallback>
                <p:oleObj name="文档" showAsIcon="1" r:id="rId12" imgW="914400" imgH="828675" progId="Word.Document.12">
                  <p:embed/>
                  <p:pic>
                    <p:nvPicPr>
                      <p:cNvPr id="0" name="图片 3094"/>
                      <p:cNvPicPr/>
                      <p:nvPr/>
                    </p:nvPicPr>
                    <p:blipFill>
                      <a:blip r:embed="rId13"/>
                      <a:srcRect/>
                      <a:stretch>
                        <a:fillRect/>
                      </a:stretch>
                    </p:blipFill>
                    <p:spPr>
                      <a:xfrm>
                        <a:off x="2484403" y="1413152"/>
                        <a:ext cx="1440160" cy="1239888"/>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4623295" y="1413029"/>
          <a:ext cx="1318372" cy="1194775"/>
        </p:xfrm>
        <a:graphic>
          <a:graphicData uri="http://schemas.openxmlformats.org/presentationml/2006/ole">
            <mc:AlternateContent xmlns:mc="http://schemas.openxmlformats.org/markup-compatibility/2006">
              <mc:Choice xmlns:v="urn:schemas-microsoft-com:vml" Requires="v">
                <p:oleObj spid="_x0000_s3334" name="文档" showAsIcon="1" r:id="rId14" imgW="914400" imgH="828675" progId="Word.Document.12">
                  <p:embed/>
                </p:oleObj>
              </mc:Choice>
              <mc:Fallback>
                <p:oleObj name="文档" showAsIcon="1" r:id="rId14" imgW="914400" imgH="828675" progId="Word.Document.12">
                  <p:embed/>
                  <p:pic>
                    <p:nvPicPr>
                      <p:cNvPr id="0" name="图片 3095"/>
                      <p:cNvPicPr/>
                      <p:nvPr/>
                    </p:nvPicPr>
                    <p:blipFill>
                      <a:blip r:embed="rId15"/>
                      <a:srcRect/>
                      <a:stretch>
                        <a:fillRect/>
                      </a:stretch>
                    </p:blipFill>
                    <p:spPr>
                      <a:xfrm>
                        <a:off x="4623295" y="1413029"/>
                        <a:ext cx="1318372" cy="1194775"/>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6588760" y="2992120"/>
          <a:ext cx="1299845" cy="1177925"/>
        </p:xfrm>
        <a:graphic>
          <a:graphicData uri="http://schemas.openxmlformats.org/presentationml/2006/ole">
            <mc:AlternateContent xmlns:mc="http://schemas.openxmlformats.org/markup-compatibility/2006">
              <mc:Choice xmlns:v="urn:schemas-microsoft-com:vml" Requires="v">
                <p:oleObj spid="_x0000_s3335" name="文档" showAsIcon="1" r:id="rId16" imgW="914400" imgH="828675" progId="Word.Document.12">
                  <p:embed/>
                </p:oleObj>
              </mc:Choice>
              <mc:Fallback>
                <p:oleObj name="文档" showAsIcon="1" r:id="rId16" imgW="914400" imgH="828675" progId="Word.Document.12">
                  <p:embed/>
                  <p:pic>
                    <p:nvPicPr>
                      <p:cNvPr id="0" name="图片 3096"/>
                      <p:cNvPicPr/>
                      <p:nvPr/>
                    </p:nvPicPr>
                    <p:blipFill>
                      <a:blip r:embed="rId17"/>
                      <a:srcRect/>
                      <a:stretch>
                        <a:fillRect/>
                      </a:stretch>
                    </p:blipFill>
                    <p:spPr>
                      <a:xfrm>
                        <a:off x="6588760" y="2992120"/>
                        <a:ext cx="1299845" cy="1177925"/>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4614663" y="2991453"/>
          <a:ext cx="1325489" cy="1150668"/>
        </p:xfrm>
        <a:graphic>
          <a:graphicData uri="http://schemas.openxmlformats.org/presentationml/2006/ole">
            <mc:AlternateContent xmlns:mc="http://schemas.openxmlformats.org/markup-compatibility/2006">
              <mc:Choice xmlns:v="urn:schemas-microsoft-com:vml" Requires="v">
                <p:oleObj spid="_x0000_s3336" name="文档" showAsIcon="1" r:id="rId18" imgW="914400" imgH="828675" progId="Word.Document.12">
                  <p:embed/>
                </p:oleObj>
              </mc:Choice>
              <mc:Fallback>
                <p:oleObj name="文档" showAsIcon="1" r:id="rId18" imgW="914400" imgH="828675" progId="Word.Document.12">
                  <p:embed/>
                  <p:pic>
                    <p:nvPicPr>
                      <p:cNvPr id="0" name="图片 3097"/>
                      <p:cNvPicPr/>
                      <p:nvPr/>
                    </p:nvPicPr>
                    <p:blipFill>
                      <a:blip r:embed="rId19"/>
                      <a:srcRect/>
                      <a:stretch>
                        <a:fillRect/>
                      </a:stretch>
                    </p:blipFill>
                    <p:spPr>
                      <a:xfrm>
                        <a:off x="4614663" y="2991453"/>
                        <a:ext cx="1325489" cy="1150668"/>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2555776" y="2991453"/>
          <a:ext cx="1296144" cy="1174631"/>
        </p:xfrm>
        <a:graphic>
          <a:graphicData uri="http://schemas.openxmlformats.org/presentationml/2006/ole">
            <mc:AlternateContent xmlns:mc="http://schemas.openxmlformats.org/markup-compatibility/2006">
              <mc:Choice xmlns:v="urn:schemas-microsoft-com:vml" Requires="v">
                <p:oleObj spid="_x0000_s3337" name="文档" showAsIcon="1" r:id="rId20" imgW="914400" imgH="828675" progId="Word.Document.12">
                  <p:embed/>
                </p:oleObj>
              </mc:Choice>
              <mc:Fallback>
                <p:oleObj name="文档" showAsIcon="1" r:id="rId20" imgW="914400" imgH="828675" progId="Word.Document.12">
                  <p:embed/>
                  <p:pic>
                    <p:nvPicPr>
                      <p:cNvPr id="0" name="图片 3098"/>
                      <p:cNvPicPr/>
                      <p:nvPr/>
                    </p:nvPicPr>
                    <p:blipFill>
                      <a:blip r:embed="rId21"/>
                      <a:srcRect/>
                      <a:stretch>
                        <a:fillRect/>
                      </a:stretch>
                    </p:blipFill>
                    <p:spPr>
                      <a:xfrm>
                        <a:off x="2555776" y="2991453"/>
                        <a:ext cx="1296144" cy="1174631"/>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683568" y="2960117"/>
          <a:ext cx="1296144" cy="1174630"/>
        </p:xfrm>
        <a:graphic>
          <a:graphicData uri="http://schemas.openxmlformats.org/presentationml/2006/ole">
            <mc:AlternateContent xmlns:mc="http://schemas.openxmlformats.org/markup-compatibility/2006">
              <mc:Choice xmlns:v="urn:schemas-microsoft-com:vml" Requires="v">
                <p:oleObj spid="_x0000_s3338" name="文档" showAsIcon="1" r:id="rId22" imgW="914400" imgH="828675" progId="Word.Document.12">
                  <p:embed/>
                </p:oleObj>
              </mc:Choice>
              <mc:Fallback>
                <p:oleObj name="文档" showAsIcon="1" r:id="rId22" imgW="914400" imgH="828675" progId="Word.Document.12">
                  <p:embed/>
                  <p:pic>
                    <p:nvPicPr>
                      <p:cNvPr id="0" name="图片 3099"/>
                      <p:cNvPicPr/>
                      <p:nvPr/>
                    </p:nvPicPr>
                    <p:blipFill>
                      <a:blip r:embed="rId23"/>
                      <a:srcRect/>
                      <a:stretch>
                        <a:fillRect/>
                      </a:stretch>
                    </p:blipFill>
                    <p:spPr>
                      <a:xfrm>
                        <a:off x="683568" y="2960117"/>
                        <a:ext cx="1296144" cy="1174630"/>
                      </a:xfrm>
                      <a:prstGeom prst="rect">
                        <a:avLst/>
                      </a:prstGeom>
                    </p:spPr>
                  </p:pic>
                </p:oleObj>
              </mc:Fallback>
            </mc:AlternateContent>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spcBef>
                <a:spcPct val="30000"/>
              </a:spcBef>
              <a:buClr>
                <a:srgbClr val="FF9900"/>
              </a:buClr>
            </a:pPr>
            <a:r>
              <a:rPr sz="2000" b="1">
                <a:solidFill>
                  <a:srgbClr val="0070C0"/>
                </a:solidFill>
                <a:cs typeface="+mn-cs"/>
                <a:sym typeface="+mn-ea"/>
              </a:rPr>
              <a:t>开发层面</a:t>
            </a:r>
            <a:endParaRPr lang="zh-CN" altLang="en-US" sz="2000" dirty="0" smtClean="0">
              <a:latin typeface="宋体" pitchFamily="2" charset="-122"/>
            </a:endParaRPr>
          </a:p>
          <a:p>
            <a:pPr lvl="1">
              <a:spcBef>
                <a:spcPct val="30000"/>
              </a:spcBef>
              <a:buClr>
                <a:srgbClr val="FF9900"/>
              </a:buClr>
              <a:buFont typeface="Wingdings" pitchFamily="2" charset="2"/>
              <a:buChar char="Ø"/>
            </a:pPr>
            <a:r>
              <a:rPr lang="zh-CN" altLang="en-US" sz="1800" dirty="0" smtClean="0">
                <a:latin typeface="宋体" pitchFamily="2" charset="-122"/>
              </a:rPr>
              <a:t>对开发的规范要求有了更加深入的理解，包括代码规范以及数据库规范</a:t>
            </a:r>
          </a:p>
          <a:p>
            <a:pPr lvl="1">
              <a:spcBef>
                <a:spcPct val="30000"/>
              </a:spcBef>
              <a:buClr>
                <a:srgbClr val="FF9900"/>
              </a:buClr>
              <a:buFont typeface="Wingdings" pitchFamily="2" charset="2"/>
              <a:buChar char="Ø"/>
            </a:pPr>
            <a:r>
              <a:rPr lang="zh-CN" altLang="en-US" sz="1800" dirty="0" smtClean="0">
                <a:latin typeface="宋体" pitchFamily="2" charset="-122"/>
              </a:rPr>
              <a:t>分析</a:t>
            </a:r>
            <a:r>
              <a:rPr sz="1800" smtClean="0">
                <a:latin typeface="宋体" pitchFamily="2" charset="-122"/>
                <a:sym typeface="+mn-ea"/>
              </a:rPr>
              <a:t>问题</a:t>
            </a:r>
            <a:r>
              <a:rPr lang="zh-CN" altLang="en-US" sz="1800" dirty="0" smtClean="0">
                <a:latin typeface="宋体" pitchFamily="2" charset="-122"/>
              </a:rPr>
              <a:t>的</a:t>
            </a:r>
            <a:r>
              <a:rPr sz="1800" smtClean="0">
                <a:latin typeface="宋体" pitchFamily="2" charset="-122"/>
                <a:sym typeface="+mn-ea"/>
              </a:rPr>
              <a:t>能力</a:t>
            </a:r>
            <a:r>
              <a:rPr lang="zh-CN" altLang="en-US" sz="1800" dirty="0" smtClean="0">
                <a:latin typeface="宋体" pitchFamily="2" charset="-122"/>
              </a:rPr>
              <a:t>有了较大的提升</a:t>
            </a:r>
          </a:p>
          <a:p>
            <a:pPr lvl="1" latinLnBrk="0">
              <a:lnSpc>
                <a:spcPct val="120000"/>
              </a:lnSpc>
              <a:spcBef>
                <a:spcPts val="0"/>
              </a:spcBef>
              <a:buClr>
                <a:srgbClr val="FF9900"/>
              </a:buClr>
              <a:buFont typeface="Wingdings" pitchFamily="2" charset="2"/>
              <a:buChar char="Ø"/>
            </a:pPr>
            <a:r>
              <a:rPr lang="zh-CN" altLang="en-US" sz="1800" dirty="0" smtClean="0">
                <a:latin typeface="宋体" pitchFamily="2" charset="-122"/>
              </a:rPr>
              <a:t>从单据上下游跟踪的流程中，学习到了数据库表设计的重要性，以及表命名规范的重要作用</a:t>
            </a:r>
          </a:p>
          <a:p>
            <a:pPr>
              <a:spcBef>
                <a:spcPct val="30000"/>
              </a:spcBef>
              <a:buClr>
                <a:srgbClr val="FF9900"/>
              </a:buClr>
            </a:pPr>
            <a:r>
              <a:rPr sz="2000" b="1">
                <a:solidFill>
                  <a:srgbClr val="0070C0"/>
                </a:solidFill>
                <a:cs typeface="+mn-cs"/>
                <a:sym typeface="+mn-ea"/>
              </a:rPr>
              <a:t>业务层面</a:t>
            </a:r>
            <a:endParaRPr lang="zh-CN" altLang="en-US" sz="2000" b="1" dirty="0" smtClean="0">
              <a:solidFill>
                <a:srgbClr val="0070C0"/>
              </a:solidFill>
              <a:latin typeface="宋体" pitchFamily="2" charset="-122"/>
              <a:cs typeface="+mn-cs"/>
              <a:sym typeface="+mn-ea"/>
            </a:endParaRPr>
          </a:p>
          <a:p>
            <a:pPr lvl="1" latinLnBrk="0">
              <a:lnSpc>
                <a:spcPct val="120000"/>
              </a:lnSpc>
              <a:spcBef>
                <a:spcPts val="0"/>
              </a:spcBef>
              <a:buClr>
                <a:srgbClr val="FF9900"/>
              </a:buClr>
              <a:buFont typeface="Wingdings" pitchFamily="2" charset="2"/>
              <a:buChar char="Ø"/>
            </a:pPr>
            <a:r>
              <a:rPr lang="zh-CN" altLang="en-US" sz="1800" dirty="0" smtClean="0">
                <a:latin typeface="宋体" pitchFamily="2" charset="-122"/>
              </a:rPr>
              <a:t>通过组内的知识分享、以及问题处理过程中的深入接触，目前对往来组的业务知识有了较为全面的认识</a:t>
            </a:r>
          </a:p>
          <a:p>
            <a:pPr>
              <a:spcBef>
                <a:spcPct val="30000"/>
              </a:spcBef>
              <a:buClr>
                <a:srgbClr val="FF9900"/>
              </a:buClr>
            </a:pPr>
            <a:r>
              <a:rPr sz="2000" b="1">
                <a:solidFill>
                  <a:srgbClr val="0070C0"/>
                </a:solidFill>
                <a:cs typeface="+mn-cs"/>
                <a:sym typeface="+mn-ea"/>
              </a:rPr>
              <a:t>团队协作层面</a:t>
            </a:r>
            <a:endParaRPr lang="zh-CN" altLang="en-US" sz="2000" b="1" dirty="0">
              <a:solidFill>
                <a:srgbClr val="0070C0"/>
              </a:solidFill>
              <a:latin typeface="宋体" pitchFamily="2" charset="-122"/>
              <a:cs typeface="+mn-cs"/>
              <a:sym typeface="+mn-ea"/>
            </a:endParaRPr>
          </a:p>
          <a:p>
            <a:pPr lvl="1" latinLnBrk="0">
              <a:lnSpc>
                <a:spcPct val="120000"/>
              </a:lnSpc>
              <a:spcBef>
                <a:spcPts val="0"/>
              </a:spcBef>
              <a:buClr>
                <a:srgbClr val="FF9900"/>
              </a:buClr>
              <a:buFont typeface="Wingdings" pitchFamily="2" charset="2"/>
              <a:buChar char="Ø"/>
            </a:pPr>
            <a:r>
              <a:rPr lang="zh-CN" altLang="en-US" sz="1800" dirty="0">
                <a:latin typeface="宋体" pitchFamily="2" charset="-122"/>
              </a:rPr>
              <a:t>参与到一个大型</a:t>
            </a:r>
            <a:r>
              <a:rPr sz="1800">
                <a:latin typeface="宋体" pitchFamily="2" charset="-122"/>
                <a:sym typeface="+mn-ea"/>
              </a:rPr>
              <a:t>软件</a:t>
            </a:r>
            <a:r>
              <a:rPr lang="zh-CN" altLang="en-US" sz="1800" dirty="0">
                <a:latin typeface="宋体" pitchFamily="2" charset="-122"/>
              </a:rPr>
              <a:t>的开发中，自身的沟通能力与协作能力都得到了较好的锻炼和提升，也切身感受到了团队成员间的分享与协作所带来的推动力</a:t>
            </a:r>
            <a:endParaRPr lang="en-US" altLang="zh-CN" sz="1800" dirty="0">
              <a:latin typeface="宋体" pitchFamily="2" charset="-122"/>
            </a:endParaRPr>
          </a:p>
        </p:txBody>
      </p:sp>
      <p:sp>
        <p:nvSpPr>
          <p:cNvPr id="3" name="标题 2"/>
          <p:cNvSpPr>
            <a:spLocks noGrp="1"/>
          </p:cNvSpPr>
          <p:nvPr>
            <p:ph type="title"/>
          </p:nvPr>
        </p:nvSpPr>
        <p:spPr/>
        <p:txBody>
          <a:bodyPr/>
          <a:lstStyle/>
          <a:p>
            <a:r>
              <a:rPr lang="zh-CN" altLang="en-US" dirty="0">
                <a:solidFill>
                  <a:schemeClr val="bg2"/>
                </a:solidFill>
                <a:latin typeface="黑体" pitchFamily="2" charset="-122"/>
              </a:rPr>
              <a:t>学习与能力提升情况</a:t>
            </a:r>
            <a:endParaRPr lang="zh-CN" altLang="en-US"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spcBef>
                <a:spcPct val="30000"/>
              </a:spcBef>
              <a:buClr>
                <a:srgbClr val="FF9900"/>
              </a:buClr>
            </a:pPr>
            <a:r>
              <a:rPr lang="zh-CN" altLang="en-US" sz="2000" b="1">
                <a:solidFill>
                  <a:srgbClr val="0070C0"/>
                </a:solidFill>
                <a:cs typeface="+mn-cs"/>
              </a:rPr>
              <a:t>优势</a:t>
            </a:r>
            <a:endParaRPr lang="zh-CN" altLang="en-US" dirty="0" smtClean="0">
              <a:latin typeface="宋体" pitchFamily="2" charset="-122"/>
            </a:endParaRPr>
          </a:p>
          <a:p>
            <a:pPr lvl="1">
              <a:spcBef>
                <a:spcPct val="30000"/>
              </a:spcBef>
              <a:buClr>
                <a:srgbClr val="FF9900"/>
              </a:buClr>
              <a:buFont typeface="Wingdings" pitchFamily="2" charset="2"/>
              <a:buChar char="Ø"/>
            </a:pPr>
            <a:r>
              <a:rPr lang="zh-CN" altLang="en-US" sz="1800" dirty="0" smtClean="0">
                <a:latin typeface="宋体" pitchFamily="2" charset="-122"/>
              </a:rPr>
              <a:t>良好的接受能力与沟通能力，能较好地完成项目工作</a:t>
            </a:r>
            <a:endParaRPr lang="en-US" altLang="zh-CN" sz="1800" dirty="0" smtClean="0">
              <a:latin typeface="宋体" pitchFamily="2" charset="-122"/>
            </a:endParaRPr>
          </a:p>
          <a:p>
            <a:pPr lvl="1">
              <a:spcBef>
                <a:spcPct val="30000"/>
              </a:spcBef>
              <a:buClr>
                <a:srgbClr val="FF9900"/>
              </a:buClr>
              <a:buFont typeface="Wingdings" pitchFamily="2" charset="2"/>
              <a:buChar char="Ø"/>
            </a:pPr>
            <a:r>
              <a:rPr lang="zh-CN" altLang="en-US" sz="1800" dirty="0" smtClean="0">
                <a:latin typeface="宋体" pitchFamily="2" charset="-122"/>
              </a:rPr>
              <a:t>对工作有热情，责任心强</a:t>
            </a:r>
            <a:endParaRPr lang="en-US" altLang="zh-CN" sz="1800" dirty="0" smtClean="0">
              <a:latin typeface="宋体" pitchFamily="2" charset="-122"/>
            </a:endParaRPr>
          </a:p>
          <a:p>
            <a:pPr lvl="1">
              <a:spcBef>
                <a:spcPct val="30000"/>
              </a:spcBef>
              <a:buClr>
                <a:srgbClr val="FF9900"/>
              </a:buClr>
              <a:buFont typeface="Wingdings" pitchFamily="2" charset="2"/>
              <a:buChar char="Ø"/>
            </a:pPr>
            <a:r>
              <a:rPr lang="zh-CN" altLang="en-US" sz="1800" dirty="0" smtClean="0">
                <a:latin typeface="宋体" pitchFamily="2" charset="-122"/>
              </a:rPr>
              <a:t>有</a:t>
            </a:r>
            <a:r>
              <a:rPr lang="en-US" altLang="zh-CN" sz="1800" dirty="0" smtClean="0">
                <a:latin typeface="Arial" charset="0"/>
              </a:rPr>
              <a:t>.Net</a:t>
            </a:r>
            <a:r>
              <a:rPr sz="1800" dirty="0" smtClean="0">
                <a:latin typeface="宋体" pitchFamily="2" charset="-122"/>
              </a:rPr>
              <a:t>相关的基础与项目经验，能较好地融入开发团队中</a:t>
            </a:r>
          </a:p>
          <a:p>
            <a:pPr>
              <a:spcBef>
                <a:spcPct val="30000"/>
              </a:spcBef>
              <a:buClr>
                <a:srgbClr val="FF9900"/>
              </a:buClr>
            </a:pPr>
            <a:r>
              <a:rPr lang="zh-CN" altLang="en-US" sz="2000" b="1">
                <a:solidFill>
                  <a:srgbClr val="0070C0"/>
                </a:solidFill>
                <a:cs typeface="+mn-cs"/>
              </a:rPr>
              <a:t>不足</a:t>
            </a:r>
            <a:endParaRPr lang="zh-CN" altLang="en-US" dirty="0" smtClean="0">
              <a:latin typeface="宋体" pitchFamily="2" charset="-122"/>
            </a:endParaRPr>
          </a:p>
          <a:p>
            <a:pPr lvl="1">
              <a:spcBef>
                <a:spcPct val="30000"/>
              </a:spcBef>
              <a:buClr>
                <a:srgbClr val="FF9900"/>
              </a:buClr>
              <a:buFont typeface="Wingdings" pitchFamily="2" charset="2"/>
              <a:buChar char="Ø"/>
            </a:pPr>
            <a:r>
              <a:rPr lang="zh-CN" altLang="en-US" sz="1800" dirty="0" smtClean="0">
                <a:latin typeface="宋体" pitchFamily="2" charset="-122"/>
              </a:rPr>
              <a:t>对业务知识的了解还局限于小组负责的模块</a:t>
            </a:r>
            <a:endParaRPr sz="1800" dirty="0" smtClean="0">
              <a:latin typeface="宋体" pitchFamily="2" charset="-122"/>
            </a:endParaRPr>
          </a:p>
          <a:p>
            <a:pPr lvl="1">
              <a:spcBef>
                <a:spcPct val="30000"/>
              </a:spcBef>
              <a:buClr>
                <a:srgbClr val="FF9900"/>
              </a:buClr>
              <a:buFont typeface="Wingdings" pitchFamily="2" charset="2"/>
              <a:buChar char="Ø"/>
            </a:pPr>
            <a:r>
              <a:rPr lang="zh-CN" altLang="en-US" sz="1800" dirty="0" smtClean="0">
                <a:latin typeface="宋体" pitchFamily="2" charset="-122"/>
              </a:rPr>
              <a:t>对</a:t>
            </a:r>
            <a:r>
              <a:rPr sz="1800" dirty="0" smtClean="0">
                <a:latin typeface="Arial" charset="0"/>
              </a:rPr>
              <a:t>BOS</a:t>
            </a:r>
            <a:r>
              <a:rPr lang="zh-CN" altLang="en-US" sz="1800" dirty="0" smtClean="0">
                <a:latin typeface="宋体" pitchFamily="2" charset="-122"/>
              </a:rPr>
              <a:t>平台的架构及常用功能还需进一步的熟悉</a:t>
            </a:r>
          </a:p>
          <a:p>
            <a:pPr lvl="1">
              <a:spcBef>
                <a:spcPct val="30000"/>
              </a:spcBef>
              <a:buClr>
                <a:srgbClr val="FF9900"/>
              </a:buClr>
              <a:buFont typeface="Wingdings" pitchFamily="2" charset="2"/>
              <a:buChar char="Ø"/>
            </a:pPr>
            <a:r>
              <a:rPr lang="zh-CN" altLang="en-US" sz="1800" dirty="0" smtClean="0">
                <a:latin typeface="宋体" pitchFamily="2" charset="-122"/>
              </a:rPr>
              <a:t>自身的技术能力需要进一步的提升</a:t>
            </a:r>
            <a:endParaRPr lang="zh-CN" altLang="en-US" dirty="0" smtClean="0">
              <a:latin typeface="宋体" pitchFamily="2" charset="-122"/>
            </a:endParaRPr>
          </a:p>
          <a:p>
            <a:pPr>
              <a:spcBef>
                <a:spcPct val="30000"/>
              </a:spcBef>
              <a:buClr>
                <a:srgbClr val="FF9900"/>
              </a:buClr>
            </a:pPr>
            <a:r>
              <a:rPr lang="zh-CN" altLang="en-US" sz="2000" b="1">
                <a:solidFill>
                  <a:srgbClr val="0070C0"/>
                </a:solidFill>
                <a:cs typeface="+mn-cs"/>
              </a:rPr>
              <a:t>改进措施</a:t>
            </a:r>
            <a:endParaRPr lang="zh-CN" altLang="en-US" dirty="0">
              <a:latin typeface="宋体" pitchFamily="2" charset="-122"/>
            </a:endParaRPr>
          </a:p>
          <a:p>
            <a:pPr lvl="1">
              <a:spcBef>
                <a:spcPct val="30000"/>
              </a:spcBef>
              <a:buClr>
                <a:srgbClr val="FF9900"/>
              </a:buClr>
              <a:buFont typeface="Wingdings" pitchFamily="2" charset="2"/>
              <a:buChar char="Ø"/>
            </a:pPr>
            <a:r>
              <a:rPr lang="zh-CN" altLang="en-US" sz="1800" dirty="0" smtClean="0">
                <a:latin typeface="宋体" pitchFamily="2" charset="-122"/>
              </a:rPr>
              <a:t>阅读其他业务模块的需求文档及知识分享文档</a:t>
            </a:r>
            <a:endParaRPr sz="1800" dirty="0" smtClean="0">
              <a:latin typeface="宋体" pitchFamily="2" charset="-122"/>
            </a:endParaRPr>
          </a:p>
          <a:p>
            <a:pPr lvl="1">
              <a:spcBef>
                <a:spcPct val="30000"/>
              </a:spcBef>
              <a:buClr>
                <a:srgbClr val="FF9900"/>
              </a:buClr>
              <a:buFont typeface="Wingdings" pitchFamily="2" charset="2"/>
              <a:buChar char="Ø"/>
            </a:pPr>
            <a:r>
              <a:rPr lang="zh-CN" altLang="en-US" sz="1800" dirty="0" smtClean="0">
                <a:latin typeface="宋体" pitchFamily="2" charset="-122"/>
              </a:rPr>
              <a:t>阅读</a:t>
            </a:r>
            <a:r>
              <a:rPr sz="1800" dirty="0" smtClean="0">
                <a:latin typeface="Arial" charset="0"/>
              </a:rPr>
              <a:t>BOS</a:t>
            </a:r>
            <a:r>
              <a:rPr lang="zh-CN" altLang="en-US" sz="1800" dirty="0" smtClean="0">
                <a:latin typeface="宋体" pitchFamily="2" charset="-122"/>
              </a:rPr>
              <a:t>平台的设计文档，及相关的源码</a:t>
            </a:r>
            <a:endParaRPr sz="1800" dirty="0" smtClean="0">
              <a:latin typeface="宋体" pitchFamily="2" charset="-122"/>
            </a:endParaRPr>
          </a:p>
          <a:p>
            <a:pPr lvl="1">
              <a:spcBef>
                <a:spcPct val="30000"/>
              </a:spcBef>
              <a:buClr>
                <a:srgbClr val="FF9900"/>
              </a:buClr>
              <a:buFont typeface="Wingdings" pitchFamily="2" charset="2"/>
              <a:buChar char="Ø"/>
            </a:pPr>
            <a:r>
              <a:rPr lang="zh-CN" altLang="en-US" sz="1800" dirty="0" smtClean="0">
                <a:latin typeface="宋体" pitchFamily="2" charset="-122"/>
              </a:rPr>
              <a:t>阅读技术书籍及项目代码</a:t>
            </a:r>
          </a:p>
        </p:txBody>
      </p:sp>
      <p:sp>
        <p:nvSpPr>
          <p:cNvPr id="3" name="标题 2"/>
          <p:cNvSpPr>
            <a:spLocks noGrp="1"/>
          </p:cNvSpPr>
          <p:nvPr>
            <p:ph type="title"/>
          </p:nvPr>
        </p:nvSpPr>
        <p:spPr/>
        <p:txBody>
          <a:bodyPr/>
          <a:lstStyle/>
          <a:p>
            <a:r>
              <a:rPr lang="zh-CN" altLang="en-US" dirty="0">
                <a:solidFill>
                  <a:schemeClr val="bg2"/>
                </a:solidFill>
                <a:latin typeface="黑体" pitchFamily="2" charset="-122"/>
              </a:rPr>
              <a:t>优势与不足（针对不足提出改进措施）</a:t>
            </a:r>
            <a:endParaRPr lang="zh-CN" altLang="en-US"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spcBef>
                <a:spcPct val="30000"/>
              </a:spcBef>
              <a:buClr>
                <a:srgbClr val="FF9900"/>
              </a:buClr>
            </a:pPr>
            <a:r>
              <a:rPr sz="2000" b="1">
                <a:solidFill>
                  <a:srgbClr val="0070C0"/>
                </a:solidFill>
                <a:cs typeface="+mn-cs"/>
                <a:sym typeface="+mn-ea"/>
              </a:rPr>
              <a:t>工作展望</a:t>
            </a:r>
            <a:endParaRPr lang="zh-CN" altLang="en-US" sz="2000" b="1" dirty="0" smtClean="0">
              <a:solidFill>
                <a:srgbClr val="0070C0"/>
              </a:solidFill>
              <a:latin typeface="宋体" pitchFamily="2" charset="-122"/>
              <a:cs typeface="+mn-cs"/>
              <a:sym typeface="+mn-ea"/>
            </a:endParaRPr>
          </a:p>
          <a:p>
            <a:pPr lvl="1">
              <a:spcBef>
                <a:spcPct val="30000"/>
              </a:spcBef>
              <a:buClr>
                <a:srgbClr val="FF9900"/>
              </a:buClr>
              <a:buFont typeface="Wingdings" pitchFamily="2" charset="2"/>
              <a:buChar char="Ø"/>
            </a:pPr>
            <a:r>
              <a:rPr lang="zh-CN" altLang="en-US" sz="1800" dirty="0" smtClean="0">
                <a:latin typeface="宋体" pitchFamily="2" charset="-122"/>
              </a:rPr>
              <a:t>更多地去接触项目的核心模块，提升自己在团队中的作用</a:t>
            </a:r>
            <a:endParaRPr lang="en-US" altLang="zh-CN" sz="1800" dirty="0" smtClean="0">
              <a:latin typeface="宋体" pitchFamily="2" charset="-122"/>
            </a:endParaRPr>
          </a:p>
          <a:p>
            <a:pPr lvl="1">
              <a:spcBef>
                <a:spcPct val="30000"/>
              </a:spcBef>
              <a:buClr>
                <a:srgbClr val="FF9900"/>
              </a:buClr>
              <a:buFont typeface="Wingdings" pitchFamily="2" charset="2"/>
              <a:buChar char="Ø"/>
            </a:pPr>
            <a:r>
              <a:rPr lang="zh-CN" altLang="en-US" sz="1800" dirty="0" smtClean="0">
                <a:latin typeface="宋体" pitchFamily="2" charset="-122"/>
              </a:rPr>
              <a:t>以更高效的方式完成开发工作</a:t>
            </a:r>
            <a:endParaRPr lang="en-US" altLang="zh-CN" sz="1800" dirty="0" smtClean="0">
              <a:latin typeface="宋体" pitchFamily="2" charset="-122"/>
            </a:endParaRPr>
          </a:p>
          <a:p>
            <a:pPr lvl="1">
              <a:spcBef>
                <a:spcPct val="30000"/>
              </a:spcBef>
              <a:buClr>
                <a:srgbClr val="FF9900"/>
              </a:buClr>
              <a:buFont typeface="Wingdings" pitchFamily="2" charset="2"/>
              <a:buChar char="Ø"/>
            </a:pPr>
            <a:r>
              <a:rPr lang="zh-CN" altLang="en-US" sz="1800" dirty="0" smtClean="0">
                <a:latin typeface="宋体" pitchFamily="2" charset="-122"/>
              </a:rPr>
              <a:t>提升自己的技术能力与业务能力</a:t>
            </a:r>
          </a:p>
          <a:p>
            <a:pPr marL="457200" lvl="1" indent="0">
              <a:spcBef>
                <a:spcPct val="30000"/>
              </a:spcBef>
              <a:buClr>
                <a:srgbClr val="FF9900"/>
              </a:buClr>
              <a:buFont typeface="Wingdings" pitchFamily="2" charset="2"/>
              <a:buNone/>
            </a:pPr>
            <a:endParaRPr lang="en-US" altLang="zh-CN" sz="1800" dirty="0" smtClean="0">
              <a:latin typeface="宋体" pitchFamily="2" charset="-122"/>
            </a:endParaRPr>
          </a:p>
          <a:p>
            <a:pPr>
              <a:spcBef>
                <a:spcPct val="30000"/>
              </a:spcBef>
              <a:buClr>
                <a:srgbClr val="FF9900"/>
              </a:buClr>
            </a:pPr>
            <a:r>
              <a:rPr sz="2000" b="1">
                <a:solidFill>
                  <a:srgbClr val="0070C0"/>
                </a:solidFill>
                <a:cs typeface="+mn-cs"/>
                <a:sym typeface="+mn-ea"/>
              </a:rPr>
              <a:t>需要的帮助</a:t>
            </a:r>
            <a:endParaRPr lang="zh-CN" altLang="en-US" sz="2000" b="1" dirty="0" smtClean="0">
              <a:solidFill>
                <a:srgbClr val="0070C0"/>
              </a:solidFill>
              <a:latin typeface="宋体" pitchFamily="2" charset="-122"/>
              <a:cs typeface="+mn-cs"/>
              <a:sym typeface="+mn-ea"/>
            </a:endParaRPr>
          </a:p>
          <a:p>
            <a:pPr lvl="1">
              <a:spcBef>
                <a:spcPct val="30000"/>
              </a:spcBef>
              <a:buClr>
                <a:srgbClr val="FF9900"/>
              </a:buClr>
              <a:buFont typeface="Wingdings" pitchFamily="2" charset="2"/>
              <a:buChar char="Ø"/>
            </a:pPr>
            <a:r>
              <a:rPr lang="zh-CN" altLang="en-US" sz="1800" dirty="0" smtClean="0">
                <a:latin typeface="宋体" pitchFamily="2" charset="-122"/>
              </a:rPr>
              <a:t>相关的业务知识培训</a:t>
            </a:r>
            <a:endParaRPr lang="en-US" altLang="zh-CN" sz="1800" dirty="0" smtClean="0">
              <a:latin typeface="宋体" pitchFamily="2" charset="-122"/>
            </a:endParaRPr>
          </a:p>
          <a:p>
            <a:pPr lvl="1">
              <a:spcBef>
                <a:spcPct val="30000"/>
              </a:spcBef>
              <a:buClr>
                <a:srgbClr val="FF9900"/>
              </a:buClr>
              <a:buFont typeface="Wingdings" pitchFamily="2" charset="2"/>
              <a:buChar char="Ø"/>
            </a:pPr>
            <a:r>
              <a:rPr sz="1800" dirty="0" smtClean="0">
                <a:latin typeface="宋体" pitchFamily="2" charset="-122"/>
              </a:rPr>
              <a:t>有经验的同事的指导与技术分享</a:t>
            </a:r>
          </a:p>
          <a:p>
            <a:pPr lvl="1">
              <a:spcBef>
                <a:spcPct val="30000"/>
              </a:spcBef>
              <a:buClr>
                <a:srgbClr val="FF9900"/>
              </a:buClr>
              <a:buFont typeface="Wingdings" pitchFamily="2" charset="2"/>
              <a:buChar char="Ø"/>
            </a:pPr>
            <a:r>
              <a:rPr lang="zh-CN" altLang="en-US" sz="1800" dirty="0" smtClean="0">
                <a:latin typeface="宋体" pitchFamily="2" charset="-122"/>
              </a:rPr>
              <a:t>更多的技术交流与培训</a:t>
            </a:r>
            <a:endParaRPr sz="1800"/>
          </a:p>
        </p:txBody>
      </p:sp>
      <p:sp>
        <p:nvSpPr>
          <p:cNvPr id="3" name="标题 2"/>
          <p:cNvSpPr>
            <a:spLocks noGrp="1"/>
          </p:cNvSpPr>
          <p:nvPr>
            <p:ph type="title"/>
          </p:nvPr>
        </p:nvSpPr>
        <p:spPr/>
        <p:txBody>
          <a:bodyPr/>
          <a:lstStyle/>
          <a:p>
            <a:r>
              <a:rPr lang="zh-CN" altLang="en-US" dirty="0">
                <a:solidFill>
                  <a:schemeClr val="bg2"/>
                </a:solidFill>
                <a:latin typeface="黑体" pitchFamily="2" charset="-122"/>
              </a:rPr>
              <a:t>未来工作展望及需要的帮助</a:t>
            </a:r>
            <a:endParaRPr lang="zh-CN" altLang="en-US"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spcBef>
                <a:spcPct val="30000"/>
              </a:spcBef>
              <a:buClr>
                <a:srgbClr val="FF9900"/>
              </a:buClr>
            </a:pPr>
            <a:r>
              <a:rPr sz="2000" b="1" dirty="0">
                <a:solidFill>
                  <a:srgbClr val="0070C0"/>
                </a:solidFill>
                <a:cs typeface="+mn-cs"/>
                <a:sym typeface="+mn-ea"/>
              </a:rPr>
              <a:t>心得体会</a:t>
            </a:r>
            <a:endParaRPr lang="zh-CN" altLang="en-US" sz="2000" b="1" dirty="0" smtClean="0">
              <a:solidFill>
                <a:srgbClr val="0070C0"/>
              </a:solidFill>
              <a:latin typeface="宋体" pitchFamily="2" charset="-122"/>
              <a:cs typeface="+mn-cs"/>
              <a:sym typeface="+mn-ea"/>
            </a:endParaRPr>
          </a:p>
          <a:p>
            <a:pPr lvl="1">
              <a:spcBef>
                <a:spcPct val="30000"/>
              </a:spcBef>
              <a:buClr>
                <a:srgbClr val="FF9900"/>
              </a:buClr>
              <a:buFont typeface="Wingdings" pitchFamily="2" charset="2"/>
              <a:buChar char="Ø"/>
            </a:pPr>
            <a:r>
              <a:rPr lang="zh-CN" altLang="en-US" sz="1800" dirty="0" smtClean="0">
                <a:latin typeface="宋体" pitchFamily="2" charset="-122"/>
              </a:rPr>
              <a:t>和谐的工作氛围，同事之间的相处也十分融洽</a:t>
            </a:r>
            <a:endParaRPr lang="en-US" altLang="zh-CN" sz="1800" dirty="0" smtClean="0">
              <a:latin typeface="宋体" pitchFamily="2" charset="-122"/>
            </a:endParaRPr>
          </a:p>
          <a:p>
            <a:pPr lvl="1">
              <a:spcBef>
                <a:spcPct val="30000"/>
              </a:spcBef>
              <a:buClr>
                <a:srgbClr val="FF9900"/>
              </a:buClr>
              <a:buFont typeface="Wingdings" pitchFamily="2" charset="2"/>
              <a:buChar char="Ø"/>
            </a:pPr>
            <a:r>
              <a:rPr lang="zh-CN" altLang="en-US" sz="1800" dirty="0">
                <a:latin typeface="宋体" pitchFamily="2" charset="-122"/>
              </a:rPr>
              <a:t>代码与设计的规范、代码评审、知识总结都十分重要</a:t>
            </a:r>
            <a:endParaRPr lang="en-US" altLang="zh-CN" sz="1800" dirty="0" smtClean="0">
              <a:latin typeface="宋体" pitchFamily="2" charset="-122"/>
            </a:endParaRPr>
          </a:p>
          <a:p>
            <a:pPr lvl="1">
              <a:spcBef>
                <a:spcPct val="30000"/>
              </a:spcBef>
              <a:buClr>
                <a:srgbClr val="FF9900"/>
              </a:buClr>
              <a:buFont typeface="Wingdings" pitchFamily="2" charset="2"/>
              <a:buChar char="Ø"/>
            </a:pPr>
            <a:r>
              <a:rPr lang="zh-CN" altLang="en-US" sz="1800" dirty="0" smtClean="0">
                <a:latin typeface="宋体" pitchFamily="2" charset="-122"/>
              </a:rPr>
              <a:t>导师与同事的指导和帮助，让自己少走了很多弯路</a:t>
            </a:r>
            <a:endParaRPr lang="en-US" altLang="zh-CN" sz="1800" dirty="0" smtClean="0">
              <a:latin typeface="宋体" pitchFamily="2" charset="-122"/>
            </a:endParaRPr>
          </a:p>
          <a:p>
            <a:pPr>
              <a:spcBef>
                <a:spcPct val="30000"/>
              </a:spcBef>
              <a:buClr>
                <a:srgbClr val="FF9900"/>
              </a:buClr>
            </a:pPr>
            <a:r>
              <a:rPr sz="2000" b="1" dirty="0">
                <a:solidFill>
                  <a:srgbClr val="0070C0"/>
                </a:solidFill>
                <a:cs typeface="+mn-cs"/>
                <a:sym typeface="+mn-ea"/>
              </a:rPr>
              <a:t>建议</a:t>
            </a:r>
            <a:endParaRPr lang="zh-CN" altLang="en-US" sz="2000" b="1" dirty="0" smtClean="0">
              <a:solidFill>
                <a:srgbClr val="0070C0"/>
              </a:solidFill>
              <a:latin typeface="宋体" pitchFamily="2" charset="-122"/>
              <a:cs typeface="+mn-cs"/>
              <a:sym typeface="+mn-ea"/>
            </a:endParaRPr>
          </a:p>
          <a:p>
            <a:pPr lvl="1" latinLnBrk="0">
              <a:lnSpc>
                <a:spcPct val="120000"/>
              </a:lnSpc>
              <a:spcBef>
                <a:spcPts val="0"/>
              </a:spcBef>
              <a:buClr>
                <a:srgbClr val="FF9900"/>
              </a:buClr>
              <a:buFont typeface="Wingdings" pitchFamily="2" charset="2"/>
              <a:buChar char="Ø"/>
            </a:pPr>
            <a:r>
              <a:rPr lang="zh-CN" altLang="en-US" sz="1800" dirty="0" smtClean="0">
                <a:latin typeface="Arial" charset="0"/>
              </a:rPr>
              <a:t>与</a:t>
            </a:r>
            <a:r>
              <a:rPr lang="en-US" altLang="zh-CN" sz="1800" dirty="0" smtClean="0">
                <a:latin typeface="Arial" charset="0"/>
              </a:rPr>
              <a:t>BOS</a:t>
            </a:r>
            <a:r>
              <a:rPr sz="1800" smtClean="0">
                <a:latin typeface="宋体" pitchFamily="2" charset="-122"/>
              </a:rPr>
              <a:t>平台</a:t>
            </a:r>
            <a:r>
              <a:rPr lang="zh-CN" altLang="en-US" sz="1800" smtClean="0">
                <a:latin typeface="宋体" pitchFamily="2" charset="-122"/>
              </a:rPr>
              <a:t>部加强</a:t>
            </a:r>
            <a:r>
              <a:rPr lang="zh-CN" altLang="en-US" sz="1800" dirty="0" smtClean="0">
                <a:latin typeface="宋体" pitchFamily="2" charset="-122"/>
              </a:rPr>
              <a:t>沟通</a:t>
            </a:r>
            <a:r>
              <a:rPr sz="1800" dirty="0" smtClean="0">
                <a:latin typeface="宋体" pitchFamily="2" charset="-122"/>
              </a:rPr>
              <a:t>，</a:t>
            </a:r>
            <a:r>
              <a:rPr lang="zh-CN" altLang="en-US" sz="1800" dirty="0" smtClean="0">
                <a:latin typeface="宋体" pitchFamily="2" charset="-122"/>
              </a:rPr>
              <a:t>在平台对</a:t>
            </a:r>
            <a:r>
              <a:rPr sz="1800" dirty="0" smtClean="0">
                <a:latin typeface="宋体" pitchFamily="2" charset="-122"/>
              </a:rPr>
              <a:t>常用功能做出改动时，</a:t>
            </a:r>
            <a:r>
              <a:rPr lang="zh-CN" altLang="en-US" sz="1800" dirty="0" smtClean="0">
                <a:latin typeface="宋体" pitchFamily="2" charset="-122"/>
              </a:rPr>
              <a:t>能</a:t>
            </a:r>
            <a:r>
              <a:rPr sz="1800" dirty="0" smtClean="0">
                <a:latin typeface="宋体" pitchFamily="2" charset="-122"/>
              </a:rPr>
              <a:t>及时地</a:t>
            </a:r>
            <a:r>
              <a:rPr lang="zh-CN" altLang="en-US" sz="1800" dirty="0" smtClean="0">
                <a:latin typeface="宋体" pitchFamily="2" charset="-122"/>
              </a:rPr>
              <a:t>得到</a:t>
            </a:r>
            <a:r>
              <a:rPr sz="1800" dirty="0" smtClean="0">
                <a:latin typeface="宋体" pitchFamily="2" charset="-122"/>
              </a:rPr>
              <a:t>通知，方便各个领域做好相应的检查工作</a:t>
            </a:r>
          </a:p>
          <a:p>
            <a:pPr lvl="1">
              <a:spcBef>
                <a:spcPct val="30000"/>
              </a:spcBef>
              <a:buClr>
                <a:srgbClr val="FF9900"/>
              </a:buClr>
              <a:buFont typeface="Wingdings" pitchFamily="2" charset="2"/>
              <a:buChar char="Ø"/>
            </a:pPr>
            <a:r>
              <a:rPr sz="1800" dirty="0" smtClean="0">
                <a:latin typeface="宋体" pitchFamily="2" charset="-122"/>
              </a:rPr>
              <a:t>部门内部，可以有更多的小组间知识分享</a:t>
            </a:r>
          </a:p>
          <a:p>
            <a:pPr lvl="1">
              <a:spcBef>
                <a:spcPct val="30000"/>
              </a:spcBef>
              <a:buClr>
                <a:srgbClr val="FF9900"/>
              </a:buClr>
              <a:buFont typeface="Wingdings" pitchFamily="2" charset="2"/>
              <a:buChar char="Ø"/>
            </a:pPr>
            <a:r>
              <a:rPr sz="1800" dirty="0" smtClean="0">
                <a:latin typeface="宋体" pitchFamily="2" charset="-122"/>
              </a:rPr>
              <a:t>部门间可以有更多的技术交流与技术成果分享</a:t>
            </a:r>
          </a:p>
          <a:p>
            <a:pPr marL="457200" lvl="1" indent="0">
              <a:spcBef>
                <a:spcPct val="30000"/>
              </a:spcBef>
              <a:buClr>
                <a:srgbClr val="FF9900"/>
              </a:buClr>
              <a:buFont typeface="Wingdings" pitchFamily="2" charset="2"/>
              <a:buNone/>
            </a:pPr>
            <a:endParaRPr lang="en-US" altLang="zh-CN" dirty="0" smtClean="0">
              <a:latin typeface="宋体" pitchFamily="2" charset="-122"/>
            </a:endParaRPr>
          </a:p>
        </p:txBody>
      </p:sp>
      <p:sp>
        <p:nvSpPr>
          <p:cNvPr id="3" name="标题 2"/>
          <p:cNvSpPr>
            <a:spLocks noGrp="1"/>
          </p:cNvSpPr>
          <p:nvPr>
            <p:ph type="title"/>
          </p:nvPr>
        </p:nvSpPr>
        <p:spPr/>
        <p:txBody>
          <a:bodyPr/>
          <a:lstStyle/>
          <a:p>
            <a:r>
              <a:rPr lang="zh-CN" altLang="en-US" dirty="0">
                <a:solidFill>
                  <a:schemeClr val="bg2"/>
                </a:solidFill>
                <a:latin typeface="黑体" pitchFamily="2" charset="-122"/>
              </a:rPr>
              <a:t>心得体会及对公司</a:t>
            </a:r>
            <a:r>
              <a:rPr lang="en-US" altLang="zh-CN" dirty="0">
                <a:solidFill>
                  <a:schemeClr val="bg2"/>
                </a:solidFill>
                <a:latin typeface="黑体" pitchFamily="2" charset="-122"/>
              </a:rPr>
              <a:t>/</a:t>
            </a:r>
            <a:r>
              <a:rPr lang="zh-CN" altLang="en-US" dirty="0">
                <a:solidFill>
                  <a:schemeClr val="bg2"/>
                </a:solidFill>
                <a:latin typeface="黑体" pitchFamily="2" charset="-122"/>
              </a:rPr>
              <a:t>部门建议</a:t>
            </a:r>
            <a:endParaRPr lang="zh-CN" altLang="en-US"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2"/>
          <p:cNvSpPr>
            <a:spLocks noGrp="1"/>
          </p:cNvSpPr>
          <p:nvPr>
            <p:ph type="title"/>
          </p:nvPr>
        </p:nvSpPr>
        <p:spPr>
          <a:xfrm>
            <a:off x="395288" y="0"/>
            <a:ext cx="6697662" cy="620713"/>
          </a:xfrm>
        </p:spPr>
        <p:txBody>
          <a:bodyPr/>
          <a:lstStyle/>
          <a:p>
            <a:r>
              <a:rPr smtClean="0"/>
              <a:t>特别声明</a:t>
            </a:r>
          </a:p>
        </p:txBody>
      </p:sp>
      <p:sp>
        <p:nvSpPr>
          <p:cNvPr id="5" name="Text Box 4"/>
          <p:cNvSpPr txBox="1">
            <a:spLocks noChangeArrowheads="1"/>
          </p:cNvSpPr>
          <p:nvPr/>
        </p:nvSpPr>
        <p:spPr bwMode="auto">
          <a:xfrm>
            <a:off x="203200" y="1052513"/>
            <a:ext cx="883285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a:solidFill>
                  <a:schemeClr val="tx1"/>
                </a:solidFill>
                <a:latin typeface="宋体" pitchFamily="2" charset="-122"/>
                <a:ea typeface="宋体" pitchFamily="2" charset="-122"/>
              </a:defRPr>
            </a:lvl1pPr>
            <a:lvl2pPr marL="742950" indent="-285750">
              <a:defRPr kumimoji="1" sz="2000">
                <a:solidFill>
                  <a:schemeClr val="tx1"/>
                </a:solidFill>
                <a:latin typeface="宋体" pitchFamily="2" charset="-122"/>
                <a:ea typeface="宋体" pitchFamily="2" charset="-122"/>
              </a:defRPr>
            </a:lvl2pPr>
            <a:lvl3pPr marL="1143000" indent="-228600">
              <a:defRPr kumimoji="1" sz="2000">
                <a:solidFill>
                  <a:schemeClr val="tx1"/>
                </a:solidFill>
                <a:latin typeface="宋体" pitchFamily="2" charset="-122"/>
                <a:ea typeface="宋体" pitchFamily="2" charset="-122"/>
              </a:defRPr>
            </a:lvl3pPr>
            <a:lvl4pPr marL="1600200" indent="-228600">
              <a:defRPr kumimoji="1" sz="2000">
                <a:solidFill>
                  <a:schemeClr val="tx1"/>
                </a:solidFill>
                <a:latin typeface="宋体" pitchFamily="2" charset="-122"/>
                <a:ea typeface="宋体" pitchFamily="2" charset="-122"/>
              </a:defRPr>
            </a:lvl4pPr>
            <a:lvl5pPr marL="2057400" indent="-228600">
              <a:defRPr kumimoji="1" sz="2000">
                <a:solidFill>
                  <a:schemeClr val="tx1"/>
                </a:solidFill>
                <a:latin typeface="宋体" pitchFamily="2" charset="-122"/>
                <a:ea typeface="宋体" pitchFamily="2" charset="-122"/>
              </a:defRPr>
            </a:lvl5pPr>
            <a:lvl6pPr marL="2514600" indent="-228600" fontAlgn="base">
              <a:spcBef>
                <a:spcPct val="0"/>
              </a:spcBef>
              <a:spcAft>
                <a:spcPct val="0"/>
              </a:spcAft>
              <a:defRPr kumimoji="1" sz="2000">
                <a:solidFill>
                  <a:schemeClr val="tx1"/>
                </a:solidFill>
                <a:latin typeface="宋体" pitchFamily="2" charset="-122"/>
                <a:ea typeface="宋体" pitchFamily="2" charset="-122"/>
              </a:defRPr>
            </a:lvl6pPr>
            <a:lvl7pPr marL="2971800" indent="-228600" fontAlgn="base">
              <a:spcBef>
                <a:spcPct val="0"/>
              </a:spcBef>
              <a:spcAft>
                <a:spcPct val="0"/>
              </a:spcAft>
              <a:defRPr kumimoji="1" sz="2000">
                <a:solidFill>
                  <a:schemeClr val="tx1"/>
                </a:solidFill>
                <a:latin typeface="宋体" pitchFamily="2" charset="-122"/>
                <a:ea typeface="宋体" pitchFamily="2" charset="-122"/>
              </a:defRPr>
            </a:lvl7pPr>
            <a:lvl8pPr marL="3429000" indent="-228600" fontAlgn="base">
              <a:spcBef>
                <a:spcPct val="0"/>
              </a:spcBef>
              <a:spcAft>
                <a:spcPct val="0"/>
              </a:spcAft>
              <a:defRPr kumimoji="1" sz="2000">
                <a:solidFill>
                  <a:schemeClr val="tx1"/>
                </a:solidFill>
                <a:latin typeface="宋体" pitchFamily="2" charset="-122"/>
                <a:ea typeface="宋体" pitchFamily="2" charset="-122"/>
              </a:defRPr>
            </a:lvl8pPr>
            <a:lvl9pPr marL="3886200" indent="-228600" fontAlgn="base">
              <a:spcBef>
                <a:spcPct val="0"/>
              </a:spcBef>
              <a:spcAft>
                <a:spcPct val="0"/>
              </a:spcAft>
              <a:defRPr kumimoji="1" sz="2000">
                <a:solidFill>
                  <a:schemeClr val="tx1"/>
                </a:solidFill>
                <a:latin typeface="宋体" pitchFamily="2" charset="-122"/>
                <a:ea typeface="宋体" pitchFamily="2" charset="-122"/>
              </a:defRPr>
            </a:lvl9pPr>
          </a:lstStyle>
          <a:p>
            <a:r>
              <a:rPr kumimoji="0" lang="zh-CN" altLang="en-US" sz="1200">
                <a:solidFill>
                  <a:srgbClr val="595959"/>
                </a:solidFill>
                <a:latin typeface="微软雅黑"/>
                <a:ea typeface="微软雅黑"/>
              </a:rPr>
              <a:t>没有金蝶软件国际软件集团有限公司的特别许可，任何人不能以任何形式或为任何目的复制或传播本文档的任何部分。本文档中包含的信息如有更改，恕不另行通知。</a:t>
            </a:r>
          </a:p>
          <a:p>
            <a:endParaRPr kumimoji="0" lang="zh-CN" altLang="en-US" sz="1200">
              <a:solidFill>
                <a:srgbClr val="595959"/>
              </a:solidFill>
              <a:latin typeface="微软雅黑"/>
              <a:ea typeface="微软雅黑"/>
            </a:endParaRPr>
          </a:p>
          <a:p>
            <a:r>
              <a:rPr kumimoji="0" lang="zh-CN" altLang="en-US" sz="1200">
                <a:solidFill>
                  <a:srgbClr val="595959"/>
                </a:solidFill>
                <a:latin typeface="微软雅黑"/>
                <a:ea typeface="微软雅黑"/>
              </a:rPr>
              <a:t>由金蝶软件（中国）有限公司和其分销商所销售的某些软件产品包含有其它软件供应商版权所有的软件组件。</a:t>
            </a:r>
          </a:p>
          <a:p>
            <a:r>
              <a:rPr kumimoji="0" lang="en-US" altLang="zh-CN" sz="1200">
                <a:solidFill>
                  <a:srgbClr val="595959"/>
                </a:solidFill>
                <a:latin typeface="微软雅黑"/>
                <a:ea typeface="微软雅黑"/>
              </a:rPr>
              <a:t>Microsoft®</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WINDOWS®</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NT®</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EXCEL®</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Word®</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PowerPoint® </a:t>
            </a:r>
            <a:r>
              <a:rPr kumimoji="0" lang="zh-CN" altLang="en-US" sz="1200">
                <a:solidFill>
                  <a:srgbClr val="595959"/>
                </a:solidFill>
                <a:latin typeface="微软雅黑"/>
                <a:ea typeface="微软雅黑"/>
              </a:rPr>
              <a:t>和</a:t>
            </a:r>
            <a:r>
              <a:rPr kumimoji="0" lang="en-US" altLang="zh-CN" sz="1200">
                <a:solidFill>
                  <a:srgbClr val="595959"/>
                </a:solidFill>
                <a:latin typeface="微软雅黑"/>
                <a:ea typeface="微软雅黑"/>
              </a:rPr>
              <a:t>SQL Server® </a:t>
            </a:r>
            <a:r>
              <a:rPr kumimoji="0" lang="zh-CN" altLang="en-US" sz="1200">
                <a:solidFill>
                  <a:srgbClr val="595959"/>
                </a:solidFill>
                <a:latin typeface="微软雅黑"/>
                <a:ea typeface="微软雅黑"/>
              </a:rPr>
              <a:t>是微软公司的注册商标。</a:t>
            </a:r>
          </a:p>
          <a:p>
            <a:r>
              <a:rPr kumimoji="0" lang="en-US" altLang="zh-CN" sz="1200">
                <a:solidFill>
                  <a:srgbClr val="595959"/>
                </a:solidFill>
                <a:latin typeface="微软雅黑"/>
                <a:ea typeface="微软雅黑"/>
              </a:rPr>
              <a:t>IBM®</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DB2®</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DB2 </a:t>
            </a:r>
            <a:r>
              <a:rPr kumimoji="0" lang="zh-CN" altLang="en-US" sz="1200">
                <a:solidFill>
                  <a:srgbClr val="595959"/>
                </a:solidFill>
                <a:latin typeface="微软雅黑"/>
                <a:ea typeface="微软雅黑"/>
              </a:rPr>
              <a:t>通用数据库、</a:t>
            </a:r>
            <a:r>
              <a:rPr kumimoji="0" lang="en-US" altLang="zh-CN" sz="1200">
                <a:solidFill>
                  <a:srgbClr val="595959"/>
                </a:solidFill>
                <a:latin typeface="微软雅黑"/>
                <a:ea typeface="微软雅黑"/>
              </a:rPr>
              <a:t>OS/2®</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Parallel Sysplex®</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MVS/ESA</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AIX®</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S/390®</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AS/400®</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OS/390®</a:t>
            </a:r>
            <a:r>
              <a:rPr kumimoji="0" lang="zh-CN" altLang="en-US" sz="1200">
                <a:solidFill>
                  <a:srgbClr val="595959"/>
                </a:solidFill>
                <a:latin typeface="微软雅黑"/>
                <a:ea typeface="微软雅黑"/>
              </a:rPr>
              <a:t>、</a:t>
            </a:r>
          </a:p>
          <a:p>
            <a:r>
              <a:rPr kumimoji="0" lang="en-US" altLang="zh-CN" sz="1200">
                <a:solidFill>
                  <a:srgbClr val="595959"/>
                </a:solidFill>
                <a:latin typeface="微软雅黑"/>
                <a:ea typeface="微软雅黑"/>
              </a:rPr>
              <a:t>OS/400®</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iSeries</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pSeries</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xSeries</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zSeries</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z/OS</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AFP</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Intelligent Miner</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WebSphere®</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Netfinity®</a:t>
            </a:r>
            <a:r>
              <a:rPr kumimoji="0" lang="zh-CN" altLang="en-US" sz="1200">
                <a:solidFill>
                  <a:srgbClr val="595959"/>
                </a:solidFill>
                <a:latin typeface="微软雅黑"/>
                <a:ea typeface="微软雅黑"/>
              </a:rPr>
              <a:t>、</a:t>
            </a:r>
          </a:p>
          <a:p>
            <a:r>
              <a:rPr kumimoji="0" lang="en-US" altLang="zh-CN" sz="1200">
                <a:solidFill>
                  <a:srgbClr val="595959"/>
                </a:solidFill>
                <a:latin typeface="微软雅黑"/>
                <a:ea typeface="微软雅黑"/>
              </a:rPr>
              <a:t>Tivoli®</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Informix </a:t>
            </a:r>
            <a:r>
              <a:rPr kumimoji="0" lang="zh-CN" altLang="en-US" sz="1200">
                <a:solidFill>
                  <a:srgbClr val="595959"/>
                </a:solidFill>
                <a:latin typeface="微软雅黑"/>
                <a:ea typeface="微软雅黑"/>
              </a:rPr>
              <a:t>和</a:t>
            </a:r>
            <a:r>
              <a:rPr kumimoji="0" lang="en-US" altLang="zh-CN" sz="1200">
                <a:solidFill>
                  <a:srgbClr val="595959"/>
                </a:solidFill>
                <a:latin typeface="微软雅黑"/>
                <a:ea typeface="微软雅黑"/>
              </a:rPr>
              <a:t>Informix® </a:t>
            </a:r>
            <a:r>
              <a:rPr kumimoji="0" lang="zh-CN" altLang="en-US" sz="1200">
                <a:solidFill>
                  <a:srgbClr val="595959"/>
                </a:solidFill>
                <a:latin typeface="微软雅黑"/>
                <a:ea typeface="微软雅黑"/>
              </a:rPr>
              <a:t>动态</a:t>
            </a:r>
            <a:r>
              <a:rPr kumimoji="0" lang="en-US" altLang="zh-CN" sz="1200">
                <a:solidFill>
                  <a:srgbClr val="595959"/>
                </a:solidFill>
                <a:latin typeface="微软雅黑"/>
                <a:ea typeface="微软雅黑"/>
              </a:rPr>
              <a:t>ServerTM </a:t>
            </a:r>
            <a:r>
              <a:rPr kumimoji="0" lang="zh-CN" altLang="en-US" sz="1200">
                <a:solidFill>
                  <a:srgbClr val="595959"/>
                </a:solidFill>
                <a:latin typeface="微软雅黑"/>
                <a:ea typeface="微软雅黑"/>
              </a:rPr>
              <a:t>是国际商业机器公司在美国或其他公司的商标。</a:t>
            </a:r>
          </a:p>
          <a:p>
            <a:r>
              <a:rPr kumimoji="0" lang="en-US" altLang="zh-CN" sz="1200">
                <a:solidFill>
                  <a:srgbClr val="595959"/>
                </a:solidFill>
                <a:latin typeface="微软雅黑"/>
                <a:ea typeface="微软雅黑"/>
              </a:rPr>
              <a:t>ORACLE® </a:t>
            </a:r>
            <a:r>
              <a:rPr kumimoji="0" lang="zh-CN" altLang="en-US" sz="1200">
                <a:solidFill>
                  <a:srgbClr val="595959"/>
                </a:solidFill>
                <a:latin typeface="微软雅黑"/>
                <a:ea typeface="微软雅黑"/>
              </a:rPr>
              <a:t>是</a:t>
            </a:r>
            <a:r>
              <a:rPr kumimoji="0" lang="en-US" altLang="zh-CN" sz="1200">
                <a:solidFill>
                  <a:srgbClr val="595959"/>
                </a:solidFill>
                <a:latin typeface="微软雅黑"/>
                <a:ea typeface="微软雅黑"/>
              </a:rPr>
              <a:t>ORACLE </a:t>
            </a:r>
            <a:r>
              <a:rPr kumimoji="0" lang="zh-CN" altLang="en-US" sz="1200">
                <a:solidFill>
                  <a:srgbClr val="595959"/>
                </a:solidFill>
                <a:latin typeface="微软雅黑"/>
                <a:ea typeface="微软雅黑"/>
              </a:rPr>
              <a:t>公司的注册商标。</a:t>
            </a:r>
          </a:p>
          <a:p>
            <a:r>
              <a:rPr kumimoji="0" lang="en-US" altLang="zh-CN" sz="1200">
                <a:solidFill>
                  <a:srgbClr val="595959"/>
                </a:solidFill>
                <a:latin typeface="微软雅黑"/>
                <a:ea typeface="微软雅黑"/>
              </a:rPr>
              <a:t>UNIX®</a:t>
            </a:r>
            <a:r>
              <a:rPr kumimoji="0" lang="zh-CN" altLang="en-US" sz="1200">
                <a:solidFill>
                  <a:srgbClr val="595959"/>
                </a:solidFill>
                <a:latin typeface="微软雅黑"/>
                <a:ea typeface="微软雅黑"/>
              </a:rPr>
              <a:t>是</a:t>
            </a:r>
            <a:r>
              <a:rPr kumimoji="0" lang="en-US" altLang="zh-CN" sz="1200">
                <a:solidFill>
                  <a:srgbClr val="595959"/>
                </a:solidFill>
                <a:latin typeface="微软雅黑"/>
                <a:ea typeface="微软雅黑"/>
              </a:rPr>
              <a:t>UNIX INTERNATIONAL CO.,LIMTED</a:t>
            </a:r>
            <a:r>
              <a:rPr kumimoji="0" lang="zh-CN" altLang="en-US" sz="1200">
                <a:solidFill>
                  <a:srgbClr val="595959"/>
                </a:solidFill>
                <a:latin typeface="微软雅黑"/>
                <a:ea typeface="微软雅黑"/>
              </a:rPr>
              <a:t>的注册商标、</a:t>
            </a:r>
            <a:r>
              <a:rPr kumimoji="0" lang="en-US" altLang="zh-CN" sz="1200">
                <a:solidFill>
                  <a:srgbClr val="595959"/>
                </a:solidFill>
                <a:latin typeface="微软雅黑"/>
                <a:ea typeface="微软雅黑"/>
              </a:rPr>
              <a:t>OSF/1® </a:t>
            </a:r>
            <a:r>
              <a:rPr kumimoji="0" lang="zh-CN" altLang="en-US" sz="1200">
                <a:solidFill>
                  <a:srgbClr val="595959"/>
                </a:solidFill>
                <a:latin typeface="微软雅黑"/>
                <a:ea typeface="微软雅黑"/>
              </a:rPr>
              <a:t>和</a:t>
            </a:r>
            <a:r>
              <a:rPr kumimoji="0" lang="en-US" altLang="zh-CN" sz="1200">
                <a:solidFill>
                  <a:srgbClr val="595959"/>
                </a:solidFill>
                <a:latin typeface="微软雅黑"/>
                <a:ea typeface="微软雅黑"/>
              </a:rPr>
              <a:t>Motif® </a:t>
            </a:r>
            <a:r>
              <a:rPr kumimoji="0" lang="zh-CN" altLang="en-US" sz="1200">
                <a:solidFill>
                  <a:srgbClr val="595959"/>
                </a:solidFill>
                <a:latin typeface="微软雅黑"/>
                <a:ea typeface="微软雅黑"/>
              </a:rPr>
              <a:t>是</a:t>
            </a:r>
            <a:r>
              <a:rPr kumimoji="0" lang="en-US" altLang="zh-CN" sz="1200">
                <a:solidFill>
                  <a:srgbClr val="595959"/>
                </a:solidFill>
                <a:latin typeface="微软雅黑"/>
                <a:ea typeface="微软雅黑"/>
              </a:rPr>
              <a:t>Open Group </a:t>
            </a:r>
            <a:r>
              <a:rPr kumimoji="0" lang="zh-CN" altLang="en-US" sz="1200">
                <a:solidFill>
                  <a:srgbClr val="595959"/>
                </a:solidFill>
                <a:latin typeface="微软雅黑"/>
                <a:ea typeface="微软雅黑"/>
              </a:rPr>
              <a:t>的注册商标。</a:t>
            </a:r>
          </a:p>
          <a:p>
            <a:r>
              <a:rPr kumimoji="0" lang="en-US" altLang="zh-CN" sz="1200">
                <a:solidFill>
                  <a:srgbClr val="595959"/>
                </a:solidFill>
                <a:latin typeface="微软雅黑"/>
                <a:ea typeface="微软雅黑"/>
              </a:rPr>
              <a:t>Citrix®</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Citrix </a:t>
            </a:r>
            <a:r>
              <a:rPr kumimoji="0" lang="zh-CN" altLang="en-US" sz="1200">
                <a:solidFill>
                  <a:srgbClr val="595959"/>
                </a:solidFill>
                <a:latin typeface="微软雅黑"/>
                <a:ea typeface="微软雅黑"/>
              </a:rPr>
              <a:t>徽标、</a:t>
            </a:r>
            <a:r>
              <a:rPr kumimoji="0" lang="en-US" altLang="zh-CN" sz="1200">
                <a:solidFill>
                  <a:srgbClr val="595959"/>
                </a:solidFill>
                <a:latin typeface="微软雅黑"/>
                <a:ea typeface="微软雅黑"/>
              </a:rPr>
              <a:t>ICA</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Program Neighborhood® </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MetaFrame® </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WinFrame® </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VideoFrame® </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MultiWin®</a:t>
            </a:r>
            <a:r>
              <a:rPr kumimoji="0" lang="zh-CN" altLang="en-US" sz="1200">
                <a:solidFill>
                  <a:srgbClr val="595959"/>
                </a:solidFill>
                <a:latin typeface="微软雅黑"/>
                <a:ea typeface="微软雅黑"/>
              </a:rPr>
              <a:t>以及此处引用的</a:t>
            </a:r>
            <a:r>
              <a:rPr kumimoji="0" lang="en-US" altLang="zh-CN" sz="1200">
                <a:solidFill>
                  <a:srgbClr val="595959"/>
                </a:solidFill>
                <a:latin typeface="微软雅黑"/>
                <a:ea typeface="微软雅黑"/>
              </a:rPr>
              <a:t>Citrix </a:t>
            </a:r>
            <a:r>
              <a:rPr kumimoji="0" lang="zh-CN" altLang="en-US" sz="1200">
                <a:solidFill>
                  <a:srgbClr val="595959"/>
                </a:solidFill>
                <a:latin typeface="微软雅黑"/>
                <a:ea typeface="微软雅黑"/>
              </a:rPr>
              <a:t>产品名是</a:t>
            </a:r>
            <a:r>
              <a:rPr kumimoji="0" lang="en-US" altLang="zh-CN" sz="1200">
                <a:solidFill>
                  <a:srgbClr val="595959"/>
                </a:solidFill>
                <a:latin typeface="微软雅黑"/>
                <a:ea typeface="微软雅黑"/>
              </a:rPr>
              <a:t>Citrix Systems </a:t>
            </a:r>
            <a:r>
              <a:rPr kumimoji="0" lang="zh-CN" altLang="en-US" sz="1200">
                <a:solidFill>
                  <a:srgbClr val="595959"/>
                </a:solidFill>
                <a:latin typeface="微软雅黑"/>
                <a:ea typeface="微软雅黑"/>
              </a:rPr>
              <a:t>公司的商标或注册商标。</a:t>
            </a:r>
          </a:p>
          <a:p>
            <a:r>
              <a:rPr kumimoji="0" lang="en-US" altLang="zh-CN" sz="1200">
                <a:solidFill>
                  <a:srgbClr val="595959"/>
                </a:solidFill>
                <a:latin typeface="微软雅黑"/>
                <a:ea typeface="微软雅黑"/>
              </a:rPr>
              <a:t>HTML</a:t>
            </a:r>
            <a:r>
              <a:rPr kumimoji="0" lang="zh-CN" altLang="en-US" sz="1200">
                <a:solidFill>
                  <a:srgbClr val="595959"/>
                </a:solidFill>
                <a:latin typeface="微软雅黑"/>
                <a:ea typeface="微软雅黑"/>
              </a:rPr>
              <a:t>是</a:t>
            </a:r>
            <a:r>
              <a:rPr kumimoji="0" lang="en-US" altLang="zh-CN" sz="1200">
                <a:solidFill>
                  <a:srgbClr val="595959"/>
                </a:solidFill>
                <a:latin typeface="微软雅黑"/>
                <a:ea typeface="微软雅黑"/>
              </a:rPr>
              <a:t>HATEMOGLU TEKSTIL GIYIM SANAYI VE TICARET A.S.</a:t>
            </a:r>
            <a:r>
              <a:rPr kumimoji="0" lang="zh-CN" altLang="en-US" sz="1200">
                <a:solidFill>
                  <a:srgbClr val="595959"/>
                </a:solidFill>
                <a:latin typeface="微软雅黑"/>
                <a:ea typeface="微软雅黑"/>
              </a:rPr>
              <a:t>的注册商标，</a:t>
            </a:r>
            <a:r>
              <a:rPr kumimoji="0" lang="en-US" altLang="zh-CN" sz="1200">
                <a:solidFill>
                  <a:srgbClr val="595959"/>
                </a:solidFill>
                <a:latin typeface="微软雅黑"/>
                <a:ea typeface="微软雅黑"/>
              </a:rPr>
              <a:t>DHTML</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XML</a:t>
            </a:r>
            <a:r>
              <a:rPr kumimoji="0" lang="zh-CN" altLang="en-US" sz="1200">
                <a:solidFill>
                  <a:srgbClr val="595959"/>
                </a:solidFill>
                <a:latin typeface="微软雅黑"/>
                <a:ea typeface="微软雅黑"/>
              </a:rPr>
              <a:t>和</a:t>
            </a:r>
            <a:r>
              <a:rPr kumimoji="0" lang="en-US" altLang="zh-CN" sz="1200">
                <a:solidFill>
                  <a:srgbClr val="595959"/>
                </a:solidFill>
                <a:latin typeface="微软雅黑"/>
                <a:ea typeface="微软雅黑"/>
              </a:rPr>
              <a:t>XHTML</a:t>
            </a:r>
            <a:r>
              <a:rPr kumimoji="0" lang="zh-CN" altLang="en-US" sz="1200">
                <a:solidFill>
                  <a:srgbClr val="595959"/>
                </a:solidFill>
                <a:latin typeface="微软雅黑"/>
                <a:ea typeface="微软雅黑"/>
              </a:rPr>
              <a:t> 是</a:t>
            </a:r>
            <a:r>
              <a:rPr kumimoji="0" lang="en-US" altLang="zh-CN" sz="1200">
                <a:solidFill>
                  <a:srgbClr val="595959"/>
                </a:solidFill>
                <a:latin typeface="微软雅黑"/>
                <a:ea typeface="微软雅黑"/>
              </a:rPr>
              <a:t>W3C®</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World Wide Web </a:t>
            </a:r>
            <a:r>
              <a:rPr kumimoji="0" lang="zh-CN" altLang="en-US" sz="1200">
                <a:solidFill>
                  <a:srgbClr val="595959"/>
                </a:solidFill>
                <a:latin typeface="微软雅黑"/>
                <a:ea typeface="微软雅黑"/>
              </a:rPr>
              <a:t>协会、计算机科学实验室的商标或注册商标，</a:t>
            </a:r>
            <a:r>
              <a:rPr kumimoji="0" lang="en-US" altLang="zh-CN" sz="1200">
                <a:solidFill>
                  <a:srgbClr val="595959"/>
                </a:solidFill>
                <a:latin typeface="微软雅黑"/>
                <a:ea typeface="微软雅黑"/>
              </a:rPr>
              <a:t>PureXML</a:t>
            </a:r>
            <a:r>
              <a:rPr kumimoji="0" lang="zh-CN" altLang="en-US" sz="1200">
                <a:solidFill>
                  <a:srgbClr val="595959"/>
                </a:solidFill>
                <a:latin typeface="微软雅黑"/>
                <a:ea typeface="微软雅黑"/>
              </a:rPr>
              <a:t>是国际商业机器公司的注册商标。</a:t>
            </a:r>
          </a:p>
          <a:p>
            <a:r>
              <a:rPr kumimoji="0" lang="en-US" altLang="zh-CN" sz="1200">
                <a:solidFill>
                  <a:srgbClr val="595959"/>
                </a:solidFill>
                <a:latin typeface="微软雅黑"/>
                <a:ea typeface="微软雅黑"/>
              </a:rPr>
              <a:t>JAVA® </a:t>
            </a:r>
            <a:r>
              <a:rPr kumimoji="0" lang="zh-CN" altLang="en-US" sz="1200">
                <a:solidFill>
                  <a:srgbClr val="595959"/>
                </a:solidFill>
                <a:latin typeface="微软雅黑"/>
                <a:ea typeface="微软雅黑"/>
              </a:rPr>
              <a:t>是甲骨文美国有限公司的注册商标。</a:t>
            </a:r>
          </a:p>
          <a:p>
            <a:r>
              <a:rPr kumimoji="0" lang="en-US" altLang="zh-CN" sz="1200">
                <a:solidFill>
                  <a:srgbClr val="595959"/>
                </a:solidFill>
                <a:latin typeface="微软雅黑"/>
                <a:ea typeface="微软雅黑"/>
              </a:rPr>
              <a:t>JAVASCRIPT®</a:t>
            </a:r>
            <a:r>
              <a:rPr kumimoji="0" lang="zh-CN" altLang="en-US" sz="1200">
                <a:solidFill>
                  <a:srgbClr val="595959"/>
                </a:solidFill>
                <a:latin typeface="微软雅黑"/>
                <a:ea typeface="微软雅黑"/>
              </a:rPr>
              <a:t>是甲骨文美国有限公司的注册商标，由其技术开发和实施商</a:t>
            </a:r>
            <a:r>
              <a:rPr kumimoji="0" lang="en-US" altLang="zh-CN" sz="1200">
                <a:solidFill>
                  <a:srgbClr val="595959"/>
                </a:solidFill>
                <a:latin typeface="微软雅黑"/>
                <a:ea typeface="微软雅黑"/>
              </a:rPr>
              <a:t>Netscape </a:t>
            </a:r>
            <a:r>
              <a:rPr kumimoji="0" lang="zh-CN" altLang="en-US" sz="1200">
                <a:solidFill>
                  <a:srgbClr val="595959"/>
                </a:solidFill>
                <a:latin typeface="微软雅黑"/>
                <a:ea typeface="微软雅黑"/>
              </a:rPr>
              <a:t>许可使用。</a:t>
            </a:r>
          </a:p>
          <a:p>
            <a:r>
              <a:rPr kumimoji="0" lang="en-US" altLang="zh-CN" sz="1200">
                <a:solidFill>
                  <a:srgbClr val="595959"/>
                </a:solidFill>
                <a:latin typeface="微软雅黑"/>
                <a:ea typeface="微软雅黑"/>
              </a:rPr>
              <a:t>Apusic ®</a:t>
            </a:r>
            <a:r>
              <a:rPr kumimoji="0" lang="zh-CN" altLang="en-US" sz="1200">
                <a:solidFill>
                  <a:srgbClr val="595959"/>
                </a:solidFill>
                <a:latin typeface="微软雅黑"/>
                <a:ea typeface="微软雅黑"/>
              </a:rPr>
              <a:t>是深圳市金蝶中间件有限公司的注册商标。</a:t>
            </a:r>
            <a:endParaRPr kumimoji="0" lang="en-US" altLang="zh-CN" sz="1200">
              <a:solidFill>
                <a:srgbClr val="595959"/>
              </a:solidFill>
              <a:latin typeface="微软雅黑"/>
              <a:ea typeface="微软雅黑"/>
            </a:endParaRPr>
          </a:p>
          <a:p>
            <a:r>
              <a:rPr kumimoji="0" lang="zh-CN" altLang="en-US" sz="1200">
                <a:solidFill>
                  <a:srgbClr val="595959"/>
                </a:solidFill>
                <a:latin typeface="微软雅黑"/>
                <a:ea typeface="微软雅黑"/>
              </a:rPr>
              <a:t>本文档提到的金蝶</a:t>
            </a:r>
            <a:r>
              <a:rPr kumimoji="0" lang="en-US" altLang="zh-CN" sz="1200">
                <a:solidFill>
                  <a:srgbClr val="595959"/>
                </a:solidFill>
                <a:latin typeface="微软雅黑"/>
                <a:ea typeface="微软雅黑"/>
              </a:rPr>
              <a:t>® </a:t>
            </a:r>
            <a:r>
              <a:rPr kumimoji="0" lang="zh-CN" altLang="en-US" sz="1200">
                <a:solidFill>
                  <a:srgbClr val="595959"/>
                </a:solidFill>
                <a:latin typeface="微软雅黑"/>
                <a:ea typeface="微软雅黑"/>
              </a:rPr>
              <a:t>、金蝶</a:t>
            </a:r>
            <a:r>
              <a:rPr kumimoji="0" lang="en-US" altLang="zh-CN" sz="1200">
                <a:solidFill>
                  <a:srgbClr val="595959"/>
                </a:solidFill>
                <a:latin typeface="微软雅黑"/>
                <a:ea typeface="微软雅黑"/>
              </a:rPr>
              <a:t>KIS ® </a:t>
            </a:r>
            <a:r>
              <a:rPr kumimoji="0" lang="zh-CN" altLang="en-US" sz="1200">
                <a:solidFill>
                  <a:srgbClr val="595959"/>
                </a:solidFill>
                <a:latin typeface="微软雅黑"/>
                <a:ea typeface="微软雅黑"/>
              </a:rPr>
              <a:t>、</a:t>
            </a:r>
            <a:r>
              <a:rPr kumimoji="0" lang="en-US" altLang="zh-CN" sz="1200">
                <a:solidFill>
                  <a:srgbClr val="595959"/>
                </a:solidFill>
                <a:latin typeface="微软雅黑"/>
                <a:ea typeface="微软雅黑"/>
              </a:rPr>
              <a:t>K/3 ®</a:t>
            </a:r>
            <a:r>
              <a:rPr kumimoji="0" lang="zh-CN" altLang="en-US" sz="1200">
                <a:solidFill>
                  <a:srgbClr val="595959"/>
                </a:solidFill>
                <a:latin typeface="微软雅黑"/>
                <a:ea typeface="微软雅黑"/>
              </a:rPr>
              <a:t>、金蝶</a:t>
            </a:r>
            <a:r>
              <a:rPr kumimoji="0" lang="en-US" altLang="zh-CN" sz="1200">
                <a:solidFill>
                  <a:srgbClr val="595959"/>
                </a:solidFill>
                <a:latin typeface="微软雅黑"/>
                <a:ea typeface="微软雅黑"/>
              </a:rPr>
              <a:t>EAS ® </a:t>
            </a:r>
            <a:r>
              <a:rPr kumimoji="0" lang="zh-CN" altLang="en-US" sz="1200">
                <a:solidFill>
                  <a:srgbClr val="595959"/>
                </a:solidFill>
                <a:latin typeface="微软雅黑"/>
                <a:ea typeface="微软雅黑"/>
              </a:rPr>
              <a:t>、友商网 </a:t>
            </a:r>
            <a:r>
              <a:rPr kumimoji="0" lang="en-US" altLang="zh-CN" sz="1200">
                <a:solidFill>
                  <a:srgbClr val="595959"/>
                </a:solidFill>
                <a:latin typeface="微软雅黑"/>
                <a:ea typeface="微软雅黑"/>
              </a:rPr>
              <a:t>®</a:t>
            </a:r>
            <a:r>
              <a:rPr kumimoji="0" lang="zh-CN" altLang="en-US" sz="1200">
                <a:solidFill>
                  <a:srgbClr val="595959"/>
                </a:solidFill>
                <a:latin typeface="微软雅黑"/>
                <a:ea typeface="微软雅黑"/>
              </a:rPr>
              <a:t>和其它金蝶 产品和服务以及它们各自的徽标是金蝶软件（中国）有限公司在中国和世界其它一些国家的商标或注册商标。本文档提到的所有其它产品和服务名称是它们各自公司的商标。</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20000"/>
              </a:lnSpc>
              <a:buClr>
                <a:srgbClr val="003399"/>
              </a:buClr>
            </a:pPr>
            <a:r>
              <a:rPr lang="zh-CN" altLang="en-US" sz="2800" b="1" dirty="0" smtClean="0">
                <a:latin typeface="黑体" pitchFamily="2" charset="-122"/>
                <a:ea typeface="微软雅黑" pitchFamily="34" charset="-122"/>
              </a:rPr>
              <a:t>个人基本情况</a:t>
            </a:r>
          </a:p>
          <a:p>
            <a:pPr>
              <a:lnSpc>
                <a:spcPct val="120000"/>
              </a:lnSpc>
              <a:buClr>
                <a:srgbClr val="003399"/>
              </a:buClr>
            </a:pPr>
            <a:r>
              <a:rPr lang="zh-CN" altLang="en-US" sz="2800" b="1" dirty="0" smtClean="0">
                <a:latin typeface="黑体" pitchFamily="2" charset="-122"/>
                <a:ea typeface="微软雅黑" pitchFamily="34" charset="-122"/>
              </a:rPr>
              <a:t>试用期取得的主要工作成果</a:t>
            </a:r>
          </a:p>
          <a:p>
            <a:pPr>
              <a:lnSpc>
                <a:spcPct val="120000"/>
              </a:lnSpc>
              <a:buClr>
                <a:srgbClr val="003399"/>
              </a:buClr>
            </a:pPr>
            <a:r>
              <a:rPr lang="zh-CN" altLang="en-US" sz="2800" b="1" dirty="0" smtClean="0">
                <a:latin typeface="黑体" pitchFamily="2" charset="-122"/>
                <a:ea typeface="微软雅黑" pitchFamily="34" charset="-122"/>
              </a:rPr>
              <a:t>学习与能力提升情况</a:t>
            </a:r>
          </a:p>
          <a:p>
            <a:pPr>
              <a:lnSpc>
                <a:spcPct val="120000"/>
              </a:lnSpc>
              <a:buClr>
                <a:srgbClr val="003399"/>
              </a:buClr>
            </a:pPr>
            <a:r>
              <a:rPr lang="zh-CN" altLang="en-US" sz="2800" b="1" dirty="0" smtClean="0">
                <a:latin typeface="黑体" pitchFamily="2" charset="-122"/>
                <a:ea typeface="微软雅黑" pitchFamily="34" charset="-122"/>
              </a:rPr>
              <a:t>优势与不足（针对不足提出改进措施）</a:t>
            </a:r>
          </a:p>
          <a:p>
            <a:pPr>
              <a:lnSpc>
                <a:spcPct val="120000"/>
              </a:lnSpc>
              <a:buClr>
                <a:srgbClr val="003399"/>
              </a:buClr>
            </a:pPr>
            <a:r>
              <a:rPr lang="zh-CN" altLang="en-US" sz="2800" b="1" dirty="0" smtClean="0">
                <a:latin typeface="黑体" pitchFamily="2" charset="-122"/>
                <a:ea typeface="微软雅黑" pitchFamily="34" charset="-122"/>
              </a:rPr>
              <a:t>未来工作展望及需要的帮助</a:t>
            </a:r>
          </a:p>
          <a:p>
            <a:pPr>
              <a:lnSpc>
                <a:spcPct val="120000"/>
              </a:lnSpc>
              <a:buClr>
                <a:srgbClr val="003399"/>
              </a:buClr>
            </a:pPr>
            <a:r>
              <a:rPr lang="zh-CN" altLang="en-US" sz="2800" b="1" dirty="0" smtClean="0">
                <a:latin typeface="黑体" pitchFamily="2" charset="-122"/>
                <a:ea typeface="微软雅黑" pitchFamily="34" charset="-122"/>
              </a:rPr>
              <a:t>心得体会及对公司</a:t>
            </a:r>
            <a:r>
              <a:rPr lang="en-US" altLang="zh-CN" sz="2800" b="1" dirty="0" smtClean="0">
                <a:latin typeface="黑体" pitchFamily="2" charset="-122"/>
                <a:ea typeface="微软雅黑" pitchFamily="34" charset="-122"/>
              </a:rPr>
              <a:t>/</a:t>
            </a:r>
            <a:r>
              <a:rPr lang="zh-CN" altLang="en-US" sz="2800" b="1" dirty="0" smtClean="0">
                <a:latin typeface="黑体" pitchFamily="2" charset="-122"/>
                <a:ea typeface="微软雅黑" pitchFamily="34" charset="-122"/>
              </a:rPr>
              <a:t>部门建议</a:t>
            </a:r>
          </a:p>
          <a:p>
            <a:pPr>
              <a:lnSpc>
                <a:spcPct val="120000"/>
              </a:lnSpc>
              <a:buClr>
                <a:srgbClr val="003399"/>
              </a:buClr>
            </a:pPr>
            <a:r>
              <a:rPr lang="en-US" altLang="zh-CN" sz="2800" b="1" dirty="0" smtClean="0">
                <a:latin typeface="黑体" pitchFamily="2" charset="-122"/>
                <a:ea typeface="微软雅黑" pitchFamily="34" charset="-122"/>
              </a:rPr>
              <a:t>Q&amp;A</a:t>
            </a:r>
            <a:endParaRPr lang="en-US" altLang="zh-CN" sz="2800" b="1" dirty="0">
              <a:latin typeface="黑体" pitchFamily="2" charset="-122"/>
              <a:ea typeface="微软雅黑" pitchFamily="34" charset="-122"/>
            </a:endParaRPr>
          </a:p>
        </p:txBody>
      </p:sp>
      <p:sp>
        <p:nvSpPr>
          <p:cNvPr id="3" name="标题 2"/>
          <p:cNvSpPr>
            <a:spLocks noGrp="1"/>
          </p:cNvSpPr>
          <p:nvPr>
            <p:ph type="title"/>
          </p:nvPr>
        </p:nvSpPr>
        <p:spPr/>
        <p:txBody>
          <a:bodyPr/>
          <a:lstStyle/>
          <a:p>
            <a:r>
              <a:rPr lang="zh-CN" altLang="en-US" dirty="0" smtClean="0">
                <a:latin typeface="微软雅黑" pitchFamily="34" charset="-122"/>
                <a:ea typeface="微软雅黑" pitchFamily="34" charset="-122"/>
              </a:rPr>
              <a:t>目录</a:t>
            </a:r>
            <a:endParaRPr lang="zh-CN" altLang="en-US"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1"/>
          <p:cNvSpPr txBox="1"/>
          <p:nvPr/>
        </p:nvSpPr>
        <p:spPr bwMode="auto">
          <a:xfrm>
            <a:off x="547688" y="1141698"/>
            <a:ext cx="8334920" cy="513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342900" indent="-342900" algn="l" defTabSz="457200" rtl="0" eaLnBrk="1" fontAlgn="base" hangingPunct="1">
              <a:spcBef>
                <a:spcPct val="20000"/>
              </a:spcBef>
              <a:spcAft>
                <a:spcPct val="0"/>
              </a:spcAft>
              <a:buSzPct val="100000"/>
              <a:buFontTx/>
              <a:buBlip>
                <a:blip r:embed="rId2"/>
              </a:buBlip>
              <a:defRPr kumimoji="1" lang="zh-CN" altLang="en-US" sz="2400" b="0" i="0" kern="1200">
                <a:solidFill>
                  <a:schemeClr val="tx1">
                    <a:lumMod val="85000"/>
                    <a:lumOff val="15000"/>
                  </a:schemeClr>
                </a:solidFill>
                <a:latin typeface="微软雅黑"/>
                <a:ea typeface="微软雅黑"/>
                <a:cs typeface="微软雅黑"/>
              </a:defRPr>
            </a:lvl1pPr>
            <a:lvl2pPr marL="742950" indent="-285750" algn="l" defTabSz="457200" rtl="0" eaLnBrk="1" fontAlgn="base" hangingPunct="1">
              <a:spcBef>
                <a:spcPct val="20000"/>
              </a:spcBef>
              <a:spcAft>
                <a:spcPct val="0"/>
              </a:spcAft>
              <a:buFont typeface="Arial" pitchFamily="34" charset="0"/>
              <a:buChar char="–"/>
              <a:defRPr kumimoji="1" lang="zh-CN" altLang="en-US" sz="2000" b="0" i="0" kern="1200">
                <a:solidFill>
                  <a:schemeClr val="tx1">
                    <a:lumMod val="85000"/>
                    <a:lumOff val="15000"/>
                  </a:schemeClr>
                </a:solidFill>
                <a:latin typeface="微软雅黑"/>
                <a:ea typeface="微软雅黑"/>
                <a:cs typeface="微软雅黑"/>
              </a:defRPr>
            </a:lvl2pPr>
            <a:lvl3pPr marL="1143000" indent="-228600" algn="l" defTabSz="457200" rtl="0" eaLnBrk="1" fontAlgn="base" hangingPunct="1">
              <a:spcBef>
                <a:spcPct val="20000"/>
              </a:spcBef>
              <a:spcAft>
                <a:spcPct val="0"/>
              </a:spcAft>
              <a:buFont typeface="Arial" pitchFamily="34" charset="0"/>
              <a:buChar char="•"/>
              <a:defRPr kumimoji="1" lang="zh-CN" altLang="en-US" sz="1800" b="0" i="0" kern="1200">
                <a:solidFill>
                  <a:schemeClr val="tx1">
                    <a:lumMod val="85000"/>
                    <a:lumOff val="15000"/>
                  </a:schemeClr>
                </a:solidFill>
                <a:latin typeface="微软雅黑"/>
                <a:ea typeface="微软雅黑"/>
                <a:cs typeface="微软雅黑"/>
              </a:defRPr>
            </a:lvl3pPr>
            <a:lvl4pPr marL="1600200" indent="-228600" algn="l" defTabSz="457200" rtl="0" eaLnBrk="1" fontAlgn="base" hangingPunct="1">
              <a:spcBef>
                <a:spcPct val="20000"/>
              </a:spcBef>
              <a:spcAft>
                <a:spcPct val="0"/>
              </a:spcAft>
              <a:buFont typeface="Arial" pitchFamily="34" charset="0"/>
              <a:buChar char="–"/>
              <a:defRPr kumimoji="1" lang="zh-CN" altLang="en-US" sz="1600" b="0" i="0" kern="1200">
                <a:solidFill>
                  <a:schemeClr val="tx1">
                    <a:lumMod val="85000"/>
                    <a:lumOff val="15000"/>
                  </a:schemeClr>
                </a:solidFill>
                <a:latin typeface="微软雅黑"/>
                <a:ea typeface="微软雅黑"/>
                <a:cs typeface="微软雅黑"/>
              </a:defRPr>
            </a:lvl4pPr>
            <a:lvl5pPr marL="2057400" indent="-228600" algn="l" defTabSz="457200" rtl="0" eaLnBrk="1" fontAlgn="base" hangingPunct="1">
              <a:spcBef>
                <a:spcPct val="20000"/>
              </a:spcBef>
              <a:spcAft>
                <a:spcPct val="0"/>
              </a:spcAft>
              <a:buFont typeface="Arial" pitchFamily="34" charset="0"/>
              <a:buChar char="»"/>
              <a:defRPr kumimoji="1" lang="zh-CN" altLang="en-US" sz="1600" b="0" i="0" kern="1200">
                <a:solidFill>
                  <a:schemeClr val="tx1">
                    <a:lumMod val="85000"/>
                    <a:lumOff val="15000"/>
                  </a:schemeClr>
                </a:solidFill>
                <a:latin typeface="微软雅黑"/>
                <a:ea typeface="微软雅黑"/>
                <a:cs typeface="微软雅黑"/>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dirty="0" smtClean="0">
                <a:latin typeface="宋体" pitchFamily="2" charset="-122"/>
              </a:rPr>
              <a:t>工作岗位：</a:t>
            </a:r>
            <a:r>
              <a:rPr lang="en-US" altLang="zh-CN" dirty="0" err="1" smtClean="0">
                <a:latin typeface="宋体" pitchFamily="2" charset="-122"/>
              </a:rPr>
              <a:t>.Net</a:t>
            </a:r>
            <a:r>
              <a:rPr lang="zh-CN" altLang="en-US" dirty="0" smtClean="0">
                <a:latin typeface="宋体" pitchFamily="2" charset="-122"/>
              </a:rPr>
              <a:t>开发工程师</a:t>
            </a:r>
          </a:p>
          <a:p>
            <a:pPr>
              <a:spcBef>
                <a:spcPct val="30000"/>
              </a:spcBef>
              <a:buClr>
                <a:srgbClr val="FF9900"/>
              </a:buClr>
            </a:pPr>
            <a:r>
              <a:rPr lang="zh-CN" altLang="en-US" dirty="0" smtClean="0">
                <a:latin typeface="宋体" pitchFamily="2" charset="-122"/>
              </a:rPr>
              <a:t>基本信息</a:t>
            </a:r>
          </a:p>
          <a:p>
            <a:pPr lvl="1">
              <a:spcBef>
                <a:spcPct val="30000"/>
              </a:spcBef>
              <a:buClr>
                <a:srgbClr val="FF9900"/>
              </a:buClr>
              <a:buFont typeface="Wingdings" pitchFamily="2" charset="2"/>
              <a:buChar char="Ø"/>
            </a:pPr>
            <a:r>
              <a:rPr lang="zh-CN" altLang="en-US" sz="1800" dirty="0" smtClean="0">
                <a:latin typeface="宋体" pitchFamily="2" charset="-122"/>
              </a:rPr>
              <a:t>年龄：</a:t>
            </a:r>
            <a:r>
              <a:rPr lang="en-US" altLang="zh-CN" sz="1800" dirty="0" smtClean="0">
                <a:latin typeface="Arial" pitchFamily="34" charset="0"/>
                <a:cs typeface="Arial" pitchFamily="34" charset="0"/>
              </a:rPr>
              <a:t>22</a:t>
            </a:r>
            <a:endParaRPr lang="zh-CN" altLang="en-US" sz="1800" dirty="0" smtClean="0">
              <a:latin typeface="Arial" pitchFamily="34" charset="0"/>
              <a:cs typeface="Arial" pitchFamily="34" charset="0"/>
            </a:endParaRPr>
          </a:p>
          <a:p>
            <a:pPr>
              <a:spcBef>
                <a:spcPct val="30000"/>
              </a:spcBef>
              <a:buClr>
                <a:srgbClr val="FF9900"/>
              </a:buClr>
            </a:pPr>
            <a:r>
              <a:rPr lang="zh-CN" altLang="en-US" dirty="0" smtClean="0">
                <a:latin typeface="宋体" pitchFamily="2" charset="-122"/>
              </a:rPr>
              <a:t>教育背景</a:t>
            </a:r>
          </a:p>
          <a:p>
            <a:pPr lvl="1">
              <a:spcBef>
                <a:spcPct val="30000"/>
              </a:spcBef>
              <a:buClr>
                <a:srgbClr val="FF9900"/>
              </a:buClr>
              <a:buFont typeface="Wingdings" pitchFamily="2" charset="2"/>
              <a:buChar char="Ø"/>
            </a:pPr>
            <a:r>
              <a:rPr lang="zh-CN" altLang="en-US" dirty="0" smtClean="0">
                <a:latin typeface="宋体" pitchFamily="2" charset="-122"/>
              </a:rPr>
              <a:t>毕业学校：广东工业大学</a:t>
            </a:r>
          </a:p>
          <a:p>
            <a:pPr lvl="1">
              <a:spcBef>
                <a:spcPct val="30000"/>
              </a:spcBef>
              <a:buClr>
                <a:srgbClr val="FF9900"/>
              </a:buClr>
              <a:buFont typeface="Wingdings" pitchFamily="2" charset="2"/>
              <a:buChar char="Ø"/>
            </a:pPr>
            <a:r>
              <a:rPr lang="zh-CN" altLang="en-US" dirty="0" smtClean="0">
                <a:latin typeface="宋体" pitchFamily="2" charset="-122"/>
              </a:rPr>
              <a:t>毕业时间：</a:t>
            </a:r>
            <a:r>
              <a:rPr lang="en-US" altLang="zh-CN" dirty="0" smtClean="0">
                <a:latin typeface="宋体" pitchFamily="2" charset="-122"/>
              </a:rPr>
              <a:t>2015.7</a:t>
            </a:r>
            <a:r>
              <a:rPr lang="zh-CN" altLang="en-US" dirty="0" smtClean="0">
                <a:latin typeface="宋体" pitchFamily="2" charset="-122"/>
              </a:rPr>
              <a:t>                 </a:t>
            </a:r>
            <a:endParaRPr lang="en-US" altLang="zh-CN" dirty="0" smtClean="0">
              <a:latin typeface="宋体" pitchFamily="2" charset="-122"/>
            </a:endParaRPr>
          </a:p>
          <a:p>
            <a:pPr lvl="1">
              <a:spcBef>
                <a:spcPct val="30000"/>
              </a:spcBef>
              <a:buClr>
                <a:srgbClr val="FF9900"/>
              </a:buClr>
              <a:buFont typeface="Wingdings" pitchFamily="2" charset="2"/>
              <a:buChar char="Ø"/>
            </a:pPr>
            <a:r>
              <a:rPr lang="zh-CN" altLang="en-US" dirty="0" smtClean="0">
                <a:latin typeface="宋体" pitchFamily="2" charset="-122"/>
              </a:rPr>
              <a:t>专业：计算机科学与技术</a:t>
            </a:r>
          </a:p>
          <a:p>
            <a:pPr>
              <a:spcBef>
                <a:spcPct val="30000"/>
              </a:spcBef>
              <a:buClr>
                <a:srgbClr val="FF9900"/>
              </a:buClr>
            </a:pPr>
            <a:r>
              <a:rPr lang="zh-CN" altLang="en-US" dirty="0" smtClean="0">
                <a:latin typeface="宋体" pitchFamily="2" charset="-122"/>
              </a:rPr>
              <a:t>加盟金蝶以前的工作经历</a:t>
            </a:r>
          </a:p>
          <a:p>
            <a:pPr lvl="1">
              <a:spcBef>
                <a:spcPct val="30000"/>
              </a:spcBef>
              <a:buClr>
                <a:srgbClr val="FF9900"/>
              </a:buClr>
              <a:buFont typeface="Wingdings" pitchFamily="2" charset="2"/>
              <a:buChar char="Ø"/>
            </a:pPr>
            <a:r>
              <a:rPr lang="en-US" altLang="zh-CN" dirty="0" smtClean="0">
                <a:latin typeface="宋体" pitchFamily="2" charset="-122"/>
              </a:rPr>
              <a:t>2014.07—2015.01</a:t>
            </a:r>
            <a:r>
              <a:rPr lang="zh-CN" altLang="en-US" dirty="0" smtClean="0">
                <a:latin typeface="宋体" pitchFamily="2" charset="-122"/>
              </a:rPr>
              <a:t>，广州瀚信通信科技有限公司，</a:t>
            </a:r>
            <a:r>
              <a:rPr lang="en-US" altLang="zh-CN" dirty="0" err="1" smtClean="0">
                <a:latin typeface="宋体" pitchFamily="2" charset="-122"/>
              </a:rPr>
              <a:t>.Net</a:t>
            </a:r>
            <a:r>
              <a:rPr lang="zh-CN" altLang="en-US" dirty="0" smtClean="0">
                <a:latin typeface="宋体" pitchFamily="2" charset="-122"/>
              </a:rPr>
              <a:t>开发工程师，参与通信数据分析平台的开发</a:t>
            </a:r>
          </a:p>
        </p:txBody>
      </p:sp>
      <p:sp>
        <p:nvSpPr>
          <p:cNvPr id="5" name="标题 2"/>
          <p:cNvSpPr txBox="1"/>
          <p:nvPr/>
        </p:nvSpPr>
        <p:spPr bwMode="auto">
          <a:xfrm>
            <a:off x="547688" y="152400"/>
            <a:ext cx="6697662" cy="6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l" defTabSz="457200" rtl="0" eaLnBrk="1" fontAlgn="base" hangingPunct="1">
              <a:spcBef>
                <a:spcPct val="0"/>
              </a:spcBef>
              <a:spcAft>
                <a:spcPct val="0"/>
              </a:spcAft>
              <a:defRPr kumimoji="1" lang="zh-CN" altLang="en-US" sz="2800" b="0" i="0" kern="1200">
                <a:solidFill>
                  <a:schemeClr val="tx1"/>
                </a:solidFill>
                <a:latin typeface="微软雅黑"/>
                <a:ea typeface="微软雅黑"/>
                <a:cs typeface="微软雅黑"/>
              </a:defRPr>
            </a:lvl1pPr>
            <a:lvl2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2pPr>
            <a:lvl3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3pPr>
            <a:lvl4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4pPr>
            <a:lvl5pPr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5pPr>
            <a:lvl6pPr marL="4572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6pPr>
            <a:lvl7pPr marL="9144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7pPr>
            <a:lvl8pPr marL="13716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8pPr>
            <a:lvl9pPr marL="1828800" algn="l" defTabSz="457200" rtl="0" eaLnBrk="1" fontAlgn="base" hangingPunct="1">
              <a:spcBef>
                <a:spcPct val="0"/>
              </a:spcBef>
              <a:spcAft>
                <a:spcPct val="0"/>
              </a:spcAft>
              <a:defRPr kumimoji="1" sz="2800">
                <a:solidFill>
                  <a:schemeClr val="tx1"/>
                </a:solidFill>
                <a:latin typeface="微软雅黑" charset="0"/>
                <a:ea typeface="微软雅黑" charset="0"/>
                <a:cs typeface="微软雅黑" charset="0"/>
              </a:defRPr>
            </a:lvl9pPr>
          </a:lstStyle>
          <a:p>
            <a:r>
              <a:rPr lang="zh-CN" altLang="en-US" smtClean="0">
                <a:solidFill>
                  <a:schemeClr val="bg2"/>
                </a:solidFill>
                <a:latin typeface="微软雅黑" pitchFamily="34" charset="-122"/>
                <a:ea typeface="微软雅黑" pitchFamily="34" charset="-122"/>
              </a:rPr>
              <a:t>个人基本情况</a:t>
            </a:r>
            <a:endParaRPr lang="zh-CN" altLang="en-US" dirty="0">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zh-CN" dirty="0"/>
          </a:p>
          <a:p>
            <a:endParaRPr lang="zh-CN" altLang="zh-CN" dirty="0"/>
          </a:p>
          <a:p>
            <a:endParaRPr lang="zh-CN" altLang="zh-CN" dirty="0"/>
          </a:p>
          <a:p>
            <a:endParaRPr lang="zh-CN" altLang="zh-CN" dirty="0"/>
          </a:p>
          <a:p>
            <a:endParaRPr lang="zh-CN" altLang="zh-CN" dirty="0"/>
          </a:p>
          <a:p>
            <a:endParaRPr lang="zh-CN" altLang="zh-CN" dirty="0"/>
          </a:p>
          <a:p>
            <a:endParaRPr lang="zh-CN" altLang="zh-CN" dirty="0"/>
          </a:p>
          <a:p>
            <a:endParaRPr lang="zh-CN" altLang="zh-CN" dirty="0"/>
          </a:p>
          <a:p>
            <a:endParaRPr lang="zh-CN" altLang="zh-CN" dirty="0"/>
          </a:p>
          <a:p>
            <a:endParaRPr lang="zh-CN" altLang="zh-CN" dirty="0"/>
          </a:p>
          <a:p>
            <a:endParaRPr lang="zh-CN" altLang="zh-CN" dirty="0"/>
          </a:p>
          <a:p>
            <a:endParaRPr lang="zh-CN" altLang="zh-CN" dirty="0"/>
          </a:p>
          <a:p>
            <a:endParaRPr lang="zh-CN" altLang="zh-CN" dirty="0"/>
          </a:p>
          <a:p>
            <a:pPr lvl="0"/>
            <a:endParaRPr lang="zh-CN" altLang="zh-CN" dirty="0"/>
          </a:p>
          <a:p>
            <a:pPr lvl="0"/>
            <a:endParaRPr kumimoji="0" lang="zh-CN" altLang="zh-CN" b="1" kern="0" dirty="0">
              <a:solidFill>
                <a:schemeClr val="tx1"/>
              </a:solidFill>
              <a:sym typeface="Verdana" pitchFamily="34" charset="0"/>
            </a:endParaRPr>
          </a:p>
          <a:p>
            <a:endParaRPr lang="zh-CN" altLang="en-US" dirty="0"/>
          </a:p>
        </p:txBody>
      </p:sp>
      <p:sp>
        <p:nvSpPr>
          <p:cNvPr id="2" name="标题 1"/>
          <p:cNvSpPr>
            <a:spLocks noGrp="1"/>
          </p:cNvSpPr>
          <p:nvPr>
            <p:ph type="title"/>
          </p:nvPr>
        </p:nvSpPr>
        <p:spPr/>
        <p:txBody>
          <a:bodyPr lIns="136525" tIns="136525" rIns="136525" bIns="136525">
            <a:normAutofit fontScale="90000"/>
          </a:bodyPr>
          <a:lstStyle/>
          <a:p>
            <a:pPr lvl="0"/>
            <a:r>
              <a:rPr lang="zh-CN" altLang="en-US" dirty="0"/>
              <a:t>试用期取得的主要工作成果</a:t>
            </a:r>
          </a:p>
        </p:txBody>
      </p:sp>
      <p:graphicFrame>
        <p:nvGraphicFramePr>
          <p:cNvPr id="4" name="表格 3"/>
          <p:cNvGraphicFramePr>
            <a:graphicFrameLocks noGrp="1"/>
          </p:cNvGraphicFramePr>
          <p:nvPr/>
        </p:nvGraphicFramePr>
        <p:xfrm>
          <a:off x="251460" y="836930"/>
          <a:ext cx="8545195" cy="5124930"/>
        </p:xfrm>
        <a:graphic>
          <a:graphicData uri="http://schemas.openxmlformats.org/drawingml/2006/table">
            <a:tbl>
              <a:tblPr/>
              <a:tblGrid>
                <a:gridCol w="2664356"/>
                <a:gridCol w="5880839"/>
              </a:tblGrid>
              <a:tr h="487680">
                <a:tc>
                  <a:txBody>
                    <a:bodyPr/>
                    <a:lstStyle/>
                    <a:p>
                      <a:pPr marL="0" marR="0" lvl="0" indent="0" algn="ctr" defTabSz="914400" rtl="0" eaLnBrk="1" fontAlgn="base" latinLnBrk="0" hangingPunct="1">
                        <a:spcBef>
                          <a:spcPct val="20000"/>
                        </a:spcBef>
                        <a:spcAft>
                          <a:spcPct val="0"/>
                        </a:spcAft>
                        <a:buClr>
                          <a:srgbClr val="003399"/>
                        </a:buClr>
                        <a:buSzPct val="80000"/>
                        <a:buFont typeface="Wingdings" pitchFamily="2" charset="2"/>
                        <a:buNone/>
                      </a:pPr>
                      <a:r>
                        <a:rPr kumimoji="0" lang="zh-CN" altLang="en-US" sz="2000" b="1" i="0" u="none" strike="noStrike" cap="none" normalizeH="0" baseline="0" dirty="0" smtClean="0">
                          <a:ln>
                            <a:noFill/>
                          </a:ln>
                          <a:solidFill>
                            <a:schemeClr val="tx1"/>
                          </a:solidFill>
                          <a:effectLst/>
                          <a:latin typeface="Arial" charset="0"/>
                          <a:ea typeface="微软雅黑" pitchFamily="34" charset="-122"/>
                        </a:rPr>
                        <a:t>工作内容</a:t>
                      </a:r>
                      <a:r>
                        <a:rPr kumimoji="0" lang="en-US" altLang="zh-CN" sz="2000" b="1" i="0" u="none" strike="noStrike" cap="none" normalizeH="0" baseline="0" dirty="0" smtClean="0">
                          <a:ln>
                            <a:noFill/>
                          </a:ln>
                          <a:solidFill>
                            <a:schemeClr val="tx1"/>
                          </a:solidFill>
                          <a:effectLst/>
                          <a:latin typeface="Arial" charset="0"/>
                          <a:ea typeface="微软雅黑" pitchFamily="34" charset="-122"/>
                        </a:rPr>
                        <a:t>/</a:t>
                      </a:r>
                      <a:r>
                        <a:rPr kumimoji="0" lang="zh-CN" altLang="en-US" sz="2000" b="1" i="0" u="none" strike="noStrike" cap="none" normalizeH="0" baseline="0" dirty="0" smtClean="0">
                          <a:ln>
                            <a:noFill/>
                          </a:ln>
                          <a:solidFill>
                            <a:schemeClr val="tx1"/>
                          </a:solidFill>
                          <a:effectLst/>
                          <a:latin typeface="Arial" charset="0"/>
                          <a:ea typeface="微软雅黑" pitchFamily="34" charset="-122"/>
                        </a:rPr>
                        <a:t>工作职责</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C9FF"/>
                    </a:solidFill>
                  </a:tcPr>
                </a:tc>
                <a:tc>
                  <a:txBody>
                    <a:bodyPr/>
                    <a:lstStyle/>
                    <a:p>
                      <a:pPr marL="0" marR="0" lvl="0" indent="0" algn="ctr" defTabSz="914400" rtl="0" eaLnBrk="1" fontAlgn="base" latinLnBrk="0" hangingPunct="1">
                        <a:spcBef>
                          <a:spcPct val="20000"/>
                        </a:spcBef>
                        <a:spcAft>
                          <a:spcPct val="0"/>
                        </a:spcAft>
                        <a:buClr>
                          <a:srgbClr val="003399"/>
                        </a:buClr>
                        <a:buSzPct val="80000"/>
                        <a:buFont typeface="Wingdings" pitchFamily="2" charset="2"/>
                        <a:buNone/>
                      </a:pPr>
                      <a:r>
                        <a:rPr lang="zh-CN" altLang="en-US" sz="2000" b="1" dirty="0">
                          <a:latin typeface="Arial" charset="0"/>
                          <a:ea typeface="微软雅黑" pitchFamily="34" charset="-122"/>
                          <a:sym typeface="+mn-ea"/>
                        </a:rPr>
                        <a:t>所取得的主要工作成果</a:t>
                      </a:r>
                      <a:endParaRPr kumimoji="0" lang="zh-CN" altLang="en-US" sz="2000" b="1" i="0" u="none" strike="noStrike" cap="none" normalizeH="0" baseline="0" dirty="0" smtClean="0">
                        <a:ln>
                          <a:noFill/>
                        </a:ln>
                        <a:solidFill>
                          <a:schemeClr val="tx1"/>
                        </a:solidFill>
                        <a:effectLst/>
                        <a:latin typeface="Arial" charset="0"/>
                        <a:ea typeface="微软雅黑" pitchFamily="34" charset="-122"/>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3C9FF"/>
                    </a:solidFill>
                  </a:tcPr>
                </a:tc>
              </a:tr>
              <a:tr h="1739185">
                <a:tc>
                  <a:txBody>
                    <a:bodyPr/>
                    <a:lstStyle/>
                    <a:p>
                      <a:pPr marL="0" marR="0" lvl="0" indent="0" algn="l" defTabSz="914400" rtl="0" eaLnBrk="1" fontAlgn="base" latinLnBrk="0" hangingPunct="1">
                        <a:spcBef>
                          <a:spcPct val="20000"/>
                        </a:spcBef>
                        <a:spcAft>
                          <a:spcPct val="0"/>
                        </a:spcAft>
                        <a:buClr>
                          <a:srgbClr val="003399"/>
                        </a:buClr>
                        <a:buSzPct val="80000"/>
                        <a:buFont typeface="Wingdings" pitchFamily="2" charset="2"/>
                        <a:buNone/>
                        <a:defRPr/>
                      </a:pPr>
                      <a:r>
                        <a:rPr lang="zh-CN" altLang="en-US" sz="2000" b="1" dirty="0" smtClean="0">
                          <a:ln>
                            <a:noFill/>
                          </a:ln>
                          <a:latin typeface="Arial" charset="0"/>
                          <a:ea typeface="宋体" pitchFamily="2" charset="-122"/>
                          <a:sym typeface="+mn-ea"/>
                        </a:rPr>
                        <a:t>项目任务</a:t>
                      </a:r>
                      <a:endParaRPr kumimoji="0" lang="zh-CN" altLang="en-US" sz="2000" b="1" i="0" u="none" strike="noStrike" cap="none" normalizeH="0" baseline="0" dirty="0" smtClean="0">
                        <a:ln>
                          <a:noFill/>
                        </a:ln>
                        <a:solidFill>
                          <a:schemeClr val="tx1"/>
                        </a:solidFill>
                        <a:effectLst/>
                        <a:latin typeface="Arial" charset="0"/>
                        <a:ea typeface="宋体"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5000"/>
                        </a:lnSpc>
                        <a:spcBef>
                          <a:spcPct val="20000"/>
                        </a:spcBef>
                        <a:spcAft>
                          <a:spcPct val="0"/>
                        </a:spcAft>
                        <a:buClr>
                          <a:srgbClr val="003399"/>
                        </a:buClr>
                        <a:buSzPct val="80000"/>
                        <a:buFont typeface="Wingdings" pitchFamily="2" charset="2"/>
                        <a:buNone/>
                        <a:defRPr/>
                      </a:pPr>
                      <a:r>
                        <a:rPr kumimoji="0" lang="en-US" altLang="zh-CN" sz="2000" b="0" i="0" u="none" strike="noStrike" kern="1200" cap="none" normalizeH="0" baseline="0" dirty="0" smtClean="0">
                          <a:ln>
                            <a:noFill/>
                          </a:ln>
                          <a:solidFill>
                            <a:schemeClr val="tx1"/>
                          </a:solidFill>
                          <a:effectLst/>
                          <a:latin typeface="Arial" charset="0"/>
                          <a:ea typeface="宋体" pitchFamily="2" charset="-122"/>
                          <a:cs typeface="+mn-cs"/>
                        </a:rPr>
                        <a:t>BUG</a:t>
                      </a:r>
                      <a:r>
                        <a:rPr kumimoji="0" lang="zh-CN" altLang="en-US" sz="2000" b="1" i="0" u="none" strike="noStrike" kern="1200" cap="none" normalizeH="0" baseline="0" dirty="0" smtClean="0">
                          <a:ln>
                            <a:noFill/>
                          </a:ln>
                          <a:solidFill>
                            <a:schemeClr val="tx1"/>
                          </a:solidFill>
                          <a:effectLst/>
                          <a:latin typeface="Arial" charset="0"/>
                          <a:ea typeface="宋体" pitchFamily="2" charset="-122"/>
                          <a:cs typeface="+mn-cs"/>
                        </a:rPr>
                        <a:t>修复：</a:t>
                      </a:r>
                      <a:r>
                        <a:rPr kumimoji="0" lang="en-US" altLang="zh-CN" sz="20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140</a:t>
                      </a:r>
                      <a:r>
                        <a:rPr kumimoji="0" lang="en-US" altLang="zh-CN" sz="2000" b="1" i="0" u="none" strike="noStrike" kern="1200" cap="none" normalizeH="0" baseline="0" dirty="0" smtClean="0">
                          <a:ln>
                            <a:noFill/>
                          </a:ln>
                          <a:solidFill>
                            <a:schemeClr val="tx1"/>
                          </a:solidFill>
                          <a:effectLst/>
                          <a:latin typeface="Arial" charset="0"/>
                          <a:ea typeface="宋体" pitchFamily="2" charset="-122"/>
                          <a:cs typeface="+mn-cs"/>
                        </a:rPr>
                        <a:t> </a:t>
                      </a:r>
                      <a:r>
                        <a:rPr kumimoji="0" lang="zh-CN" altLang="en-US" sz="2000" b="1" i="0" u="none" strike="noStrike" kern="1200" cap="none" normalizeH="0" baseline="0" dirty="0" smtClean="0">
                          <a:ln>
                            <a:noFill/>
                          </a:ln>
                          <a:solidFill>
                            <a:schemeClr val="tx1"/>
                          </a:solidFill>
                          <a:effectLst/>
                          <a:latin typeface="Arial" charset="0"/>
                          <a:ea typeface="宋体" pitchFamily="2" charset="-122"/>
                          <a:cs typeface="+mn-cs"/>
                        </a:rPr>
                        <a:t>个，项目任务：</a:t>
                      </a:r>
                      <a:r>
                        <a:rPr kumimoji="0" lang="en-US" altLang="zh-CN" sz="20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7</a:t>
                      </a:r>
                      <a:r>
                        <a:rPr kumimoji="0" lang="en-US" altLang="zh-CN" sz="2000" b="1" i="0" u="none" strike="noStrike" kern="1200" cap="none" normalizeH="0" baseline="0" dirty="0" smtClean="0">
                          <a:ln>
                            <a:noFill/>
                          </a:ln>
                          <a:solidFill>
                            <a:schemeClr val="tx1"/>
                          </a:solidFill>
                          <a:effectLst/>
                          <a:latin typeface="Arial" charset="0"/>
                          <a:ea typeface="宋体" pitchFamily="2" charset="-122"/>
                          <a:cs typeface="+mn-cs"/>
                        </a:rPr>
                        <a:t> </a:t>
                      </a:r>
                      <a:r>
                        <a:rPr kumimoji="0" lang="zh-CN" altLang="en-US" sz="2000" b="1" i="0" u="none" strike="noStrike" kern="1200" cap="none" normalizeH="0" baseline="0" dirty="0" smtClean="0">
                          <a:ln>
                            <a:noFill/>
                          </a:ln>
                          <a:solidFill>
                            <a:schemeClr val="tx1"/>
                          </a:solidFill>
                          <a:effectLst/>
                          <a:latin typeface="Arial" charset="0"/>
                          <a:ea typeface="宋体" pitchFamily="2" charset="-122"/>
                          <a:cs typeface="+mn-cs"/>
                        </a:rPr>
                        <a:t>个：主要涉及应</a:t>
                      </a:r>
                      <a:endParaRPr kumimoji="0" lang="zh-CN" altLang="zh-CN" sz="2000" b="1" i="0" u="none" strike="noStrike" kern="1200" cap="none" normalizeH="0" baseline="0" dirty="0" smtClean="0">
                        <a:ln>
                          <a:noFill/>
                        </a:ln>
                        <a:solidFill>
                          <a:schemeClr val="tx1"/>
                        </a:solidFill>
                        <a:effectLst/>
                        <a:latin typeface="Arial" charset="0"/>
                        <a:ea typeface="宋体" pitchFamily="2" charset="-122"/>
                        <a:cs typeface="+mn-cs"/>
                      </a:endParaRPr>
                    </a:p>
                    <a:p>
                      <a:pPr marL="0" marR="0" lvl="0" indent="0" algn="l" defTabSz="914400" rtl="0" eaLnBrk="1" fontAlgn="base" latinLnBrk="0" hangingPunct="1">
                        <a:lnSpc>
                          <a:spcPct val="125000"/>
                        </a:lnSpc>
                        <a:spcBef>
                          <a:spcPct val="20000"/>
                        </a:spcBef>
                        <a:spcAft>
                          <a:spcPct val="0"/>
                        </a:spcAft>
                        <a:buClr>
                          <a:srgbClr val="003399"/>
                        </a:buClr>
                        <a:buSzPct val="80000"/>
                        <a:buFont typeface="Wingdings" pitchFamily="2" charset="2"/>
                        <a:buNone/>
                        <a:defRPr/>
                      </a:pPr>
                      <a:r>
                        <a:rPr kumimoji="0" lang="zh-CN" altLang="en-US" sz="2000" b="1" i="0" u="none" strike="noStrike" kern="1200" cap="none" normalizeH="0" baseline="0" dirty="0" smtClean="0">
                          <a:ln>
                            <a:noFill/>
                          </a:ln>
                          <a:solidFill>
                            <a:schemeClr val="tx1"/>
                          </a:solidFill>
                          <a:effectLst/>
                          <a:latin typeface="Arial" charset="0"/>
                          <a:ea typeface="宋体" pitchFamily="2" charset="-122"/>
                          <a:cs typeface="+mn-cs"/>
                        </a:rPr>
                        <a:t>收应付的转销与核销、往来模块的报表、金税模块、</a:t>
                      </a:r>
                      <a:endParaRPr kumimoji="0" lang="zh-CN" altLang="zh-CN" sz="2000" b="1" i="0" u="none" strike="noStrike" kern="1200" cap="none" normalizeH="0" baseline="0" dirty="0" smtClean="0">
                        <a:ln>
                          <a:noFill/>
                        </a:ln>
                        <a:solidFill>
                          <a:schemeClr val="tx1"/>
                        </a:solidFill>
                        <a:effectLst/>
                        <a:latin typeface="Arial" charset="0"/>
                        <a:ea typeface="宋体" pitchFamily="2" charset="-122"/>
                        <a:cs typeface="+mn-cs"/>
                      </a:endParaRPr>
                    </a:p>
                    <a:p>
                      <a:pPr marL="0" marR="0" lvl="0" indent="0" algn="l" defTabSz="914400" rtl="0" eaLnBrk="1" fontAlgn="base" latinLnBrk="0" hangingPunct="1">
                        <a:lnSpc>
                          <a:spcPct val="125000"/>
                        </a:lnSpc>
                        <a:spcBef>
                          <a:spcPct val="20000"/>
                        </a:spcBef>
                        <a:spcAft>
                          <a:spcPct val="0"/>
                        </a:spcAft>
                        <a:buClr>
                          <a:srgbClr val="003399"/>
                        </a:buClr>
                        <a:buSzPct val="80000"/>
                        <a:buFont typeface="Wingdings" pitchFamily="2" charset="2"/>
                        <a:buNone/>
                        <a:defRPr/>
                      </a:pPr>
                      <a:r>
                        <a:rPr kumimoji="0" lang="zh-CN" altLang="en-US" sz="2000" b="1" i="0" u="none" strike="noStrike" kern="1200" cap="none" normalizeH="0" baseline="0" dirty="0" smtClean="0">
                          <a:ln>
                            <a:noFill/>
                          </a:ln>
                          <a:solidFill>
                            <a:schemeClr val="tx1"/>
                          </a:solidFill>
                          <a:effectLst/>
                          <a:latin typeface="Arial" charset="0"/>
                          <a:ea typeface="宋体" pitchFamily="2" charset="-122"/>
                          <a:cs typeface="+mn-cs"/>
                        </a:rPr>
                        <a:t>结账与初始化的逻辑、单据的转换与反写规则</a:t>
                      </a:r>
                      <a:endParaRPr kumimoji="0" lang="zh-CN" altLang="zh-CN" sz="2000" b="1" i="0" u="none" strike="noStrike" kern="1200" cap="none" normalizeH="0" baseline="0" dirty="0" smtClean="0">
                        <a:ln>
                          <a:noFill/>
                        </a:ln>
                        <a:solidFill>
                          <a:schemeClr val="tx1"/>
                        </a:solidFill>
                        <a:effectLst/>
                        <a:latin typeface="Arial" charset="0"/>
                        <a:ea typeface="宋体" pitchFamily="2" charset="-122"/>
                        <a:cs typeface="+mn-cs"/>
                      </a:endParaRP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79120">
                <a:tc>
                  <a:txBody>
                    <a:bodyPr/>
                    <a:lstStyle/>
                    <a:p>
                      <a:pPr marL="0" marR="0" lvl="0" indent="0" algn="l" defTabSz="914400" rtl="0" eaLnBrk="1" fontAlgn="base" latinLnBrk="0" hangingPunct="1">
                        <a:spcBef>
                          <a:spcPct val="20000"/>
                        </a:spcBef>
                        <a:spcAft>
                          <a:spcPct val="0"/>
                        </a:spcAft>
                        <a:buClr>
                          <a:srgbClr val="003399"/>
                        </a:buClr>
                        <a:buSzPct val="80000"/>
                        <a:buFont typeface="Wingdings" pitchFamily="2" charset="2"/>
                        <a:buNone/>
                        <a:defRPr/>
                      </a:pPr>
                      <a:r>
                        <a:rPr kumimoji="0" lang="zh-CN" altLang="en-US" sz="2000" b="1" i="0" u="none" strike="noStrike" cap="none" normalizeH="0" baseline="0" dirty="0" smtClean="0">
                          <a:ln>
                            <a:noFill/>
                          </a:ln>
                          <a:solidFill>
                            <a:schemeClr val="tx1"/>
                          </a:solidFill>
                          <a:effectLst/>
                          <a:latin typeface="Arial" charset="0"/>
                          <a:ea typeface="宋体" pitchFamily="2" charset="-122"/>
                        </a:rPr>
                        <a:t>客户反馈</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003399"/>
                        </a:buClr>
                        <a:buSzPct val="80000"/>
                        <a:buFont typeface="Wingdings" pitchFamily="2" charset="2"/>
                        <a:buNone/>
                        <a:defRPr/>
                      </a:pPr>
                      <a:r>
                        <a:rPr kumimoji="0" lang="zh-CN" altLang="en-US" sz="2000" b="1" i="0" u="none" strike="noStrike" kern="1200" cap="none" normalizeH="0" baseline="0" dirty="0" smtClean="0">
                          <a:ln>
                            <a:noFill/>
                          </a:ln>
                          <a:solidFill>
                            <a:schemeClr val="tx1"/>
                          </a:solidFill>
                          <a:effectLst/>
                          <a:latin typeface="Arial" charset="0"/>
                          <a:ea typeface="宋体" pitchFamily="2" charset="-122"/>
                          <a:cs typeface="+mn-cs"/>
                        </a:rPr>
                        <a:t>完成客户反馈处理：</a:t>
                      </a:r>
                      <a:r>
                        <a:rPr kumimoji="0" lang="en-US" altLang="zh-CN" sz="2000" b="0" i="0" u="none" strike="noStrike" kern="1200" cap="none" normalizeH="0" baseline="0" dirty="0" smtClean="0">
                          <a:ln>
                            <a:noFill/>
                          </a:ln>
                          <a:solidFill>
                            <a:schemeClr val="tx1"/>
                          </a:solidFill>
                          <a:effectLst/>
                          <a:latin typeface="微软雅黑" pitchFamily="34" charset="-122"/>
                          <a:ea typeface="微软雅黑" pitchFamily="34" charset="-122"/>
                          <a:cs typeface="+mn-cs"/>
                        </a:rPr>
                        <a:t>42</a:t>
                      </a:r>
                      <a:r>
                        <a:rPr kumimoji="0" lang="zh-CN" altLang="en-US" sz="2000" b="1" i="0" u="none" strike="noStrike" kern="1200" cap="none" normalizeH="0" baseline="0" dirty="0" smtClean="0">
                          <a:ln>
                            <a:noFill/>
                          </a:ln>
                          <a:solidFill>
                            <a:schemeClr val="tx1"/>
                          </a:solidFill>
                          <a:effectLst/>
                          <a:latin typeface="Arial" charset="0"/>
                          <a:ea typeface="宋体" pitchFamily="2" charset="-122"/>
                          <a:cs typeface="+mn-cs"/>
                        </a:rPr>
                        <a:t>个</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79755">
                <a:tc rowSpan="4">
                  <a:txBody>
                    <a:bodyPr/>
                    <a:lstStyle/>
                    <a:p>
                      <a:pPr marL="0" marR="0" lvl="0" indent="0" algn="l" defTabSz="914400" rtl="0" eaLnBrk="1" fontAlgn="base" latinLnBrk="0" hangingPunct="1">
                        <a:spcBef>
                          <a:spcPct val="20000"/>
                        </a:spcBef>
                        <a:spcAft>
                          <a:spcPct val="0"/>
                        </a:spcAft>
                        <a:buClr>
                          <a:srgbClr val="003399"/>
                        </a:buClr>
                        <a:buSzPct val="80000"/>
                        <a:buFont typeface="Wingdings" pitchFamily="2" charset="2"/>
                        <a:buNone/>
                        <a:defRPr/>
                      </a:pPr>
                      <a:r>
                        <a:rPr kumimoji="0" lang="zh-CN" altLang="en-US" sz="2000" b="1" i="0" u="none" strike="noStrike" cap="none" normalizeH="0" baseline="0" dirty="0" smtClean="0">
                          <a:ln>
                            <a:noFill/>
                          </a:ln>
                          <a:solidFill>
                            <a:schemeClr val="tx1"/>
                          </a:solidFill>
                          <a:effectLst/>
                          <a:latin typeface="Arial" charset="0"/>
                          <a:ea typeface="宋体" pitchFamily="2" charset="-122"/>
                        </a:rPr>
                        <a:t>负责模块</a:t>
                      </a: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003399"/>
                        </a:buClr>
                        <a:buSzPct val="80000"/>
                        <a:buFont typeface="Wingdings" pitchFamily="2" charset="2"/>
                        <a:buNone/>
                        <a:defRPr/>
                      </a:pPr>
                      <a:r>
                        <a:rPr kumimoji="0" lang="zh-CN" altLang="en-US" sz="2000" b="1" i="0" u="none" strike="noStrike" cap="none" normalizeH="0" baseline="0" dirty="0" smtClean="0">
                          <a:ln>
                            <a:noFill/>
                          </a:ln>
                          <a:solidFill>
                            <a:schemeClr val="tx1"/>
                          </a:solidFill>
                          <a:effectLst/>
                          <a:latin typeface="Arial" charset="0"/>
                          <a:ea typeface="宋体" pitchFamily="2" charset="-122"/>
                        </a:rPr>
                        <a:t>往来组的发票</a:t>
                      </a:r>
                      <a:r>
                        <a:rPr kumimoji="0" lang="en-US" altLang="zh-CN" sz="2000" b="1" i="0" u="none" strike="noStrike" cap="none" normalizeH="0" baseline="0" dirty="0" smtClean="0">
                          <a:ln>
                            <a:noFill/>
                          </a:ln>
                          <a:solidFill>
                            <a:schemeClr val="tx1"/>
                          </a:solidFill>
                          <a:latin typeface="Arial" charset="0"/>
                          <a:ea typeface="宋体" pitchFamily="2" charset="-122"/>
                        </a:rPr>
                        <a:t>模块</a:t>
                      </a:r>
                      <a:r>
                        <a:rPr kumimoji="0" lang="zh-CN" altLang="en-US" sz="2000" b="1" i="0" u="none" strike="noStrike" cap="none" normalizeH="0" baseline="0" dirty="0" smtClean="0">
                          <a:ln>
                            <a:noFill/>
                          </a:ln>
                          <a:solidFill>
                            <a:schemeClr val="tx1"/>
                          </a:solidFill>
                          <a:effectLst/>
                          <a:latin typeface="Arial" charset="0"/>
                          <a:ea typeface="宋体" pitchFamily="2" charset="-122"/>
                        </a:rPr>
                        <a:t>，包括金税模块</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79755">
                <a:tc vMerge="1">
                  <a:txBody>
                    <a:bodyPr/>
                    <a:lstStyle/>
                    <a:p>
                      <a:endParaRPr lang="zh-CN"/>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003399"/>
                        </a:buClr>
                        <a:buSzPct val="80000"/>
                        <a:buFont typeface="Wingdings" pitchFamily="2" charset="2"/>
                        <a:buNone/>
                        <a:defRPr/>
                      </a:pPr>
                      <a:r>
                        <a:rPr kumimoji="0" lang="zh-CN" altLang="en-US" sz="2000" b="1" i="0" u="none" strike="noStrike" cap="none" normalizeH="0" baseline="0" dirty="0" smtClean="0">
                          <a:ln>
                            <a:noFill/>
                          </a:ln>
                          <a:solidFill>
                            <a:schemeClr val="tx1"/>
                          </a:solidFill>
                          <a:effectLst/>
                          <a:latin typeface="Arial" charset="0"/>
                          <a:ea typeface="宋体" pitchFamily="2" charset="-122"/>
                        </a:rPr>
                        <a:t>负责往来组</a:t>
                      </a:r>
                      <a:r>
                        <a:rPr lang="zh-CN" altLang="en-US" sz="2000" b="1" dirty="0" smtClean="0">
                          <a:ln>
                            <a:noFill/>
                          </a:ln>
                          <a:latin typeface="Arial" charset="0"/>
                          <a:ea typeface="宋体" pitchFamily="2" charset="-122"/>
                          <a:sym typeface="+mn-ea"/>
                        </a:rPr>
                        <a:t>共十二张</a:t>
                      </a:r>
                      <a:r>
                        <a:rPr kumimoji="0" lang="zh-CN" altLang="en-US" sz="2000" b="1" i="0" u="none" strike="noStrike" cap="none" normalizeH="0" baseline="0" dirty="0" smtClean="0">
                          <a:ln>
                            <a:noFill/>
                          </a:ln>
                          <a:solidFill>
                            <a:schemeClr val="tx1"/>
                          </a:solidFill>
                          <a:effectLst/>
                          <a:latin typeface="Arial" charset="0"/>
                          <a:ea typeface="宋体" pitchFamily="2" charset="-122"/>
                        </a:rPr>
                        <a:t>报表</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79755">
                <a:tc vMerge="1">
                  <a:txBody>
                    <a:bodyPr/>
                    <a:lstStyle/>
                    <a:p>
                      <a:endParaRPr lang="zh-CN"/>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003399"/>
                        </a:buClr>
                        <a:buSzPct val="80000"/>
                        <a:buFont typeface="Wingdings" pitchFamily="2" charset="2"/>
                        <a:buNone/>
                        <a:defRPr/>
                      </a:pPr>
                      <a:r>
                        <a:rPr kumimoji="0" lang="zh-CN" altLang="en-US" sz="2000" b="1" i="0" u="none" strike="noStrike" cap="none" normalizeH="0" baseline="0" dirty="0" smtClean="0">
                          <a:ln>
                            <a:noFill/>
                          </a:ln>
                          <a:solidFill>
                            <a:schemeClr val="tx1"/>
                          </a:solidFill>
                          <a:effectLst/>
                          <a:latin typeface="Arial" charset="0"/>
                          <a:ea typeface="宋体" pitchFamily="2" charset="-122"/>
                        </a:rPr>
                        <a:t>负责往来组的单据转换</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79680">
                <a:tc vMerge="1">
                  <a:txBody>
                    <a:bodyPr/>
                    <a:lstStyle/>
                    <a:p>
                      <a:endParaRPr lang="zh-CN"/>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003399"/>
                        </a:buClr>
                        <a:buSzPct val="80000"/>
                        <a:buFont typeface="Wingdings" pitchFamily="2" charset="2"/>
                        <a:buNone/>
                        <a:defRPr/>
                      </a:pPr>
                      <a:r>
                        <a:rPr kumimoji="0" lang="zh-CN" altLang="en-US" sz="2000" b="1" i="0" u="none" strike="noStrike" cap="none" normalizeH="0" baseline="0" dirty="0" smtClean="0">
                          <a:ln>
                            <a:noFill/>
                          </a:ln>
                          <a:solidFill>
                            <a:schemeClr val="tx1"/>
                          </a:solidFill>
                          <a:effectLst/>
                          <a:latin typeface="Arial" charset="0"/>
                          <a:ea typeface="宋体" pitchFamily="2" charset="-122"/>
                        </a:rPr>
                        <a:t>负责往来组的反写规则</a:t>
                      </a:r>
                    </a:p>
                  </a:txBody>
                  <a:tcPr marL="90000" marR="90000" marT="46800" marB="4680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spcBef>
                <a:spcPct val="30000"/>
              </a:spcBef>
              <a:buClr>
                <a:srgbClr val="FF9900"/>
              </a:buClr>
            </a:pPr>
            <a:r>
              <a:rPr lang="zh-CN" altLang="en-US" dirty="0" smtClean="0">
                <a:latin typeface="宋体" pitchFamily="2" charset="-122"/>
              </a:rPr>
              <a:t>性能优化</a:t>
            </a:r>
          </a:p>
          <a:p>
            <a:pPr lvl="1">
              <a:spcBef>
                <a:spcPct val="30000"/>
              </a:spcBef>
              <a:buClr>
                <a:srgbClr val="FF9900"/>
              </a:buClr>
              <a:buFont typeface="Wingdings" pitchFamily="2" charset="2"/>
              <a:buChar char="Ø"/>
            </a:pPr>
            <a:r>
              <a:rPr lang="zh-CN" altLang="en-US" sz="1700" dirty="0" smtClean="0">
                <a:latin typeface="宋体" pitchFamily="2" charset="-122"/>
              </a:rPr>
              <a:t>日产项目，应付单引入时间过长。</a:t>
            </a:r>
            <a:endParaRPr lang="en-US" altLang="zh-CN" sz="1700" dirty="0" smtClean="0">
              <a:latin typeface="宋体" pitchFamily="2" charset="-122"/>
            </a:endParaRPr>
          </a:p>
          <a:p>
            <a:pPr marL="457200" lvl="1" indent="0">
              <a:spcBef>
                <a:spcPct val="30000"/>
              </a:spcBef>
              <a:buClr>
                <a:srgbClr val="FF9900"/>
              </a:buClr>
              <a:buNone/>
            </a:pPr>
            <a:r>
              <a:rPr lang="en-US" altLang="zh-CN" sz="1700" dirty="0" smtClean="0">
                <a:latin typeface="宋体" pitchFamily="2" charset="-122"/>
              </a:rPr>
              <a:t>	</a:t>
            </a:r>
            <a:r>
              <a:rPr lang="zh-CN" altLang="en-US" sz="1700" dirty="0" smtClean="0">
                <a:latin typeface="宋体" pitchFamily="2" charset="-122"/>
              </a:rPr>
              <a:t>处理方法：</a:t>
            </a:r>
            <a:endParaRPr lang="en-US" altLang="zh-CN" sz="1700" dirty="0" smtClean="0">
              <a:latin typeface="宋体" pitchFamily="2" charset="-122"/>
            </a:endParaRPr>
          </a:p>
          <a:p>
            <a:pPr marL="457200" lvl="1" indent="0">
              <a:spcBef>
                <a:spcPct val="30000"/>
              </a:spcBef>
              <a:buClr>
                <a:srgbClr val="FF9900"/>
              </a:buClr>
              <a:buNone/>
            </a:pPr>
            <a:r>
              <a:rPr lang="en-US" altLang="zh-CN" sz="1700" dirty="0">
                <a:latin typeface="宋体" pitchFamily="2" charset="-122"/>
              </a:rPr>
              <a:t> </a:t>
            </a:r>
            <a:r>
              <a:rPr lang="en-US" altLang="zh-CN" sz="1700" dirty="0" smtClean="0">
                <a:latin typeface="宋体" pitchFamily="2" charset="-122"/>
              </a:rPr>
              <a:t>       1</a:t>
            </a:r>
            <a:r>
              <a:rPr lang="zh-CN" altLang="en-US" sz="1700" dirty="0" smtClean="0">
                <a:latin typeface="宋体" pitchFamily="2" charset="-122"/>
              </a:rPr>
              <a:t>、实体服务规则，分组合并；</a:t>
            </a:r>
            <a:endParaRPr lang="en-US" altLang="zh-CN" sz="1700" dirty="0" smtClean="0">
              <a:latin typeface="宋体" pitchFamily="2" charset="-122"/>
            </a:endParaRPr>
          </a:p>
          <a:p>
            <a:pPr marL="457200" lvl="1" indent="0">
              <a:spcBef>
                <a:spcPct val="30000"/>
              </a:spcBef>
              <a:buClr>
                <a:srgbClr val="FF9900"/>
              </a:buClr>
              <a:buNone/>
            </a:pPr>
            <a:r>
              <a:rPr lang="en-US" altLang="zh-CN" sz="1700" dirty="0">
                <a:latin typeface="宋体" pitchFamily="2" charset="-122"/>
              </a:rPr>
              <a:t> </a:t>
            </a:r>
            <a:r>
              <a:rPr lang="en-US" altLang="zh-CN" sz="1700" dirty="0" smtClean="0">
                <a:latin typeface="宋体" pitchFamily="2" charset="-122"/>
              </a:rPr>
              <a:t>       2</a:t>
            </a:r>
            <a:r>
              <a:rPr lang="zh-CN" altLang="en-US" sz="1700" dirty="0" smtClean="0">
                <a:latin typeface="宋体" pitchFamily="2" charset="-122"/>
              </a:rPr>
              <a:t>、单据引入逻辑优化、大量减少触发实体服务规则的次数。</a:t>
            </a:r>
            <a:endParaRPr lang="en-US" altLang="zh-CN" sz="1700" dirty="0" smtClean="0">
              <a:latin typeface="宋体" pitchFamily="2" charset="-122"/>
            </a:endParaRPr>
          </a:p>
          <a:p>
            <a:pPr marL="457200" lvl="1" indent="0">
              <a:spcBef>
                <a:spcPct val="30000"/>
              </a:spcBef>
              <a:buClr>
                <a:srgbClr val="FF9900"/>
              </a:buClr>
              <a:buNone/>
            </a:pPr>
            <a:r>
              <a:rPr lang="en-US" altLang="zh-CN" sz="1700" dirty="0" smtClean="0">
                <a:latin typeface="宋体" pitchFamily="2" charset="-122"/>
              </a:rPr>
              <a:t>    </a:t>
            </a:r>
            <a:r>
              <a:rPr lang="zh-CN" altLang="en-US" sz="1700" dirty="0" smtClean="0">
                <a:latin typeface="宋体" pitchFamily="2" charset="-122"/>
              </a:rPr>
              <a:t>优化成果：</a:t>
            </a:r>
            <a:r>
              <a:rPr lang="en-US" altLang="zh-CN" sz="1700" dirty="0" smtClean="0">
                <a:latin typeface="Times New Roman" pitchFamily="18" charset="0"/>
                <a:cs typeface="Times New Roman" pitchFamily="18" charset="0"/>
              </a:rPr>
              <a:t>11000</a:t>
            </a:r>
            <a:r>
              <a:rPr lang="zh-CN" altLang="en-US" sz="1700" dirty="0" smtClean="0">
                <a:latin typeface="宋体" pitchFamily="2" charset="-122"/>
              </a:rPr>
              <a:t>行的</a:t>
            </a:r>
            <a:r>
              <a:rPr lang="en-US" altLang="zh-CN" sz="1700" dirty="0">
                <a:latin typeface="Times New Roman" pitchFamily="18" charset="0"/>
                <a:cs typeface="Times New Roman" pitchFamily="18" charset="0"/>
              </a:rPr>
              <a:t>excel</a:t>
            </a:r>
            <a:r>
              <a:rPr lang="zh-CN" altLang="en-US" sz="1700" dirty="0" smtClean="0">
                <a:latin typeface="宋体" pitchFamily="2" charset="-122"/>
              </a:rPr>
              <a:t>文件的引入时间从</a:t>
            </a:r>
            <a:r>
              <a:rPr lang="en-US" altLang="zh-CN" sz="1700" dirty="0">
                <a:solidFill>
                  <a:srgbClr val="FF0000"/>
                </a:solidFill>
                <a:latin typeface="Times New Roman" pitchFamily="18" charset="0"/>
                <a:cs typeface="Times New Roman" pitchFamily="18" charset="0"/>
              </a:rPr>
              <a:t>30</a:t>
            </a:r>
            <a:r>
              <a:rPr lang="zh-CN" altLang="en-US" sz="1700" dirty="0" smtClean="0">
                <a:latin typeface="宋体" pitchFamily="2" charset="-122"/>
              </a:rPr>
              <a:t>分钟缩短到</a:t>
            </a:r>
            <a:r>
              <a:rPr lang="en-US" altLang="zh-CN" sz="1700" dirty="0">
                <a:solidFill>
                  <a:srgbClr val="FF0000"/>
                </a:solidFill>
                <a:latin typeface="Times New Roman" pitchFamily="18" charset="0"/>
                <a:cs typeface="Times New Roman" pitchFamily="18" charset="0"/>
              </a:rPr>
              <a:t>10</a:t>
            </a:r>
            <a:r>
              <a:rPr lang="zh-CN" altLang="en-US" sz="1700" dirty="0" smtClean="0">
                <a:latin typeface="宋体" pitchFamily="2" charset="-122"/>
              </a:rPr>
              <a:t>分钟内。</a:t>
            </a:r>
            <a:endParaRPr lang="en-US" altLang="zh-CN" sz="1700" dirty="0" smtClean="0">
              <a:latin typeface="宋体" pitchFamily="2" charset="-122"/>
            </a:endParaRPr>
          </a:p>
          <a:p>
            <a:pPr marL="0" indent="0">
              <a:spcBef>
                <a:spcPct val="30000"/>
              </a:spcBef>
              <a:buClr>
                <a:srgbClr val="FF9900"/>
              </a:buClr>
              <a:buNone/>
            </a:pPr>
            <a:endParaRPr lang="zh-CN" altLang="en-US" sz="1700" dirty="0" smtClean="0">
              <a:latin typeface="宋体" pitchFamily="2" charset="-122"/>
            </a:endParaRPr>
          </a:p>
          <a:p>
            <a:pPr lvl="1">
              <a:spcBef>
                <a:spcPct val="30000"/>
              </a:spcBef>
              <a:buClr>
                <a:srgbClr val="FF9900"/>
              </a:buClr>
              <a:buFont typeface="Wingdings" pitchFamily="2" charset="2"/>
              <a:buChar char="Ø"/>
            </a:pPr>
            <a:r>
              <a:rPr lang="zh-CN" altLang="en-US" sz="1700" dirty="0" smtClean="0">
                <a:latin typeface="宋体" pitchFamily="2" charset="-122"/>
              </a:rPr>
              <a:t>林氏木业，“全选”操作的性能瓶颈。</a:t>
            </a:r>
            <a:endParaRPr lang="en-US" altLang="zh-CN" sz="1700" dirty="0" smtClean="0">
              <a:latin typeface="宋体" pitchFamily="2" charset="-122"/>
            </a:endParaRPr>
          </a:p>
          <a:p>
            <a:pPr marL="457200" lvl="1" indent="0">
              <a:spcBef>
                <a:spcPct val="30000"/>
              </a:spcBef>
              <a:buClr>
                <a:srgbClr val="FF9900"/>
              </a:buClr>
              <a:buNone/>
            </a:pPr>
            <a:r>
              <a:rPr lang="en-US" altLang="zh-CN" sz="1700" dirty="0" smtClean="0">
                <a:latin typeface="宋体" pitchFamily="2" charset="-122"/>
              </a:rPr>
              <a:t>	</a:t>
            </a:r>
            <a:r>
              <a:rPr sz="1700" dirty="0" smtClean="0">
                <a:latin typeface="宋体" pitchFamily="2" charset="-122"/>
              </a:rPr>
              <a:t>问题分析：</a:t>
            </a:r>
            <a:r>
              <a:rPr lang="zh-CN" altLang="en-US" sz="1700" dirty="0" smtClean="0">
                <a:latin typeface="宋体" pitchFamily="2" charset="-122"/>
              </a:rPr>
              <a:t>一万行数据，逻辑</a:t>
            </a:r>
            <a:r>
              <a:rPr sz="1700" smtClean="0">
                <a:latin typeface="宋体" pitchFamily="2" charset="-122"/>
                <a:sym typeface="+mn-ea"/>
              </a:rPr>
              <a:t>执行</a:t>
            </a:r>
            <a:r>
              <a:rPr lang="zh-CN" altLang="en-US" sz="1700" dirty="0" smtClean="0">
                <a:latin typeface="宋体" pitchFamily="2" charset="-122"/>
              </a:rPr>
              <a:t>的次数达到</a:t>
            </a:r>
            <a:r>
              <a:rPr lang="zh-CN" altLang="en-US" sz="1700" dirty="0" smtClean="0">
                <a:solidFill>
                  <a:srgbClr val="FF0000"/>
                </a:solidFill>
                <a:latin typeface="宋体" pitchFamily="2" charset="-122"/>
              </a:rPr>
              <a:t>亿次</a:t>
            </a:r>
            <a:r>
              <a:rPr lang="zh-CN" altLang="en-US" sz="1700" dirty="0" smtClean="0">
                <a:latin typeface="宋体" pitchFamily="2" charset="-122"/>
              </a:rPr>
              <a:t>的数量级，导致</a:t>
            </a:r>
            <a:r>
              <a:rPr lang="en-US" altLang="zh-CN" sz="1700" dirty="0">
                <a:latin typeface="Times New Roman" pitchFamily="18" charset="0"/>
                <a:cs typeface="Times New Roman" pitchFamily="18" charset="0"/>
              </a:rPr>
              <a:t>Cloud</a:t>
            </a:r>
            <a:r>
              <a:rPr lang="zh-CN" altLang="en-US" sz="1700" dirty="0" smtClean="0">
                <a:latin typeface="宋体" pitchFamily="2" charset="-122"/>
              </a:rPr>
              <a:t>崩 </a:t>
            </a:r>
            <a:r>
              <a:rPr lang="en-US" altLang="zh-CN" sz="1700" dirty="0" smtClean="0">
                <a:latin typeface="宋体" pitchFamily="2" charset="-122"/>
              </a:rPr>
              <a:t>	          </a:t>
            </a:r>
            <a:r>
              <a:rPr lang="zh-CN" altLang="en-US" sz="1700" dirty="0" smtClean="0">
                <a:latin typeface="宋体" pitchFamily="2" charset="-122"/>
              </a:rPr>
              <a:t>溃退出。</a:t>
            </a:r>
            <a:endParaRPr lang="en-US" altLang="zh-CN" sz="1700" dirty="0" smtClean="0">
              <a:latin typeface="宋体" pitchFamily="2" charset="-122"/>
            </a:endParaRPr>
          </a:p>
          <a:p>
            <a:pPr marL="457200" lvl="1" indent="0">
              <a:spcBef>
                <a:spcPct val="30000"/>
              </a:spcBef>
              <a:buClr>
                <a:srgbClr val="FF9900"/>
              </a:buClr>
              <a:buNone/>
            </a:pPr>
            <a:r>
              <a:rPr lang="en-US" altLang="zh-CN" sz="1700" dirty="0" smtClean="0">
                <a:latin typeface="宋体" pitchFamily="2" charset="-122"/>
              </a:rPr>
              <a:t>	</a:t>
            </a:r>
            <a:r>
              <a:rPr lang="zh-CN" altLang="en-US" sz="1700" dirty="0" smtClean="0">
                <a:latin typeface="宋体" pitchFamily="2" charset="-122"/>
              </a:rPr>
              <a:t>优化思路：梳理触发的逻辑，从逻辑的执行入口处避免不必要的循环操作。</a:t>
            </a:r>
            <a:endParaRPr lang="en-US" altLang="zh-CN" sz="1700" dirty="0" smtClean="0">
              <a:latin typeface="宋体" pitchFamily="2" charset="-122"/>
            </a:endParaRPr>
          </a:p>
          <a:p>
            <a:pPr marL="457200" lvl="1" indent="0">
              <a:spcBef>
                <a:spcPct val="30000"/>
              </a:spcBef>
              <a:buClr>
                <a:srgbClr val="FF9900"/>
              </a:buClr>
              <a:buNone/>
            </a:pPr>
            <a:r>
              <a:rPr lang="en-US" altLang="zh-CN" sz="1700" dirty="0">
                <a:latin typeface="宋体" pitchFamily="2" charset="-122"/>
              </a:rPr>
              <a:t>	</a:t>
            </a:r>
            <a:r>
              <a:rPr lang="zh-CN" altLang="en-US" sz="1700" dirty="0" smtClean="0">
                <a:latin typeface="宋体" pitchFamily="2" charset="-122"/>
              </a:rPr>
              <a:t>优化成果：一万行数据，逻辑执行的次数降低到</a:t>
            </a:r>
            <a:r>
              <a:rPr lang="zh-CN" altLang="en-US" sz="1700" dirty="0" smtClean="0">
                <a:solidFill>
                  <a:srgbClr val="FF0000"/>
                </a:solidFill>
                <a:latin typeface="宋体" pitchFamily="2" charset="-122"/>
              </a:rPr>
              <a:t>万次</a:t>
            </a:r>
            <a:r>
              <a:rPr lang="zh-CN" altLang="en-US" sz="1700" dirty="0" smtClean="0">
                <a:latin typeface="宋体" pitchFamily="2" charset="-122"/>
              </a:rPr>
              <a:t>的数量级。</a:t>
            </a:r>
            <a:endParaRPr lang="en-US" altLang="zh-CN" sz="1700" dirty="0" smtClean="0">
              <a:latin typeface="宋体" pitchFamily="2" charset="-122"/>
            </a:endParaRPr>
          </a:p>
          <a:p>
            <a:pPr marL="457200" lvl="1" indent="0">
              <a:spcBef>
                <a:spcPct val="30000"/>
              </a:spcBef>
              <a:buClr>
                <a:srgbClr val="FF9900"/>
              </a:buClr>
              <a:buNone/>
            </a:pPr>
            <a:r>
              <a:rPr lang="en-US" altLang="zh-CN" sz="1800" dirty="0">
                <a:latin typeface="宋体" pitchFamily="2" charset="-122"/>
              </a:rPr>
              <a:t>	</a:t>
            </a:r>
            <a:endParaRPr lang="en-US" altLang="zh-CN" sz="1800" dirty="0" smtClean="0">
              <a:latin typeface="宋体" pitchFamily="2" charset="-122"/>
            </a:endParaRPr>
          </a:p>
          <a:p>
            <a:pPr marL="457200" lvl="1" indent="0">
              <a:spcBef>
                <a:spcPct val="30000"/>
              </a:spcBef>
              <a:buClr>
                <a:srgbClr val="FF9900"/>
              </a:buClr>
              <a:buNone/>
            </a:pPr>
            <a:endParaRPr lang="en-US" altLang="zh-CN" sz="1800" dirty="0" smtClean="0">
              <a:latin typeface="宋体" pitchFamily="2" charset="-122"/>
            </a:endParaRPr>
          </a:p>
        </p:txBody>
      </p:sp>
      <p:sp>
        <p:nvSpPr>
          <p:cNvPr id="3" name="标题 2"/>
          <p:cNvSpPr>
            <a:spLocks noGrp="1"/>
          </p:cNvSpPr>
          <p:nvPr>
            <p:ph type="title"/>
          </p:nvPr>
        </p:nvSpPr>
        <p:spPr/>
        <p:txBody>
          <a:bodyPr/>
          <a:lstStyle/>
          <a:p>
            <a:r>
              <a:rPr lang="zh-CN" altLang="en-US" dirty="0">
                <a:latin typeface="微软雅黑" pitchFamily="34" charset="-122"/>
                <a:ea typeface="微软雅黑" pitchFamily="34" charset="-122"/>
              </a:rPr>
              <a:t>试用期工作成果展示</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spcBef>
                <a:spcPct val="30000"/>
              </a:spcBef>
              <a:buClr>
                <a:srgbClr val="FF9900"/>
              </a:buClr>
            </a:pPr>
            <a:r>
              <a:rPr lang="zh-CN" altLang="en-US" dirty="0" smtClean="0">
                <a:latin typeface="宋体" pitchFamily="2" charset="-122"/>
              </a:rPr>
              <a:t>客户反馈</a:t>
            </a:r>
          </a:p>
          <a:p>
            <a:pPr lvl="1">
              <a:spcBef>
                <a:spcPct val="30000"/>
              </a:spcBef>
              <a:buClr>
                <a:srgbClr val="FF9900"/>
              </a:buClr>
              <a:buFont typeface="Wingdings" pitchFamily="2" charset="2"/>
              <a:buChar char="Ø"/>
            </a:pPr>
            <a:r>
              <a:rPr lang="zh-CN" altLang="en-US" sz="1800" dirty="0" smtClean="0">
                <a:latin typeface="宋体" pitchFamily="2" charset="-122"/>
              </a:rPr>
              <a:t>客户升级到</a:t>
            </a:r>
            <a:r>
              <a:rPr lang="en-US" altLang="zh-CN" sz="1800" dirty="0" smtClean="0">
                <a:latin typeface="Arial" charset="0"/>
              </a:rPr>
              <a:t>6.0</a:t>
            </a:r>
            <a:r>
              <a:rPr lang="zh-CN" altLang="en-US" sz="1800" dirty="0" smtClean="0">
                <a:latin typeface="宋体" pitchFamily="2" charset="-122"/>
              </a:rPr>
              <a:t>后，应付单跟踪表出现中断错误，提示表不存在。</a:t>
            </a:r>
            <a:endParaRPr sz="1800" dirty="0" smtClean="0">
              <a:latin typeface="宋体" pitchFamily="2" charset="-122"/>
            </a:endParaRPr>
          </a:p>
          <a:p>
            <a:pPr marL="457200" lvl="1" indent="0">
              <a:spcBef>
                <a:spcPct val="30000"/>
              </a:spcBef>
              <a:buClr>
                <a:srgbClr val="FF9900"/>
              </a:buClr>
              <a:buNone/>
            </a:pPr>
            <a:r>
              <a:rPr lang="en-US" altLang="zh-CN" sz="1800" dirty="0" smtClean="0">
                <a:latin typeface="宋体" pitchFamily="2" charset="-122"/>
              </a:rPr>
              <a:t>	</a:t>
            </a:r>
            <a:r>
              <a:rPr sz="1800" b="1" smtClean="0">
                <a:latin typeface="宋体" pitchFamily="2" charset="-122"/>
                <a:sym typeface="+mn-ea"/>
              </a:rPr>
              <a:t>初步判断</a:t>
            </a:r>
            <a:r>
              <a:rPr lang="zh-CN" altLang="en-US" sz="1800" dirty="0" smtClean="0">
                <a:latin typeface="宋体" pitchFamily="2" charset="-122"/>
              </a:rPr>
              <a:t>：客户二次开发了新的单据转换路线。</a:t>
            </a:r>
            <a:endParaRPr lang="en-US" altLang="zh-CN" sz="1800" dirty="0" smtClean="0">
              <a:latin typeface="宋体" pitchFamily="2" charset="-122"/>
            </a:endParaRPr>
          </a:p>
          <a:p>
            <a:pPr marL="457200" lvl="1" indent="0">
              <a:spcBef>
                <a:spcPct val="30000"/>
              </a:spcBef>
              <a:buClr>
                <a:srgbClr val="FF9900"/>
              </a:buClr>
              <a:buNone/>
            </a:pPr>
            <a:r>
              <a:rPr lang="en-US" altLang="zh-CN" sz="1800" dirty="0">
                <a:latin typeface="宋体" pitchFamily="2" charset="-122"/>
              </a:rPr>
              <a:t>	</a:t>
            </a:r>
            <a:r>
              <a:rPr sz="1800" b="1" dirty="0">
                <a:latin typeface="宋体" pitchFamily="2" charset="-122"/>
              </a:rPr>
              <a:t>处理难点</a:t>
            </a:r>
            <a:r>
              <a:rPr sz="1800" dirty="0">
                <a:latin typeface="宋体" pitchFamily="2" charset="-122"/>
              </a:rPr>
              <a:t>：无法重现客户问题，</a:t>
            </a:r>
            <a:r>
              <a:rPr lang="zh-CN" altLang="en-US" sz="1800" dirty="0" smtClean="0">
                <a:latin typeface="宋体" pitchFamily="2" charset="-122"/>
              </a:rPr>
              <a:t>需要客户</a:t>
            </a:r>
            <a:r>
              <a:rPr lang="zh-CN" altLang="en-US" sz="1800" dirty="0" smtClean="0">
                <a:solidFill>
                  <a:srgbClr val="FF0000"/>
                </a:solidFill>
                <a:latin typeface="宋体" pitchFamily="2" charset="-122"/>
              </a:rPr>
              <a:t>提供帐套</a:t>
            </a:r>
            <a:r>
              <a:rPr lang="zh-CN" altLang="en-US" sz="1800" dirty="0" smtClean="0">
                <a:latin typeface="宋体" pitchFamily="2" charset="-122"/>
              </a:rPr>
              <a:t>进行分析。</a:t>
            </a:r>
          </a:p>
          <a:p>
            <a:pPr marL="457200" lvl="1" indent="0">
              <a:spcBef>
                <a:spcPct val="30000"/>
              </a:spcBef>
              <a:buClr>
                <a:srgbClr val="FF9900"/>
              </a:buClr>
              <a:buNone/>
            </a:pPr>
            <a:r>
              <a:rPr lang="zh-CN" altLang="en-US" sz="1800" dirty="0" smtClean="0">
                <a:latin typeface="宋体" pitchFamily="2" charset="-122"/>
              </a:rPr>
              <a:t>              </a:t>
            </a:r>
            <a:r>
              <a:rPr lang="zh-CN" altLang="en-US" sz="1800" dirty="0">
                <a:latin typeface="宋体" pitchFamily="2" charset="-122"/>
              </a:rPr>
              <a:t>出</a:t>
            </a:r>
            <a:r>
              <a:rPr lang="zh-CN" altLang="en-US" sz="1800" dirty="0" smtClean="0">
                <a:latin typeface="宋体" pitchFamily="2" charset="-122"/>
              </a:rPr>
              <a:t>于保密原因，客户拒绝提供帐套。</a:t>
            </a:r>
            <a:endParaRPr lang="en-US" altLang="zh-CN" sz="1800" dirty="0" smtClean="0">
              <a:latin typeface="宋体" pitchFamily="2" charset="-122"/>
            </a:endParaRPr>
          </a:p>
          <a:p>
            <a:pPr marL="457200" lvl="1" indent="0">
              <a:spcBef>
                <a:spcPct val="30000"/>
              </a:spcBef>
              <a:buClr>
                <a:srgbClr val="FF9900"/>
              </a:buClr>
              <a:buNone/>
            </a:pPr>
            <a:r>
              <a:rPr lang="en-US" altLang="zh-CN" sz="1800" dirty="0">
                <a:latin typeface="宋体" pitchFamily="2" charset="-122"/>
              </a:rPr>
              <a:t> </a:t>
            </a:r>
            <a:r>
              <a:rPr lang="en-US" altLang="zh-CN" sz="1800" dirty="0" smtClean="0">
                <a:latin typeface="宋体" pitchFamily="2" charset="-122"/>
              </a:rPr>
              <a:t>   </a:t>
            </a:r>
            <a:r>
              <a:rPr sz="1800" b="1" dirty="0" smtClean="0">
                <a:latin typeface="宋体" pitchFamily="2" charset="-122"/>
              </a:rPr>
              <a:t>处理方法</a:t>
            </a:r>
            <a:r>
              <a:rPr sz="1800" dirty="0" smtClean="0">
                <a:latin typeface="宋体" pitchFamily="2" charset="-122"/>
              </a:rPr>
              <a:t>：从客户处获取</a:t>
            </a:r>
            <a:r>
              <a:rPr sz="1800" smtClean="0">
                <a:latin typeface="宋体" pitchFamily="2" charset="-122"/>
                <a:sym typeface="+mn-ea"/>
              </a:rPr>
              <a:t>所有</a:t>
            </a:r>
            <a:r>
              <a:rPr lang="zh-CN" altLang="en-US" sz="1800" dirty="0" smtClean="0">
                <a:latin typeface="宋体" pitchFamily="2" charset="-122"/>
              </a:rPr>
              <a:t>单据下推路线，进行源代码执行的</a:t>
            </a:r>
            <a:r>
              <a:rPr lang="zh-CN" altLang="en-US" sz="1800" dirty="0" smtClean="0">
                <a:solidFill>
                  <a:srgbClr val="FF0000"/>
                </a:solidFill>
                <a:latin typeface="宋体" pitchFamily="2" charset="-122"/>
              </a:rPr>
              <a:t>推演</a:t>
            </a:r>
            <a:r>
              <a:rPr lang="zh-CN" altLang="en-US" sz="1800" dirty="0" smtClean="0">
                <a:latin typeface="宋体" pitchFamily="2" charset="-122"/>
              </a:rPr>
              <a:t>。</a:t>
            </a:r>
          </a:p>
          <a:p>
            <a:pPr marL="457200" lvl="1" indent="0">
              <a:spcBef>
                <a:spcPct val="30000"/>
              </a:spcBef>
              <a:buClr>
                <a:srgbClr val="FF9900"/>
              </a:buClr>
              <a:buNone/>
            </a:pPr>
            <a:r>
              <a:rPr lang="en-US" altLang="zh-CN" sz="1800" dirty="0" smtClean="0">
                <a:latin typeface="宋体" pitchFamily="2" charset="-122"/>
              </a:rPr>
              <a:t>	</a:t>
            </a:r>
            <a:r>
              <a:rPr sz="1800" b="1" dirty="0" smtClean="0">
                <a:latin typeface="宋体" pitchFamily="2" charset="-122"/>
              </a:rPr>
              <a:t>最终结果</a:t>
            </a:r>
            <a:r>
              <a:rPr sz="1800" dirty="0" smtClean="0">
                <a:latin typeface="宋体" pitchFamily="2" charset="-122"/>
              </a:rPr>
              <a:t>：</a:t>
            </a:r>
            <a:r>
              <a:rPr lang="zh-CN" altLang="en-US" sz="1800" dirty="0" smtClean="0">
                <a:latin typeface="宋体" pitchFamily="2" charset="-122"/>
              </a:rPr>
              <a:t>将组件发送给客户进行验证，将代码修改整合到标准产品。</a:t>
            </a:r>
            <a:endParaRPr lang="en-US" altLang="zh-CN" sz="1800" dirty="0" smtClean="0">
              <a:latin typeface="宋体" pitchFamily="2" charset="-122"/>
            </a:endParaRPr>
          </a:p>
          <a:p>
            <a:pPr marL="457200" lvl="1" indent="0">
              <a:spcBef>
                <a:spcPct val="30000"/>
              </a:spcBef>
              <a:buClr>
                <a:srgbClr val="FF9900"/>
              </a:buClr>
              <a:buNone/>
            </a:pPr>
            <a:endParaRPr lang="en-US" altLang="zh-CN" sz="1800" dirty="0">
              <a:latin typeface="宋体" pitchFamily="2" charset="-122"/>
            </a:endParaRPr>
          </a:p>
          <a:p>
            <a:pPr marL="457200" lvl="1" indent="0">
              <a:spcBef>
                <a:spcPct val="30000"/>
              </a:spcBef>
              <a:buClr>
                <a:srgbClr val="FF9900"/>
              </a:buClr>
              <a:buNone/>
            </a:pPr>
            <a:endParaRPr lang="en-US" altLang="zh-CN" sz="1800" dirty="0">
              <a:latin typeface="宋体" pitchFamily="2" charset="-122"/>
            </a:endParaRPr>
          </a:p>
          <a:p>
            <a:pPr marL="457200" lvl="1" indent="0">
              <a:spcBef>
                <a:spcPct val="30000"/>
              </a:spcBef>
              <a:buClr>
                <a:srgbClr val="FF9900"/>
              </a:buClr>
              <a:buNone/>
            </a:pPr>
            <a:r>
              <a:rPr lang="zh-CN" altLang="en-US" sz="1800" b="1" dirty="0" smtClean="0">
                <a:latin typeface="宋体" pitchFamily="2" charset="-122"/>
              </a:rPr>
              <a:t>总结</a:t>
            </a:r>
            <a:r>
              <a:rPr lang="zh-CN" altLang="en-US" sz="1800" dirty="0" smtClean="0">
                <a:latin typeface="宋体" pitchFamily="2" charset="-122"/>
              </a:rPr>
              <a:t>：标准产品的部分表命名不符合规范，是导致本次问题的主要原因。</a:t>
            </a:r>
            <a:endParaRPr lang="en-US" altLang="zh-CN" sz="1800" dirty="0" smtClean="0">
              <a:latin typeface="宋体" pitchFamily="2" charset="-122"/>
            </a:endParaRPr>
          </a:p>
          <a:p>
            <a:pPr marL="457200" lvl="1" indent="0">
              <a:spcBef>
                <a:spcPct val="30000"/>
              </a:spcBef>
              <a:buClr>
                <a:srgbClr val="FF9900"/>
              </a:buClr>
              <a:buNone/>
            </a:pPr>
            <a:endParaRPr lang="en-US" altLang="zh-CN" sz="1800" dirty="0" smtClean="0">
              <a:latin typeface="宋体" pitchFamily="2" charset="-122"/>
            </a:endParaRPr>
          </a:p>
        </p:txBody>
      </p:sp>
      <p:sp>
        <p:nvSpPr>
          <p:cNvPr id="3" name="标题 2"/>
          <p:cNvSpPr>
            <a:spLocks noGrp="1"/>
          </p:cNvSpPr>
          <p:nvPr>
            <p:ph type="title"/>
          </p:nvPr>
        </p:nvSpPr>
        <p:spPr/>
        <p:txBody>
          <a:bodyPr/>
          <a:lstStyle/>
          <a:p>
            <a:r>
              <a:rPr lang="zh-CN" altLang="en-US" dirty="0">
                <a:latin typeface="微软雅黑" pitchFamily="34" charset="-122"/>
                <a:ea typeface="微软雅黑" pitchFamily="34" charset="-122"/>
              </a:rPr>
              <a:t>试用期工作成果展示</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052736"/>
            <a:ext cx="7753350" cy="575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1070436"/>
            <a:ext cx="7829550" cy="575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423" y="2132965"/>
            <a:ext cx="6221095" cy="4093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内容占位符 1"/>
          <p:cNvSpPr>
            <a:spLocks noGrp="1"/>
          </p:cNvSpPr>
          <p:nvPr>
            <p:ph idx="1"/>
          </p:nvPr>
        </p:nvSpPr>
        <p:spPr>
          <a:xfrm>
            <a:off x="395288" y="981043"/>
            <a:ext cx="8334920" cy="5136868"/>
          </a:xfrm>
        </p:spPr>
        <p:txBody>
          <a:bodyPr>
            <a:normAutofit/>
          </a:bodyPr>
          <a:lstStyle/>
          <a:p>
            <a:pPr>
              <a:spcBef>
                <a:spcPct val="30000"/>
              </a:spcBef>
              <a:buClr>
                <a:srgbClr val="FF9900"/>
              </a:buClr>
            </a:pPr>
            <a:r>
              <a:rPr lang="zh-CN" altLang="en-US" dirty="0">
                <a:latin typeface="宋体" pitchFamily="2" charset="-122"/>
              </a:rPr>
              <a:t>内外部结算逻辑</a:t>
            </a:r>
            <a:endParaRPr lang="en-US" altLang="zh-CN" sz="1800" dirty="0" smtClean="0">
              <a:latin typeface="宋体" pitchFamily="2" charset="-122"/>
            </a:endParaRPr>
          </a:p>
          <a:p>
            <a:pPr lvl="1">
              <a:spcBef>
                <a:spcPct val="30000"/>
              </a:spcBef>
              <a:buClr>
                <a:srgbClr val="FF9900"/>
              </a:buClr>
              <a:buFont typeface="Wingdings" pitchFamily="2" charset="2"/>
              <a:buChar char="Ø"/>
            </a:pPr>
            <a:r>
              <a:rPr sz="1800" dirty="0">
                <a:latin typeface="宋体" pitchFamily="2" charset="-122"/>
              </a:rPr>
              <a:t>问题：属于遗留问题，导致报表数据不准确。涉及面广，包括了结账与初</a:t>
            </a:r>
          </a:p>
          <a:p>
            <a:pPr lvl="1">
              <a:spcBef>
                <a:spcPct val="30000"/>
              </a:spcBef>
              <a:buClr>
                <a:srgbClr val="FF9900"/>
              </a:buClr>
              <a:buFont typeface="Wingdings" pitchFamily="2" charset="2"/>
              <a:buChar char="Ø"/>
            </a:pPr>
            <a:r>
              <a:rPr sz="1800" dirty="0">
                <a:latin typeface="宋体" pitchFamily="2" charset="-122"/>
              </a:rPr>
              <a:t>      始化等重要操作，以及大部分的报表。</a:t>
            </a:r>
          </a:p>
          <a:p>
            <a:pPr marL="457200" lvl="1" indent="0">
              <a:spcBef>
                <a:spcPct val="30000"/>
              </a:spcBef>
              <a:buClr>
                <a:srgbClr val="FF9900"/>
              </a:buClr>
              <a:buNone/>
            </a:pPr>
            <a:endParaRPr lang="en-US" altLang="zh-CN" sz="1800" dirty="0">
              <a:latin typeface="宋体" pitchFamily="2" charset="-122"/>
            </a:endParaRPr>
          </a:p>
          <a:p>
            <a:pPr marL="457200" lvl="1" indent="0">
              <a:spcBef>
                <a:spcPct val="30000"/>
              </a:spcBef>
              <a:buClr>
                <a:srgbClr val="FF9900"/>
              </a:buClr>
              <a:buNone/>
            </a:pPr>
            <a:r>
              <a:rPr lang="en-US" altLang="zh-CN" sz="1800" dirty="0">
                <a:latin typeface="宋体" pitchFamily="2" charset="-122"/>
              </a:rPr>
              <a:t>  </a:t>
            </a:r>
          </a:p>
          <a:p>
            <a:pPr marL="0" indent="0">
              <a:spcBef>
                <a:spcPct val="30000"/>
              </a:spcBef>
              <a:buClr>
                <a:srgbClr val="FF9900"/>
              </a:buClr>
              <a:buNone/>
            </a:pPr>
            <a:r>
              <a:rPr lang="en-US" altLang="zh-CN" sz="1800" dirty="0" smtClean="0">
                <a:latin typeface="宋体" pitchFamily="2" charset="-122"/>
              </a:rPr>
              <a:t>	</a:t>
            </a:r>
          </a:p>
          <a:p>
            <a:pPr marL="457200" lvl="1" indent="0">
              <a:spcBef>
                <a:spcPct val="30000"/>
              </a:spcBef>
              <a:buClr>
                <a:srgbClr val="FF9900"/>
              </a:buClr>
              <a:buNone/>
            </a:pPr>
            <a:endParaRPr lang="en-US" altLang="zh-CN" sz="1800" dirty="0" smtClean="0">
              <a:latin typeface="宋体" pitchFamily="2" charset="-122"/>
            </a:endParaRPr>
          </a:p>
        </p:txBody>
      </p:sp>
      <p:sp>
        <p:nvSpPr>
          <p:cNvPr id="3" name="标题 2"/>
          <p:cNvSpPr>
            <a:spLocks noGrp="1"/>
          </p:cNvSpPr>
          <p:nvPr>
            <p:ph type="title"/>
          </p:nvPr>
        </p:nvSpPr>
        <p:spPr/>
        <p:txBody>
          <a:bodyPr/>
          <a:lstStyle/>
          <a:p>
            <a:r>
              <a:rPr lang="zh-CN" altLang="en-US" dirty="0">
                <a:latin typeface="微软雅黑" pitchFamily="34" charset="-122"/>
                <a:ea typeface="微软雅黑" pitchFamily="34" charset="-122"/>
              </a:rPr>
              <a:t>试用期工作成果展示</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spcBef>
                <a:spcPct val="30000"/>
              </a:spcBef>
              <a:buClr>
                <a:srgbClr val="FF9900"/>
              </a:buClr>
            </a:pPr>
            <a:r>
              <a:rPr lang="zh-CN" altLang="en-US" dirty="0">
                <a:latin typeface="宋体" pitchFamily="2" charset="-122"/>
              </a:rPr>
              <a:t>精度控制</a:t>
            </a:r>
            <a:endParaRPr lang="zh-CN" altLang="en-US" dirty="0" smtClean="0">
              <a:latin typeface="宋体" pitchFamily="2" charset="-122"/>
            </a:endParaRPr>
          </a:p>
          <a:p>
            <a:pPr lvl="1">
              <a:spcBef>
                <a:spcPct val="30000"/>
              </a:spcBef>
              <a:buClr>
                <a:srgbClr val="FF9900"/>
              </a:buClr>
              <a:buFont typeface="Wingdings" pitchFamily="2" charset="2"/>
              <a:buChar char="Ø"/>
            </a:pPr>
            <a:r>
              <a:rPr sz="1800" dirty="0" smtClean="0">
                <a:latin typeface="宋体" pitchFamily="2" charset="-122"/>
              </a:rPr>
              <a:t>问题：原有的精度控制方式失效，核心功能模块均受到影响。</a:t>
            </a:r>
          </a:p>
          <a:p>
            <a:pPr lvl="1">
              <a:spcBef>
                <a:spcPct val="30000"/>
              </a:spcBef>
              <a:buClr>
                <a:srgbClr val="FF9900"/>
              </a:buClr>
              <a:buFont typeface="Wingdings" pitchFamily="2" charset="2"/>
              <a:buChar char="Ø"/>
            </a:pPr>
            <a:r>
              <a:rPr sz="1800" dirty="0" smtClean="0">
                <a:latin typeface="宋体" pitchFamily="2" charset="-122"/>
              </a:rPr>
              <a:t>处理：小组首次处理此问题，分析研究后，重写精度控制逻辑。</a:t>
            </a:r>
          </a:p>
          <a:p>
            <a:pPr marL="457200" lvl="1" indent="0">
              <a:spcBef>
                <a:spcPct val="30000"/>
              </a:spcBef>
              <a:buClr>
                <a:srgbClr val="FF9900"/>
              </a:buClr>
              <a:buNone/>
            </a:pPr>
            <a:endParaRPr lang="en-US" altLang="zh-CN" sz="1800" dirty="0" smtClean="0">
              <a:latin typeface="宋体" pitchFamily="2" charset="-122"/>
            </a:endParaRPr>
          </a:p>
          <a:p>
            <a:pPr marL="457200" lvl="1" indent="0">
              <a:spcBef>
                <a:spcPct val="30000"/>
              </a:spcBef>
              <a:buClr>
                <a:srgbClr val="FF9900"/>
              </a:buClr>
              <a:buNone/>
            </a:pPr>
            <a:r>
              <a:rPr lang="en-US" altLang="zh-CN" sz="1800" dirty="0">
                <a:latin typeface="宋体" pitchFamily="2" charset="-122"/>
              </a:rPr>
              <a:t>	</a:t>
            </a:r>
            <a:endParaRPr lang="en-US" altLang="zh-CN" sz="1800" dirty="0" smtClean="0">
              <a:latin typeface="宋体" pitchFamily="2" charset="-122"/>
            </a:endParaRPr>
          </a:p>
          <a:p>
            <a:pPr marL="457200" lvl="1" indent="0">
              <a:spcBef>
                <a:spcPct val="30000"/>
              </a:spcBef>
              <a:buClr>
                <a:srgbClr val="FF9900"/>
              </a:buClr>
              <a:buNone/>
            </a:pPr>
            <a:endParaRPr lang="en-US" altLang="zh-CN" sz="1800" dirty="0" smtClean="0">
              <a:latin typeface="宋体" pitchFamily="2" charset="-122"/>
            </a:endParaRPr>
          </a:p>
        </p:txBody>
      </p:sp>
      <p:sp>
        <p:nvSpPr>
          <p:cNvPr id="3" name="标题 2"/>
          <p:cNvSpPr>
            <a:spLocks noGrp="1"/>
          </p:cNvSpPr>
          <p:nvPr>
            <p:ph type="title"/>
          </p:nvPr>
        </p:nvSpPr>
        <p:spPr/>
        <p:txBody>
          <a:bodyPr/>
          <a:lstStyle/>
          <a:p>
            <a:r>
              <a:rPr lang="zh-CN" altLang="en-US" dirty="0">
                <a:latin typeface="微软雅黑" pitchFamily="34" charset="-122"/>
                <a:ea typeface="微软雅黑" pitchFamily="34" charset="-122"/>
              </a:rPr>
              <a:t>试用期工作成果展示</a:t>
            </a:r>
          </a:p>
        </p:txBody>
      </p:sp>
      <p:pic>
        <p:nvPicPr>
          <p:cNvPr id="8" name="图片 7"/>
          <p:cNvPicPr>
            <a:picLocks noChangeAspect="1"/>
          </p:cNvPicPr>
          <p:nvPr/>
        </p:nvPicPr>
        <p:blipFill>
          <a:blip r:embed="rId3"/>
          <a:srcRect/>
          <a:stretch>
            <a:fillRect/>
          </a:stretch>
        </p:blipFill>
        <p:spPr>
          <a:xfrm>
            <a:off x="1933893" y="2277745"/>
            <a:ext cx="5276215" cy="3876040"/>
          </a:xfrm>
          <a:prstGeom prst="rect">
            <a:avLst/>
          </a:prstGeo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spcBef>
                <a:spcPct val="30000"/>
              </a:spcBef>
              <a:buClr>
                <a:srgbClr val="FF9900"/>
              </a:buClr>
            </a:pPr>
            <a:r>
              <a:rPr lang="zh-CN" altLang="en-US" dirty="0">
                <a:latin typeface="宋体" pitchFamily="2" charset="-122"/>
              </a:rPr>
              <a:t>匹配</a:t>
            </a:r>
            <a:r>
              <a:rPr lang="zh-CN" altLang="en-US" dirty="0" smtClean="0">
                <a:latin typeface="宋体" pitchFamily="2" charset="-122"/>
              </a:rPr>
              <a:t>核销范围细化</a:t>
            </a:r>
          </a:p>
          <a:p>
            <a:pPr lvl="1">
              <a:spcBef>
                <a:spcPct val="30000"/>
              </a:spcBef>
              <a:buClr>
                <a:srgbClr val="FF9900"/>
              </a:buClr>
              <a:buFont typeface="Wingdings" pitchFamily="2" charset="2"/>
              <a:buChar char="Ø"/>
            </a:pPr>
            <a:r>
              <a:rPr sz="1700" dirty="0" smtClean="0">
                <a:latin typeface="宋体" pitchFamily="2" charset="-122"/>
              </a:rPr>
              <a:t>描述：在原有的匹配核销基础上，对核销单据的范围进行扩展，增加</a:t>
            </a:r>
            <a:r>
              <a:rPr lang="en-US" altLang="zh-CN" sz="1700" dirty="0" smtClean="0">
                <a:latin typeface="宋体" pitchFamily="2" charset="-122"/>
              </a:rPr>
              <a:t>“</a:t>
            </a:r>
            <a:r>
              <a:rPr sz="1700" dirty="0" smtClean="0">
                <a:latin typeface="宋体" pitchFamily="2" charset="-122"/>
              </a:rPr>
              <a:t>往来单</a:t>
            </a:r>
          </a:p>
          <a:p>
            <a:pPr lvl="1">
              <a:spcBef>
                <a:spcPct val="30000"/>
              </a:spcBef>
              <a:buClr>
                <a:srgbClr val="FF9900"/>
              </a:buClr>
              <a:buFont typeface="Wingdings" pitchFamily="2" charset="2"/>
              <a:buChar char="Ø"/>
            </a:pPr>
            <a:r>
              <a:rPr sz="1700" dirty="0" smtClean="0">
                <a:latin typeface="宋体" pitchFamily="2" charset="-122"/>
              </a:rPr>
              <a:t>      位</a:t>
            </a:r>
            <a:r>
              <a:rPr lang="en-US" altLang="zh-CN" sz="1700" dirty="0" smtClean="0">
                <a:latin typeface="宋体" pitchFamily="2" charset="-122"/>
              </a:rPr>
              <a:t>”</a:t>
            </a:r>
            <a:r>
              <a:rPr sz="1700" dirty="0" smtClean="0">
                <a:latin typeface="宋体" pitchFamily="2" charset="-122"/>
              </a:rPr>
              <a:t>与</a:t>
            </a:r>
            <a:r>
              <a:rPr lang="en-US" altLang="zh-CN" sz="1700" dirty="0" smtClean="0">
                <a:latin typeface="宋体" pitchFamily="2" charset="-122"/>
              </a:rPr>
              <a:t>“</a:t>
            </a:r>
            <a:r>
              <a:rPr sz="1700" dirty="0" smtClean="0">
                <a:latin typeface="宋体" pitchFamily="2" charset="-122"/>
              </a:rPr>
              <a:t>币别</a:t>
            </a:r>
            <a:r>
              <a:rPr lang="en-US" altLang="zh-CN" sz="1700" dirty="0" smtClean="0">
                <a:latin typeface="宋体" pitchFamily="2" charset="-122"/>
              </a:rPr>
              <a:t>”</a:t>
            </a:r>
            <a:r>
              <a:rPr sz="1700" smtClean="0">
                <a:latin typeface="宋体" pitchFamily="2" charset="-122"/>
              </a:rPr>
              <a:t>两个可选维度，</a:t>
            </a:r>
            <a:r>
              <a:rPr lang="zh-CN" altLang="en-US" sz="1700" smtClean="0">
                <a:latin typeface="宋体" pitchFamily="2" charset="-122"/>
              </a:rPr>
              <a:t>全面调整核销逻辑</a:t>
            </a:r>
            <a:r>
              <a:rPr sz="1700" smtClean="0">
                <a:latin typeface="宋体" pitchFamily="2" charset="-122"/>
              </a:rPr>
              <a:t>。</a:t>
            </a:r>
          </a:p>
          <a:p>
            <a:pPr lvl="1">
              <a:spcBef>
                <a:spcPct val="30000"/>
              </a:spcBef>
              <a:buClr>
                <a:srgbClr val="FF9900"/>
              </a:buClr>
              <a:buFont typeface="Wingdings" pitchFamily="2" charset="2"/>
              <a:buChar char="Ø"/>
            </a:pPr>
            <a:r>
              <a:rPr sz="1700" dirty="0" smtClean="0">
                <a:latin typeface="宋体" pitchFamily="2" charset="-122"/>
              </a:rPr>
              <a:t>结论：细化了核销范围，满足了大数据量客户的使用需求。</a:t>
            </a:r>
          </a:p>
          <a:p>
            <a:pPr marL="457200" lvl="1" indent="0">
              <a:spcBef>
                <a:spcPct val="30000"/>
              </a:spcBef>
              <a:buClr>
                <a:srgbClr val="FF9900"/>
              </a:buClr>
              <a:buNone/>
            </a:pPr>
            <a:endParaRPr lang="en-US" altLang="zh-CN" sz="1800" dirty="0" smtClean="0">
              <a:latin typeface="宋体" pitchFamily="2" charset="-122"/>
            </a:endParaRPr>
          </a:p>
          <a:p>
            <a:pPr marL="457200" lvl="1" indent="0">
              <a:spcBef>
                <a:spcPct val="30000"/>
              </a:spcBef>
              <a:buClr>
                <a:srgbClr val="FF9900"/>
              </a:buClr>
              <a:buNone/>
            </a:pPr>
            <a:r>
              <a:rPr lang="en-US" altLang="zh-CN" sz="1800" dirty="0">
                <a:latin typeface="宋体" pitchFamily="2" charset="-122"/>
              </a:rPr>
              <a:t>	</a:t>
            </a:r>
            <a:endParaRPr lang="en-US" altLang="zh-CN" sz="1800" dirty="0" smtClean="0">
              <a:latin typeface="宋体" pitchFamily="2" charset="-122"/>
            </a:endParaRPr>
          </a:p>
          <a:p>
            <a:pPr marL="457200" lvl="1" indent="0">
              <a:spcBef>
                <a:spcPct val="30000"/>
              </a:spcBef>
              <a:buClr>
                <a:srgbClr val="FF9900"/>
              </a:buClr>
              <a:buNone/>
            </a:pPr>
            <a:endParaRPr lang="en-US" altLang="zh-CN" sz="1800" dirty="0" smtClean="0">
              <a:latin typeface="宋体" pitchFamily="2" charset="-122"/>
            </a:endParaRPr>
          </a:p>
        </p:txBody>
      </p:sp>
      <p:sp>
        <p:nvSpPr>
          <p:cNvPr id="3" name="标题 2"/>
          <p:cNvSpPr>
            <a:spLocks noGrp="1"/>
          </p:cNvSpPr>
          <p:nvPr>
            <p:ph type="title"/>
          </p:nvPr>
        </p:nvSpPr>
        <p:spPr/>
        <p:txBody>
          <a:bodyPr/>
          <a:lstStyle/>
          <a:p>
            <a:r>
              <a:rPr lang="zh-CN" altLang="en-US" dirty="0">
                <a:latin typeface="微软雅黑" pitchFamily="34" charset="-122"/>
                <a:ea typeface="微软雅黑" pitchFamily="34" charset="-122"/>
              </a:rPr>
              <a:t>试用期工作成果展示</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515" y="2422525"/>
            <a:ext cx="7506970" cy="3700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2012PPT模板（4：3版）">
  <a:themeElements>
    <a:clrScheme name="kingdee">
      <a:dk1>
        <a:srgbClr val="000000"/>
      </a:dk1>
      <a:lt1>
        <a:srgbClr val="FFFFFF"/>
      </a:lt1>
      <a:dk2>
        <a:srgbClr val="000000"/>
      </a:dk2>
      <a:lt2>
        <a:srgbClr val="404040"/>
      </a:lt2>
      <a:accent1>
        <a:srgbClr val="0060C0"/>
      </a:accent1>
      <a:accent2>
        <a:srgbClr val="003B76"/>
      </a:accent2>
      <a:accent3>
        <a:srgbClr val="FFFFFF"/>
      </a:accent3>
      <a:accent4>
        <a:srgbClr val="000000"/>
      </a:accent4>
      <a:accent5>
        <a:srgbClr val="AAB6DC"/>
      </a:accent5>
      <a:accent6>
        <a:srgbClr val="00356A"/>
      </a:accent6>
      <a:hlink>
        <a:srgbClr val="FF9900"/>
      </a:hlink>
      <a:folHlink>
        <a:srgbClr val="CC00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2012PPT模板（4：3版）</Template>
  <TotalTime>2</TotalTime>
  <Words>1149</Words>
  <Application>Microsoft Office PowerPoint</Application>
  <PresentationFormat>全屏显示(4:3)</PresentationFormat>
  <Paragraphs>176</Paragraphs>
  <Slides>17</Slides>
  <Notes>16</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17</vt:i4>
      </vt:variant>
    </vt:vector>
  </HeadingPairs>
  <TitlesOfParts>
    <vt:vector size="20" baseType="lpstr">
      <vt:lpstr>2012PPT模板（4：3版）</vt:lpstr>
      <vt:lpstr>文档</vt:lpstr>
      <vt:lpstr>Document</vt:lpstr>
      <vt:lpstr>新员工转正考核报告 </vt:lpstr>
      <vt:lpstr>目录</vt:lpstr>
      <vt:lpstr>PowerPoint 演示文稿</vt:lpstr>
      <vt:lpstr>试用期取得的主要工作成果</vt:lpstr>
      <vt:lpstr>试用期工作成果展示</vt:lpstr>
      <vt:lpstr>试用期工作成果展示</vt:lpstr>
      <vt:lpstr>试用期工作成果展示</vt:lpstr>
      <vt:lpstr>试用期工作成果展示</vt:lpstr>
      <vt:lpstr>试用期工作成果展示</vt:lpstr>
      <vt:lpstr>试用期工作成果展示</vt:lpstr>
      <vt:lpstr>试用期工作成果展示</vt:lpstr>
      <vt:lpstr>学习与能力提升情况</vt:lpstr>
      <vt:lpstr>优势与不足（针对不足提出改进措施）</vt:lpstr>
      <vt:lpstr>未来工作展望及需要的帮助</vt:lpstr>
      <vt:lpstr>心得体会及对公司/部门建议</vt:lpstr>
      <vt:lpstr>PowerPoint 演示文稿</vt:lpstr>
      <vt:lpstr>特别声明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成就高效员工</dc:title>
  <dc:creator>王馗</dc:creator>
  <cp:lastModifiedBy>文桥</cp:lastModifiedBy>
  <cp:revision>451</cp:revision>
  <dcterms:created xsi:type="dcterms:W3CDTF">2012-06-20T06:28:00Z</dcterms:created>
  <dcterms:modified xsi:type="dcterms:W3CDTF">2017-12-15T05:53:00Z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