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6"/>
  </p:notesMasterIdLst>
  <p:handoutMasterIdLst>
    <p:handoutMasterId r:id="rId17"/>
  </p:handoutMasterIdLst>
  <p:sldIdLst>
    <p:sldId id="272" r:id="rId5"/>
    <p:sldId id="263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EBC"/>
    <a:srgbClr val="24215F"/>
    <a:srgbClr val="1A154C"/>
    <a:srgbClr val="1771EA"/>
    <a:srgbClr val="9F55FB"/>
    <a:srgbClr val="25C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2" autoAdjust="0"/>
    <p:restoredTop sz="93076"/>
  </p:normalViewPr>
  <p:slideViewPr>
    <p:cSldViewPr snapToObjects="1">
      <p:cViewPr varScale="1">
        <p:scale>
          <a:sx n="109" d="100"/>
          <a:sy n="109" d="100"/>
        </p:scale>
        <p:origin x="893" y="221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284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B5B1-B04F-43EE-8A41-88DE0C77F4EC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F58A-C1A1-4316-9F69-6FA57B540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2C59C-FA75-1045-92DA-D3930F5EE2DF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95D54-5D9D-D342-8F74-A78D7D650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48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4" y="293446"/>
            <a:ext cx="5764226" cy="4082205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-13088"/>
            <a:ext cx="9180000" cy="5169677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757962" y="538622"/>
            <a:ext cx="3853012" cy="190851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7962" y="2463135"/>
            <a:ext cx="3566583" cy="66335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姓名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演示日期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748376" y="-487160"/>
            <a:ext cx="1354668" cy="589302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852890" cy="539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图片在母版替换</a:t>
              </a:r>
              <a:endParaRPr lang="en-US" altLang="zh-CN" sz="1200" dirty="0" smtClean="0">
                <a:solidFill>
                  <a:srgbClr val="837A80"/>
                </a:solidFill>
              </a:endParaRPr>
            </a:p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置于最底层</a:t>
              </a:r>
              <a:endParaRPr lang="en-US" sz="1200" dirty="0">
                <a:solidFill>
                  <a:srgbClr val="837A80"/>
                </a:solidFill>
              </a:endParaRPr>
            </a:p>
          </p:txBody>
        </p:sp>
      </p:grpSp>
      <p:pic>
        <p:nvPicPr>
          <p:cNvPr id="16" name="Picture 15" descr="171009_interbrand_kingdee_to jonan-28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48688"/>
            <a:ext cx="1403498" cy="477561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7262991" y="2187849"/>
            <a:ext cx="1247074" cy="1247074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064077" y="1846214"/>
            <a:ext cx="447806" cy="447805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690874" y="43520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3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715" cy="516255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57200" y="1671013"/>
            <a:ext cx="3425371" cy="259558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171009_interbrand_kingdee_to jonan-2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7115"/>
            <a:ext cx="16928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287992"/>
          </a:xfrm>
        </p:spPr>
        <p:txBody>
          <a:bodyPr anchor="t">
            <a:normAutofit/>
          </a:bodyPr>
          <a:lstStyle>
            <a:lvl1pPr algn="l">
              <a:defRPr sz="2400" b="1" i="0" cap="all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t">
            <a:normAutofit/>
          </a:bodyPr>
          <a:lstStyle>
            <a:lvl1pPr marL="0" indent="0">
              <a:lnSpc>
                <a:spcPct val="80000"/>
              </a:lnSpc>
              <a:buNone/>
              <a:defRPr sz="18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447523" y="205979"/>
            <a:ext cx="8239278" cy="89468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0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15F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21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20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4"/>
          <p:cNvSpPr>
            <a:spLocks noGrp="1"/>
          </p:cNvSpPr>
          <p:nvPr>
            <p:ph type="title" hasCustomPrompt="1"/>
          </p:nvPr>
        </p:nvSpPr>
        <p:spPr>
          <a:xfrm>
            <a:off x="876517" y="225778"/>
            <a:ext cx="8267483" cy="46077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451556" cy="451556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17311" y="215195"/>
            <a:ext cx="451556" cy="451556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9F55F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499" y="1435805"/>
            <a:ext cx="2866571" cy="31894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Click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styles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444499" y="1411111"/>
            <a:ext cx="8242301" cy="3189463"/>
          </a:xfrm>
        </p:spPr>
        <p:txBody>
          <a:bodyPr>
            <a:normAutofit/>
          </a:bodyPr>
          <a:lstStyle>
            <a:lvl1pPr>
              <a:defRPr sz="20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24BEBC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453872" y="-222553"/>
            <a:ext cx="8232928" cy="169334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rgbClr val="837A80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rgbClr val="837A80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5" y="4643496"/>
            <a:ext cx="1078595" cy="370128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-1081337" y="-53219"/>
            <a:ext cx="646288" cy="646288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40708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9</a:t>
              </a:r>
              <a:r>
                <a:rPr lang="en-US" sz="800" dirty="0" smtClean="0">
                  <a:solidFill>
                    <a:schemeClr val="bg1"/>
                  </a:solidFill>
                </a:rPr>
                <a:t>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081337" y="659218"/>
            <a:ext cx="646288" cy="646288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238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-1081337" y="1371655"/>
            <a:ext cx="646288" cy="646288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35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G:2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04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B:2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52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081337" y="2084092"/>
            <a:ext cx="646288" cy="646288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-1095448" y="3710098"/>
            <a:ext cx="94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</a:rPr>
              <a:t>中文字体：</a:t>
            </a:r>
            <a:endParaRPr lang="en-US" altLang="zh-CN" sz="700" dirty="0" smtClean="0">
              <a:solidFill>
                <a:srgbClr val="1EA19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400" b="0" i="0" dirty="0" smtClean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1081337" y="2796527"/>
            <a:ext cx="646288" cy="646288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76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15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52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-1095448" y="4158940"/>
            <a:ext cx="7708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dirty="0" smtClean="0">
                <a:solidFill>
                  <a:schemeClr val="bg1"/>
                </a:solidFill>
              </a:rPr>
              <a:t>英文字体：</a:t>
            </a:r>
            <a:endParaRPr lang="en-US" altLang="zh-CN" sz="700" b="1" i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altLang="zh-CN" sz="1600" b="1" i="0" dirty="0" smtClean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9196915" y="208515"/>
            <a:ext cx="136829" cy="4388332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  <p:sldLayoutId id="2147493463" r:id="rId2"/>
    <p:sldLayoutId id="2147493458" r:id="rId3"/>
    <p:sldLayoutId id="2147493468" r:id="rId4"/>
    <p:sldLayoutId id="2147493460" r:id="rId5"/>
    <p:sldLayoutId id="2147493469" r:id="rId6"/>
    <p:sldLayoutId id="2147493459" r:id="rId7"/>
    <p:sldLayoutId id="2147493462" r:id="rId8"/>
    <p:sldLayoutId id="2147493461" r:id="rId9"/>
    <p:sldLayoutId id="2147493473" r:id="rId10"/>
    <p:sldLayoutId id="21474934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5023" y="590550"/>
            <a:ext cx="4724400" cy="762000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新员工转正考核报告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62000" y="2266950"/>
            <a:ext cx="3453684" cy="1648561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342900" indent="-3429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lang="zh-CN" altLang="en-US" sz="24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2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2pPr>
            <a:lvl3pPr marL="11430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3pPr>
            <a:lvl4pPr marL="16002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4pPr>
            <a:lvl5pPr marL="20574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zh-CN" altLang="en-US" sz="18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：平台开发部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：柯创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：文桥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75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3809998" y="26194"/>
              <a:ext cx="141577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特别鸣谢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1255145">
            <a:off x="4399246" y="1231456"/>
            <a:ext cx="3409477" cy="1074272"/>
          </a:xfrm>
          <a:custGeom>
            <a:avLst/>
            <a:gdLst>
              <a:gd name="connsiteX0" fmla="*/ 0 w 3977640"/>
              <a:gd name="connsiteY0" fmla="*/ 1333500 h 1508760"/>
              <a:gd name="connsiteX1" fmla="*/ 624840 w 3977640"/>
              <a:gd name="connsiteY1" fmla="*/ 655320 h 1508760"/>
              <a:gd name="connsiteX2" fmla="*/ 1264920 w 3977640"/>
              <a:gd name="connsiteY2" fmla="*/ 1074420 h 1508760"/>
              <a:gd name="connsiteX3" fmla="*/ 2049780 w 3977640"/>
              <a:gd name="connsiteY3" fmla="*/ 342900 h 1508760"/>
              <a:gd name="connsiteX4" fmla="*/ 2682240 w 3977640"/>
              <a:gd name="connsiteY4" fmla="*/ 982980 h 1508760"/>
              <a:gd name="connsiteX5" fmla="*/ 3406140 w 3977640"/>
              <a:gd name="connsiteY5" fmla="*/ 266700 h 1508760"/>
              <a:gd name="connsiteX6" fmla="*/ 3185160 w 3977640"/>
              <a:gd name="connsiteY6" fmla="*/ 83820 h 1508760"/>
              <a:gd name="connsiteX7" fmla="*/ 3977640 w 3977640"/>
              <a:gd name="connsiteY7" fmla="*/ 0 h 1508760"/>
              <a:gd name="connsiteX8" fmla="*/ 3909060 w 3977640"/>
              <a:gd name="connsiteY8" fmla="*/ 777240 h 1508760"/>
              <a:gd name="connsiteX9" fmla="*/ 3703320 w 3977640"/>
              <a:gd name="connsiteY9" fmla="*/ 594360 h 1508760"/>
              <a:gd name="connsiteX10" fmla="*/ 2689860 w 3977640"/>
              <a:gd name="connsiteY10" fmla="*/ 1501140 h 1508760"/>
              <a:gd name="connsiteX11" fmla="*/ 2065020 w 3977640"/>
              <a:gd name="connsiteY11" fmla="*/ 861060 h 1508760"/>
              <a:gd name="connsiteX12" fmla="*/ 1264920 w 3977640"/>
              <a:gd name="connsiteY12" fmla="*/ 1508760 h 1508760"/>
              <a:gd name="connsiteX13" fmla="*/ 655320 w 3977640"/>
              <a:gd name="connsiteY13" fmla="*/ 1059180 h 1508760"/>
              <a:gd name="connsiteX14" fmla="*/ 198120 w 3977640"/>
              <a:gd name="connsiteY14" fmla="*/ 1493520 h 1508760"/>
              <a:gd name="connsiteX15" fmla="*/ 0 w 3977640"/>
              <a:gd name="connsiteY15" fmla="*/ 133350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7640" h="1508760">
                <a:moveTo>
                  <a:pt x="0" y="1333500"/>
                </a:moveTo>
                <a:lnTo>
                  <a:pt x="624840" y="655320"/>
                </a:lnTo>
                <a:lnTo>
                  <a:pt x="1264920" y="1074420"/>
                </a:lnTo>
                <a:lnTo>
                  <a:pt x="2049780" y="342900"/>
                </a:lnTo>
                <a:lnTo>
                  <a:pt x="2682240" y="982980"/>
                </a:lnTo>
                <a:lnTo>
                  <a:pt x="3406140" y="266700"/>
                </a:lnTo>
                <a:lnTo>
                  <a:pt x="3185160" y="83820"/>
                </a:lnTo>
                <a:lnTo>
                  <a:pt x="3977640" y="0"/>
                </a:lnTo>
                <a:lnTo>
                  <a:pt x="3909060" y="777240"/>
                </a:lnTo>
                <a:lnTo>
                  <a:pt x="3703320" y="594360"/>
                </a:lnTo>
                <a:lnTo>
                  <a:pt x="2689860" y="1501140"/>
                </a:lnTo>
                <a:lnTo>
                  <a:pt x="2065020" y="861060"/>
                </a:lnTo>
                <a:lnTo>
                  <a:pt x="1264920" y="1508760"/>
                </a:lnTo>
                <a:lnTo>
                  <a:pt x="655320" y="1059180"/>
                </a:lnTo>
                <a:lnTo>
                  <a:pt x="198120" y="1493520"/>
                </a:lnTo>
                <a:lnTo>
                  <a:pt x="0" y="133350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72002" y="1851670"/>
            <a:ext cx="3559281" cy="2657845"/>
            <a:chOff x="-148492" y="2581206"/>
            <a:chExt cx="3271249" cy="186275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-148492" y="4443958"/>
              <a:ext cx="32712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100875" y="3147813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32639" y="2934474"/>
              <a:ext cx="335087" cy="150948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64403" y="2581206"/>
              <a:ext cx="358354" cy="1862752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16757" y="3003799"/>
              <a:ext cx="335087" cy="1440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48521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4993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67390" y="3147814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-148492" y="3512582"/>
              <a:ext cx="335087" cy="9313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TextBox 16"/>
          <p:cNvSpPr txBox="1"/>
          <p:nvPr/>
        </p:nvSpPr>
        <p:spPr>
          <a:xfrm>
            <a:off x="625200" y="1706020"/>
            <a:ext cx="3565799" cy="73866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输入你的文字输入你的文字 输入你的文字 输入你的文字 输入你的文字 输入你的文字 输入你的文字 输入你的文字 输入你的文字</a:t>
            </a:r>
          </a:p>
        </p:txBody>
      </p:sp>
    </p:spTree>
    <p:extLst>
      <p:ext uri="{BB962C8B-B14F-4D97-AF65-F5344CB8AC3E}">
        <p14:creationId xmlns:p14="http://schemas.microsoft.com/office/powerpoint/2010/main" val="3352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562090" y="1693362"/>
            <a:ext cx="3326099" cy="1759455"/>
            <a:chOff x="3491880" y="1280960"/>
            <a:chExt cx="2928778" cy="1552904"/>
          </a:xfrm>
        </p:grpSpPr>
        <p:sp>
          <p:nvSpPr>
            <p:cNvPr id="6" name="Rectangle 4"/>
            <p:cNvSpPr>
              <a:spLocks/>
            </p:cNvSpPr>
            <p:nvPr userDrawn="1"/>
          </p:nvSpPr>
          <p:spPr bwMode="auto">
            <a:xfrm>
              <a:off x="4521566" y="1439158"/>
              <a:ext cx="1795448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5400" dirty="0">
                  <a:solidFill>
                    <a:schemeClr val="bg1"/>
                  </a:solidFill>
                  <a:latin typeface="Goudy Old Style" pitchFamily="18" charset="0"/>
                  <a:sym typeface="Helvetica Neue UltraLight" pitchFamily="2" charset="0"/>
                </a:rPr>
                <a:t>Thanks</a:t>
              </a:r>
            </a:p>
          </p:txBody>
        </p:sp>
        <p:sp>
          <p:nvSpPr>
            <p:cNvPr id="7" name="Rectangle 5"/>
            <p:cNvSpPr>
              <a:spLocks/>
            </p:cNvSpPr>
            <p:nvPr userDrawn="1"/>
          </p:nvSpPr>
          <p:spPr bwMode="auto">
            <a:xfrm>
              <a:off x="4050688" y="2192823"/>
              <a:ext cx="997942" cy="27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terima</a:t>
              </a:r>
              <a:r>
                <a:rPr kumimoji="0" lang="en-US" altLang="zh-CN" sz="2000" dirty="0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 </a:t>
              </a:r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kasih</a:t>
              </a:r>
              <a:endParaRPr kumimoji="0" lang="en-US" altLang="zh-CN" sz="2000" dirty="0">
                <a:solidFill>
                  <a:schemeClr val="bg1"/>
                </a:solidFill>
                <a:latin typeface="Arial Narrow" pitchFamily="34" charset="0"/>
                <a:sym typeface="Arial Narrow" pitchFamily="34" charset="0"/>
              </a:endParaRPr>
            </a:p>
          </p:txBody>
        </p:sp>
        <p:sp>
          <p:nvSpPr>
            <p:cNvPr id="8" name="Rectangle 6"/>
            <p:cNvSpPr>
              <a:spLocks/>
            </p:cNvSpPr>
            <p:nvPr userDrawn="1"/>
          </p:nvSpPr>
          <p:spPr bwMode="auto">
            <a:xfrm>
              <a:off x="3491880" y="1280960"/>
              <a:ext cx="903370" cy="54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40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9" name="Rectangle 7"/>
            <p:cNvSpPr>
              <a:spLocks/>
            </p:cNvSpPr>
            <p:nvPr userDrawn="1"/>
          </p:nvSpPr>
          <p:spPr bwMode="auto">
            <a:xfrm>
              <a:off x="5199183" y="2100422"/>
              <a:ext cx="1219549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10" name="Rectangle 8"/>
            <p:cNvSpPr>
              <a:spLocks/>
            </p:cNvSpPr>
            <p:nvPr userDrawn="1"/>
          </p:nvSpPr>
          <p:spPr bwMode="auto">
            <a:xfrm>
              <a:off x="5404367" y="1336952"/>
              <a:ext cx="1016291" cy="244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11" name="Rectangle 9"/>
            <p:cNvSpPr>
              <a:spLocks/>
            </p:cNvSpPr>
            <p:nvPr userDrawn="1"/>
          </p:nvSpPr>
          <p:spPr bwMode="auto">
            <a:xfrm>
              <a:off x="3491887" y="1866291"/>
              <a:ext cx="588603" cy="325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4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6504385" y="1846661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992419" y="2466977"/>
            <a:ext cx="2245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5048" y="895350"/>
            <a:ext cx="436672" cy="439300"/>
            <a:chOff x="375048" y="1056086"/>
            <a:chExt cx="436672" cy="439300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879052" y="90015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375048" y="1467030"/>
            <a:ext cx="436672" cy="418920"/>
            <a:chOff x="0" y="0"/>
            <a:chExt cx="582300" cy="558495"/>
          </a:xfrm>
          <a:solidFill>
            <a:srgbClr val="24BEBC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5562" y="1282"/>
              <a:ext cx="566738" cy="557213"/>
            </a:xfrm>
            <a:custGeom>
              <a:avLst/>
              <a:gdLst>
                <a:gd name="T0" fmla="*/ 2147483647 w 60"/>
                <a:gd name="T1" fmla="*/ 2147483647 h 59"/>
                <a:gd name="T2" fmla="*/ 2147483647 w 60"/>
                <a:gd name="T3" fmla="*/ 2147483647 h 59"/>
                <a:gd name="T4" fmla="*/ 0 w 60"/>
                <a:gd name="T5" fmla="*/ 2147483647 h 59"/>
                <a:gd name="T6" fmla="*/ 0 w 60"/>
                <a:gd name="T7" fmla="*/ 2147483647 h 59"/>
                <a:gd name="T8" fmla="*/ 2147483647 w 60"/>
                <a:gd name="T9" fmla="*/ 0 h 59"/>
                <a:gd name="T10" fmla="*/ 2147483647 w 60"/>
                <a:gd name="T11" fmla="*/ 0 h 59"/>
                <a:gd name="T12" fmla="*/ 2147483647 w 60"/>
                <a:gd name="T13" fmla="*/ 2147483647 h 59"/>
                <a:gd name="T14" fmla="*/ 2147483647 w 60"/>
                <a:gd name="T15" fmla="*/ 2147483647 h 59"/>
                <a:gd name="T16" fmla="*/ 2147483647 w 60"/>
                <a:gd name="T17" fmla="*/ 2147483647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59"/>
                <a:gd name="T29" fmla="*/ 60 w 60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59">
                  <a:moveTo>
                    <a:pt x="3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14"/>
            <p:cNvSpPr txBox="1">
              <a:spLocks noChangeArrowheads="1"/>
            </p:cNvSpPr>
            <p:nvPr/>
          </p:nvSpPr>
          <p:spPr bwMode="auto">
            <a:xfrm>
              <a:off x="0" y="0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79052" y="147045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4"/>
          <p:cNvGrpSpPr>
            <a:grpSpLocks/>
          </p:cNvGrpSpPr>
          <p:nvPr/>
        </p:nvGrpSpPr>
        <p:grpSpPr bwMode="auto">
          <a:xfrm>
            <a:off x="375048" y="2054382"/>
            <a:ext cx="436672" cy="441168"/>
            <a:chOff x="0" y="0"/>
            <a:chExt cx="582300" cy="588157"/>
          </a:xfrm>
          <a:solidFill>
            <a:srgbClr val="24BEBC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5"/>
            <p:cNvSpPr txBox="1">
              <a:spLocks noChangeArrowheads="1"/>
            </p:cNvSpPr>
            <p:nvPr/>
          </p:nvSpPr>
          <p:spPr bwMode="auto">
            <a:xfrm>
              <a:off x="0" y="34223"/>
              <a:ext cx="349294" cy="5539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881555" y="205438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学习与能力提升情况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5048" y="2647950"/>
            <a:ext cx="436672" cy="428660"/>
            <a:chOff x="0" y="0"/>
            <a:chExt cx="582300" cy="571480"/>
          </a:xfrm>
          <a:solidFill>
            <a:srgbClr val="24BEBC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6"/>
            <p:cNvSpPr txBox="1">
              <a:spLocks noChangeArrowheads="1"/>
            </p:cNvSpPr>
            <p:nvPr/>
          </p:nvSpPr>
          <p:spPr bwMode="auto">
            <a:xfrm>
              <a:off x="0" y="17547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79052" y="26642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优势与不足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375048" y="3214638"/>
            <a:ext cx="449610" cy="423912"/>
            <a:chOff x="0" y="0"/>
            <a:chExt cx="599553" cy="565150"/>
          </a:xfrm>
          <a:solidFill>
            <a:srgbClr val="24BEBC"/>
          </a:solidFill>
        </p:grpSpPr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2815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0" y="11169"/>
              <a:ext cx="349295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881555" y="3218845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工作展望及需要的帮助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3585" y="3790950"/>
            <a:ext cx="436672" cy="439300"/>
            <a:chOff x="375048" y="1056086"/>
            <a:chExt cx="436672" cy="439300"/>
          </a:xfrm>
        </p:grpSpPr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879052" y="3795752"/>
            <a:ext cx="3063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心得体会及对公司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部门建议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5" grpId="0"/>
      <p:bldP spid="19" grpId="0"/>
      <p:bldP spid="23" grpId="0"/>
      <p:bldP spid="27" grpId="0"/>
      <p:bldP spid="31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203132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2657587" y="3549106"/>
            <a:ext cx="1400312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前工作经历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GT2.1.1"/>
          <p:cNvSpPr txBox="1"/>
          <p:nvPr/>
        </p:nvSpPr>
        <p:spPr>
          <a:xfrm>
            <a:off x="5824187" y="3393425"/>
            <a:ext cx="2852271" cy="117428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月－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月：在武汉丽泽科技有限公司实习，职位是前端开发</a:t>
            </a: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65782" y="2165705"/>
            <a:ext cx="2110548" cy="2110770"/>
          </a:xfrm>
          <a:prstGeom prst="ellipse">
            <a:avLst/>
          </a:prstGeom>
          <a:noFill/>
          <a:ln w="127000" cap="flat" cmpd="thinThick" algn="ctr">
            <a:solidFill>
              <a:srgbClr val="24BEBC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2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27"/>
          <p:cNvCxnSpPr>
            <a:cxnSpLocks noChangeShapeType="1"/>
          </p:cNvCxnSpPr>
          <p:nvPr/>
        </p:nvCxnSpPr>
        <p:spPr bwMode="auto">
          <a:xfrm flipV="1">
            <a:off x="3335259" y="2668198"/>
            <a:ext cx="1725967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BEBC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KSO_GT1.1.1"/>
          <p:cNvSpPr txBox="1"/>
          <p:nvPr/>
        </p:nvSpPr>
        <p:spPr>
          <a:xfrm>
            <a:off x="5081385" y="2030770"/>
            <a:ext cx="3072015" cy="133499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年龄 ： 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22            </a:t>
            </a: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毕业时间 ： 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毕业学校 ： 武汉理工大学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专业 ： 信息管理与信息系统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肘形连接符 8"/>
          <p:cNvCxnSpPr>
            <a:cxnSpLocks noChangeShapeType="1"/>
          </p:cNvCxnSpPr>
          <p:nvPr/>
        </p:nvCxnSpPr>
        <p:spPr bwMode="auto">
          <a:xfrm flipV="1">
            <a:off x="4078060" y="3943035"/>
            <a:ext cx="172596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椭圆 34"/>
          <p:cNvSpPr/>
          <p:nvPr/>
        </p:nvSpPr>
        <p:spPr>
          <a:xfrm>
            <a:off x="1052577" y="1038205"/>
            <a:ext cx="1400314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GT2.1.1"/>
          <p:cNvSpPr txBox="1"/>
          <p:nvPr/>
        </p:nvSpPr>
        <p:spPr>
          <a:xfrm>
            <a:off x="4217624" y="915567"/>
            <a:ext cx="3090680" cy="955135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助理软件开发工程师</a:t>
            </a: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肘形连接符 11"/>
          <p:cNvCxnSpPr>
            <a:cxnSpLocks noChangeShapeType="1"/>
          </p:cNvCxnSpPr>
          <p:nvPr/>
        </p:nvCxnSpPr>
        <p:spPr bwMode="auto">
          <a:xfrm flipV="1">
            <a:off x="2473048" y="1432134"/>
            <a:ext cx="172441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570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/>
      <p:bldP spid="31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4"/>
          <p:cNvSpPr/>
          <p:nvPr/>
        </p:nvSpPr>
        <p:spPr>
          <a:xfrm flipV="1">
            <a:off x="2" y="2499743"/>
            <a:ext cx="3082967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solidFill>
              <a:srgbClr val="24215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25760" y="2499338"/>
            <a:ext cx="1301991" cy="1300750"/>
            <a:chOff x="3225639" y="4543565"/>
            <a:chExt cx="1735762" cy="1734334"/>
          </a:xfrm>
        </p:grpSpPr>
        <p:sp>
          <p:nvSpPr>
            <p:cNvPr id="15" name="椭圆 14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4"/>
          <p:cNvSpPr/>
          <p:nvPr/>
        </p:nvSpPr>
        <p:spPr>
          <a:xfrm>
            <a:off x="0" y="2099428"/>
            <a:ext cx="5328182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98863" y="987574"/>
            <a:ext cx="1301991" cy="1301822"/>
            <a:chOff x="6131016" y="674750"/>
            <a:chExt cx="1735762" cy="1735763"/>
          </a:xfrm>
        </p:grpSpPr>
        <p:sp>
          <p:nvSpPr>
            <p:cNvPr id="19" name="椭圆 18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24BEB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4"/>
          <p:cNvSpPr/>
          <p:nvPr/>
        </p:nvSpPr>
        <p:spPr>
          <a:xfrm flipV="1">
            <a:off x="4572003" y="2499743"/>
            <a:ext cx="4573315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21006" y="2499338"/>
            <a:ext cx="1301991" cy="1300750"/>
            <a:chOff x="5227325" y="4543565"/>
            <a:chExt cx="1735762" cy="1734334"/>
          </a:xfrm>
        </p:grpSpPr>
        <p:sp>
          <p:nvSpPr>
            <p:cNvPr id="23" name="椭圆 22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54"/>
          <p:cNvSpPr txBox="1"/>
          <p:nvPr/>
        </p:nvSpPr>
        <p:spPr>
          <a:xfrm>
            <a:off x="1433642" y="1298198"/>
            <a:ext cx="2895306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1439246" y="998115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项目任务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6"/>
          <p:cNvSpPr txBox="1"/>
          <p:nvPr/>
        </p:nvSpPr>
        <p:spPr>
          <a:xfrm>
            <a:off x="445623" y="3176086"/>
            <a:ext cx="1901683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7"/>
          <p:cNvSpPr txBox="1"/>
          <p:nvPr/>
        </p:nvSpPr>
        <p:spPr>
          <a:xfrm>
            <a:off x="451224" y="2876004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负责模块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8"/>
          <p:cNvSpPr txBox="1"/>
          <p:nvPr/>
        </p:nvSpPr>
        <p:spPr>
          <a:xfrm>
            <a:off x="5411005" y="3184286"/>
            <a:ext cx="2895306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5416609" y="2884203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5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100"/>
                            </p:stCondLst>
                            <p:childTnLst>
                              <p:par>
                                <p:cTn id="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学习与能力提升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4672" y="2271802"/>
            <a:ext cx="1515461" cy="1519148"/>
            <a:chOff x="1312099" y="2614471"/>
            <a:chExt cx="2020615" cy="2025531"/>
          </a:xfrm>
          <a:solidFill>
            <a:srgbClr val="24BEBC"/>
          </a:solidFill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312099" y="2614471"/>
              <a:ext cx="2020615" cy="2025531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5 h 349"/>
                <a:gd name="T4" fmla="*/ 174 w 348"/>
                <a:gd name="T5" fmla="*/ 0 h 349"/>
                <a:gd name="T6" fmla="*/ 348 w 348"/>
                <a:gd name="T7" fmla="*/ 175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5 h 349"/>
                <a:gd name="T14" fmla="*/ 174 w 348"/>
                <a:gd name="T15" fmla="*/ 339 h 349"/>
                <a:gd name="T16" fmla="*/ 339 w 348"/>
                <a:gd name="T17" fmla="*/ 175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5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5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5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5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grpFill/>
            <a:ln w="9525">
              <a:solidFill>
                <a:srgbClr val="24BEBC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322407" y="2816041"/>
              <a:ext cx="12292" cy="23352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322407" y="4187699"/>
              <a:ext cx="12292" cy="2384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52596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2637053" y="2914368"/>
              <a:ext cx="98327" cy="157323"/>
            </a:xfrm>
            <a:custGeom>
              <a:avLst/>
              <a:gdLst>
                <a:gd name="T0" fmla="*/ 4 w 40"/>
                <a:gd name="T1" fmla="*/ 64 h 64"/>
                <a:gd name="T2" fmla="*/ 0 w 40"/>
                <a:gd name="T3" fmla="*/ 60 h 64"/>
                <a:gd name="T4" fmla="*/ 35 w 40"/>
                <a:gd name="T5" fmla="*/ 0 h 64"/>
                <a:gd name="T6" fmla="*/ 40 w 40"/>
                <a:gd name="T7" fmla="*/ 3 h 64"/>
                <a:gd name="T8" fmla="*/ 4 w 4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" y="64"/>
                  </a:moveTo>
                  <a:lnTo>
                    <a:pt x="0" y="60"/>
                  </a:lnTo>
                  <a:lnTo>
                    <a:pt x="35" y="0"/>
                  </a:lnTo>
                  <a:lnTo>
                    <a:pt x="40" y="3"/>
                  </a:lnTo>
                  <a:lnTo>
                    <a:pt x="4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880411" y="3211807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3 h 38"/>
                <a:gd name="T4" fmla="*/ 56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3"/>
                  </a:lnTo>
                  <a:lnTo>
                    <a:pt x="56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916809" y="4170493"/>
              <a:ext cx="98327" cy="149949"/>
            </a:xfrm>
            <a:custGeom>
              <a:avLst/>
              <a:gdLst>
                <a:gd name="T0" fmla="*/ 4 w 40"/>
                <a:gd name="T1" fmla="*/ 61 h 61"/>
                <a:gd name="T2" fmla="*/ 0 w 40"/>
                <a:gd name="T3" fmla="*/ 56 h 61"/>
                <a:gd name="T4" fmla="*/ 35 w 40"/>
                <a:gd name="T5" fmla="*/ 0 h 61"/>
                <a:gd name="T6" fmla="*/ 40 w 40"/>
                <a:gd name="T7" fmla="*/ 2 h 61"/>
                <a:gd name="T8" fmla="*/ 4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4" y="61"/>
                  </a:moveTo>
                  <a:lnTo>
                    <a:pt x="0" y="56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631661" y="3932049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5 h 38"/>
                <a:gd name="T4" fmla="*/ 59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5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1631661" y="3211807"/>
              <a:ext cx="149949" cy="98327"/>
            </a:xfrm>
            <a:custGeom>
              <a:avLst/>
              <a:gdLst>
                <a:gd name="T0" fmla="*/ 59 w 61"/>
                <a:gd name="T1" fmla="*/ 40 h 40"/>
                <a:gd name="T2" fmla="*/ 0 w 61"/>
                <a:gd name="T3" fmla="*/ 5 h 40"/>
                <a:gd name="T4" fmla="*/ 2 w 61"/>
                <a:gd name="T5" fmla="*/ 0 h 40"/>
                <a:gd name="T6" fmla="*/ 61 w 61"/>
                <a:gd name="T7" fmla="*/ 35 h 40"/>
                <a:gd name="T8" fmla="*/ 59 w 6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0">
                  <a:moveTo>
                    <a:pt x="59" y="40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1" y="35"/>
                  </a:lnTo>
                  <a:lnTo>
                    <a:pt x="59" y="4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2880411" y="3932049"/>
              <a:ext cx="145033" cy="93410"/>
            </a:xfrm>
            <a:custGeom>
              <a:avLst/>
              <a:gdLst>
                <a:gd name="T0" fmla="*/ 56 w 59"/>
                <a:gd name="T1" fmla="*/ 38 h 38"/>
                <a:gd name="T2" fmla="*/ 0 w 59"/>
                <a:gd name="T3" fmla="*/ 5 h 38"/>
                <a:gd name="T4" fmla="*/ 2 w 59"/>
                <a:gd name="T5" fmla="*/ 0 h 38"/>
                <a:gd name="T6" fmla="*/ 59 w 59"/>
                <a:gd name="T7" fmla="*/ 35 h 38"/>
                <a:gd name="T8" fmla="*/ 56 w 5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6" y="38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59" y="35"/>
                  </a:lnTo>
                  <a:lnTo>
                    <a:pt x="56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2624761" y="4180325"/>
              <a:ext cx="93410" cy="152406"/>
            </a:xfrm>
            <a:custGeom>
              <a:avLst/>
              <a:gdLst>
                <a:gd name="T0" fmla="*/ 33 w 38"/>
                <a:gd name="T1" fmla="*/ 62 h 62"/>
                <a:gd name="T2" fmla="*/ 0 w 38"/>
                <a:gd name="T3" fmla="*/ 3 h 62"/>
                <a:gd name="T4" fmla="*/ 5 w 38"/>
                <a:gd name="T5" fmla="*/ 0 h 62"/>
                <a:gd name="T6" fmla="*/ 38 w 38"/>
                <a:gd name="T7" fmla="*/ 59 h 62"/>
                <a:gd name="T8" fmla="*/ 33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3" y="62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38" y="59"/>
                  </a:lnTo>
                  <a:lnTo>
                    <a:pt x="33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1899602" y="2934033"/>
              <a:ext cx="98327" cy="149949"/>
            </a:xfrm>
            <a:custGeom>
              <a:avLst/>
              <a:gdLst>
                <a:gd name="T0" fmla="*/ 35 w 40"/>
                <a:gd name="T1" fmla="*/ 61 h 61"/>
                <a:gd name="T2" fmla="*/ 0 w 40"/>
                <a:gd name="T3" fmla="*/ 2 h 61"/>
                <a:gd name="T4" fmla="*/ 4 w 40"/>
                <a:gd name="T5" fmla="*/ 0 h 61"/>
                <a:gd name="T6" fmla="*/ 40 w 40"/>
                <a:gd name="T7" fmla="*/ 59 h 61"/>
                <a:gd name="T8" fmla="*/ 35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35" y="6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59"/>
                  </a:lnTo>
                  <a:lnTo>
                    <a:pt x="35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93571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6" name="组合 45"/>
          <p:cNvGrpSpPr/>
          <p:nvPr/>
        </p:nvGrpSpPr>
        <p:grpSpPr>
          <a:xfrm rot="16200000">
            <a:off x="1416078" y="2698233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01995" y="2985285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4" name="组合 53"/>
          <p:cNvGrpSpPr/>
          <p:nvPr/>
        </p:nvGrpSpPr>
        <p:grpSpPr>
          <a:xfrm rot="18000000">
            <a:off x="1560993" y="2734892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63" name="组合 62"/>
          <p:cNvGrpSpPr/>
          <p:nvPr/>
        </p:nvGrpSpPr>
        <p:grpSpPr>
          <a:xfrm rot="19800000">
            <a:off x="1666231" y="2839359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cxnSp>
        <p:nvCxnSpPr>
          <p:cNvPr id="68" name="直接连接符 67"/>
          <p:cNvCxnSpPr>
            <a:stCxn id="33" idx="2"/>
          </p:cNvCxnSpPr>
          <p:nvPr/>
        </p:nvCxnSpPr>
        <p:spPr>
          <a:xfrm flipV="1">
            <a:off x="1742403" y="1235180"/>
            <a:ext cx="638808" cy="1036622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81211" y="1231492"/>
            <a:ext cx="1002658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4"/>
          <p:cNvSpPr txBox="1"/>
          <p:nvPr/>
        </p:nvSpPr>
        <p:spPr>
          <a:xfrm>
            <a:off x="4725071" y="971550"/>
            <a:ext cx="35045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webpack+react+redux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等最新的前端开发工具和框架的用法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45"/>
          <p:cNvSpPr txBox="1"/>
          <p:nvPr/>
        </p:nvSpPr>
        <p:spPr>
          <a:xfrm>
            <a:off x="3402272" y="10871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专业能力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2110185" y="2044189"/>
            <a:ext cx="237083" cy="344609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47266" y="2044189"/>
            <a:ext cx="1084980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51"/>
          <p:cNvSpPr txBox="1"/>
          <p:nvPr/>
        </p:nvSpPr>
        <p:spPr>
          <a:xfrm>
            <a:off x="4725071" y="1809750"/>
            <a:ext cx="33521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提高了自己对问题的分析和调试能力，从而提升了开发效率和代码质量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52"/>
          <p:cNvSpPr txBox="1"/>
          <p:nvPr/>
        </p:nvSpPr>
        <p:spPr>
          <a:xfrm>
            <a:off x="3402272" y="19253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2411760" y="2725447"/>
            <a:ext cx="1020486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7"/>
          <p:cNvSpPr txBox="1"/>
          <p:nvPr/>
        </p:nvSpPr>
        <p:spPr>
          <a:xfrm>
            <a:off x="4725071" y="2491008"/>
            <a:ext cx="36569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学习到了工作中与人沟通的技巧，降低了消息传递的时间成本，从而提高了工作效率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58"/>
          <p:cNvSpPr txBox="1"/>
          <p:nvPr/>
        </p:nvSpPr>
        <p:spPr>
          <a:xfrm>
            <a:off x="3402272" y="260663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沟通能力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/>
          <p:nvPr/>
        </p:nvCxnSpPr>
        <p:spPr>
          <a:xfrm>
            <a:off x="2496311" y="3032920"/>
            <a:ext cx="315549" cy="687669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19400" y="3720589"/>
            <a:ext cx="386844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8"/>
          <p:cNvSpPr txBox="1"/>
          <p:nvPr/>
        </p:nvSpPr>
        <p:spPr>
          <a:xfrm>
            <a:off x="3171441" y="35705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协作能力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4725070" y="3423510"/>
            <a:ext cx="36569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领悟到了团队协作的本质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责任和分享，团队成员在各司其职的前提下也要能够分享自己的方法和心得，才能使整个团队取得进步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5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3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3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0" grpId="0"/>
      <p:bldP spid="71" grpId="0"/>
      <p:bldP spid="74" grpId="0"/>
      <p:bldP spid="75" grpId="0"/>
      <p:bldP spid="77" grpId="0"/>
      <p:bldP spid="78" grpId="0"/>
      <p:bldP spid="82" grpId="0"/>
      <p:bldP spid="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723549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优势与不足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10"/>
          <p:cNvSpPr txBox="1"/>
          <p:nvPr/>
        </p:nvSpPr>
        <p:spPr>
          <a:xfrm>
            <a:off x="5951990" y="1105956"/>
            <a:ext cx="2730271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开发的经验不足，分析问题的能力有待加强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技术能力有待进一步的提高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改进措施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小组的前辈请教，慢慢积累经验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要利用空闲的时间关注和学习新的前端技术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507563" y="2351913"/>
            <a:ext cx="2736304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刚刚大学毕业步入社会，对工   作很有激情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对新事物比较敏感，比较易于接收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对前端开发有热情，也有比较好的基础，能够很好的融入团队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565181" y="11465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 17">
            <a:hlinkClick r:id="rId2"/>
          </p:cNvPr>
          <p:cNvSpPr>
            <a:spLocks/>
          </p:cNvSpPr>
          <p:nvPr/>
        </p:nvSpPr>
        <p:spPr bwMode="auto">
          <a:xfrm>
            <a:off x="1828800" y="1341853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902594" y="36611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5" name="Freeform 17">
            <a:hlinkClick r:id="rId2"/>
          </p:cNvPr>
          <p:cNvSpPr>
            <a:spLocks/>
          </p:cNvSpPr>
          <p:nvPr/>
        </p:nvSpPr>
        <p:spPr bwMode="auto">
          <a:xfrm rot="10800000">
            <a:off x="7126625" y="3790950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 flipH="1">
            <a:off x="4189975" y="4159890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24" name="Freeform 24"/>
          <p:cNvSpPr/>
          <p:nvPr/>
        </p:nvSpPr>
        <p:spPr>
          <a:xfrm flipH="1">
            <a:off x="4014307" y="386208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28" name="Freeform 25"/>
          <p:cNvSpPr/>
          <p:nvPr/>
        </p:nvSpPr>
        <p:spPr>
          <a:xfrm flipH="1">
            <a:off x="4297235" y="4364188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4443111" y="3286674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81198" y="3216445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4469296" y="3260485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4460963" y="366638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4581188" y="3285483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618085" y="321287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607372" y="325929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4599040" y="3662813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>
            <a:off x="4701408" y="3287863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41" name="Group 123"/>
          <p:cNvGrpSpPr/>
          <p:nvPr/>
        </p:nvGrpSpPr>
        <p:grpSpPr>
          <a:xfrm>
            <a:off x="3775344" y="3195912"/>
            <a:ext cx="613013" cy="465414"/>
            <a:chOff x="7170738" y="4168775"/>
            <a:chExt cx="817563" cy="620713"/>
          </a:xfrm>
          <a:solidFill>
            <a:srgbClr val="24BEBC"/>
          </a:solidFill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48" name="Freeform 20"/>
          <p:cNvSpPr>
            <a:spLocks noEditPoints="1"/>
          </p:cNvSpPr>
          <p:nvPr/>
        </p:nvSpPr>
        <p:spPr bwMode="auto">
          <a:xfrm>
            <a:off x="3276602" y="1607139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5563196" y="151905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>
            <a:off x="5601285" y="1597616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5454877" y="1597616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5610810" y="1480965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4758545" y="1225048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4" name="Freeform 26"/>
          <p:cNvSpPr>
            <a:spLocks noEditPoints="1"/>
          </p:cNvSpPr>
          <p:nvPr/>
        </p:nvSpPr>
        <p:spPr bwMode="auto">
          <a:xfrm>
            <a:off x="4613324" y="136907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4647845" y="1265519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6" name="Freeform 28"/>
          <p:cNvSpPr>
            <a:spLocks noEditPoints="1"/>
          </p:cNvSpPr>
          <p:nvPr/>
        </p:nvSpPr>
        <p:spPr bwMode="auto">
          <a:xfrm>
            <a:off x="4647845" y="1265519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4808538" y="1417879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5347750" y="109530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251335" y="1094113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0" name="Freeform 32"/>
          <p:cNvSpPr>
            <a:spLocks noEditPoints="1"/>
          </p:cNvSpPr>
          <p:nvPr/>
        </p:nvSpPr>
        <p:spPr bwMode="auto">
          <a:xfrm>
            <a:off x="3670595" y="288672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61" name="Group 127"/>
          <p:cNvGrpSpPr/>
          <p:nvPr/>
        </p:nvGrpSpPr>
        <p:grpSpPr>
          <a:xfrm>
            <a:off x="4854958" y="3195018"/>
            <a:ext cx="380902" cy="490410"/>
            <a:chOff x="8610600" y="4127500"/>
            <a:chExt cx="508001" cy="654050"/>
          </a:xfrm>
          <a:solidFill>
            <a:srgbClr val="24BEBC"/>
          </a:solidFill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3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70" name="Freeform 41"/>
          <p:cNvSpPr>
            <a:spLocks noEditPoints="1"/>
          </p:cNvSpPr>
          <p:nvPr/>
        </p:nvSpPr>
        <p:spPr bwMode="auto">
          <a:xfrm>
            <a:off x="5170394" y="2699848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>
            <a:off x="5253714" y="297004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2" name="Freeform 43"/>
          <p:cNvSpPr>
            <a:spLocks/>
          </p:cNvSpPr>
          <p:nvPr/>
        </p:nvSpPr>
        <p:spPr bwMode="auto">
          <a:xfrm>
            <a:off x="5225146" y="3015280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3" name="Freeform 44"/>
          <p:cNvSpPr>
            <a:spLocks/>
          </p:cNvSpPr>
          <p:nvPr/>
        </p:nvSpPr>
        <p:spPr bwMode="auto">
          <a:xfrm>
            <a:off x="4333600" y="76201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4" name="Freeform 45"/>
          <p:cNvSpPr>
            <a:spLocks noEditPoints="1"/>
          </p:cNvSpPr>
          <p:nvPr/>
        </p:nvSpPr>
        <p:spPr bwMode="auto">
          <a:xfrm>
            <a:off x="4216951" y="2756983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5063265" y="196780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6" name="Freeform 47"/>
          <p:cNvSpPr>
            <a:spLocks noEditPoints="1"/>
          </p:cNvSpPr>
          <p:nvPr/>
        </p:nvSpPr>
        <p:spPr bwMode="auto">
          <a:xfrm>
            <a:off x="5528678" y="217729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7" name="Freeform 48"/>
          <p:cNvSpPr>
            <a:spLocks noEditPoints="1"/>
          </p:cNvSpPr>
          <p:nvPr/>
        </p:nvSpPr>
        <p:spPr bwMode="auto">
          <a:xfrm>
            <a:off x="4602613" y="2243958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8" name="Freeform 49"/>
          <p:cNvSpPr>
            <a:spLocks/>
          </p:cNvSpPr>
          <p:nvPr/>
        </p:nvSpPr>
        <p:spPr bwMode="auto">
          <a:xfrm>
            <a:off x="4682365" y="238203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79" name="Group 126"/>
          <p:cNvGrpSpPr/>
          <p:nvPr/>
        </p:nvGrpSpPr>
        <p:grpSpPr>
          <a:xfrm>
            <a:off x="4776397" y="2803404"/>
            <a:ext cx="340430" cy="323766"/>
            <a:chOff x="8505825" y="3605213"/>
            <a:chExt cx="454025" cy="431800"/>
          </a:xfrm>
        </p:grpSpPr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82" name="Freeform 52"/>
          <p:cNvSpPr>
            <a:spLocks/>
          </p:cNvSpPr>
          <p:nvPr/>
        </p:nvSpPr>
        <p:spPr bwMode="auto">
          <a:xfrm>
            <a:off x="3726541" y="876285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3" name="Freeform 53"/>
          <p:cNvSpPr>
            <a:spLocks/>
          </p:cNvSpPr>
          <p:nvPr/>
        </p:nvSpPr>
        <p:spPr bwMode="auto">
          <a:xfrm>
            <a:off x="4113392" y="853670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4" name="Freeform 54"/>
          <p:cNvSpPr>
            <a:spLocks/>
          </p:cNvSpPr>
          <p:nvPr/>
        </p:nvSpPr>
        <p:spPr bwMode="auto">
          <a:xfrm>
            <a:off x="3793197" y="985794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5" name="Freeform 55"/>
          <p:cNvSpPr>
            <a:spLocks noEditPoints="1"/>
          </p:cNvSpPr>
          <p:nvPr/>
        </p:nvSpPr>
        <p:spPr bwMode="auto">
          <a:xfrm>
            <a:off x="3478956" y="1207193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6" name="Freeform 56"/>
          <p:cNvSpPr>
            <a:spLocks noEditPoints="1"/>
          </p:cNvSpPr>
          <p:nvPr/>
        </p:nvSpPr>
        <p:spPr bwMode="auto">
          <a:xfrm>
            <a:off x="3276600" y="202493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7" name="Freeform 57"/>
          <p:cNvSpPr>
            <a:spLocks noEditPoints="1"/>
          </p:cNvSpPr>
          <p:nvPr/>
        </p:nvSpPr>
        <p:spPr bwMode="auto">
          <a:xfrm>
            <a:off x="4813299" y="852479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8" name="Freeform 58"/>
          <p:cNvSpPr>
            <a:spLocks noEditPoints="1"/>
          </p:cNvSpPr>
          <p:nvPr/>
        </p:nvSpPr>
        <p:spPr bwMode="auto">
          <a:xfrm>
            <a:off x="3413106" y="2476274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4909714" y="210588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4928759" y="205826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1" name="Rectangle 61"/>
          <p:cNvSpPr>
            <a:spLocks noChangeArrowheads="1"/>
          </p:cNvSpPr>
          <p:nvPr/>
        </p:nvSpPr>
        <p:spPr bwMode="auto">
          <a:xfrm>
            <a:off x="5098974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5115637" y="183448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5098974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5238239" y="2009465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5253715" y="183448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5238239" y="182496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4962088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8" name="Rectangle 68"/>
          <p:cNvSpPr>
            <a:spLocks noChangeArrowheads="1"/>
          </p:cNvSpPr>
          <p:nvPr/>
        </p:nvSpPr>
        <p:spPr bwMode="auto">
          <a:xfrm>
            <a:off x="4977561" y="183448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4962088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0" name="Rectangle 70"/>
          <p:cNvSpPr>
            <a:spLocks noChangeArrowheads="1"/>
          </p:cNvSpPr>
          <p:nvPr/>
        </p:nvSpPr>
        <p:spPr bwMode="auto">
          <a:xfrm>
            <a:off x="4928759" y="177259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1" name="Freeform 71"/>
          <p:cNvSpPr>
            <a:spLocks/>
          </p:cNvSpPr>
          <p:nvPr/>
        </p:nvSpPr>
        <p:spPr bwMode="auto">
          <a:xfrm>
            <a:off x="4928759" y="1634516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2" name="Freeform 72"/>
          <p:cNvSpPr>
            <a:spLocks noEditPoints="1"/>
          </p:cNvSpPr>
          <p:nvPr/>
        </p:nvSpPr>
        <p:spPr bwMode="auto">
          <a:xfrm>
            <a:off x="3740825" y="175949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3" name="Freeform 73"/>
          <p:cNvSpPr>
            <a:spLocks noEditPoints="1"/>
          </p:cNvSpPr>
          <p:nvPr/>
        </p:nvSpPr>
        <p:spPr bwMode="auto">
          <a:xfrm>
            <a:off x="5064455" y="2189203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4" name="Freeform 74"/>
          <p:cNvSpPr>
            <a:spLocks noEditPoints="1"/>
          </p:cNvSpPr>
          <p:nvPr/>
        </p:nvSpPr>
        <p:spPr bwMode="auto">
          <a:xfrm>
            <a:off x="3838430" y="1348841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5" name="Freeform 75"/>
          <p:cNvSpPr>
            <a:spLocks noEditPoints="1"/>
          </p:cNvSpPr>
          <p:nvPr/>
        </p:nvSpPr>
        <p:spPr bwMode="auto">
          <a:xfrm>
            <a:off x="4381215" y="1711886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6" name="Freeform 76"/>
          <p:cNvSpPr>
            <a:spLocks noEditPoints="1"/>
          </p:cNvSpPr>
          <p:nvPr/>
        </p:nvSpPr>
        <p:spPr bwMode="auto">
          <a:xfrm>
            <a:off x="3955079" y="226419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7" name="Freeform 77"/>
          <p:cNvSpPr>
            <a:spLocks/>
          </p:cNvSpPr>
          <p:nvPr/>
        </p:nvSpPr>
        <p:spPr bwMode="auto">
          <a:xfrm>
            <a:off x="4165768" y="172855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8" name="Freeform 78"/>
          <p:cNvSpPr>
            <a:spLocks/>
          </p:cNvSpPr>
          <p:nvPr/>
        </p:nvSpPr>
        <p:spPr bwMode="auto">
          <a:xfrm>
            <a:off x="4237184" y="1697603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9" name="Freeform 79"/>
          <p:cNvSpPr>
            <a:spLocks noEditPoints="1"/>
          </p:cNvSpPr>
          <p:nvPr/>
        </p:nvSpPr>
        <p:spPr bwMode="auto">
          <a:xfrm>
            <a:off x="3987220" y="269984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0" name="Freeform 80"/>
          <p:cNvSpPr>
            <a:spLocks noEditPoints="1"/>
          </p:cNvSpPr>
          <p:nvPr/>
        </p:nvSpPr>
        <p:spPr bwMode="auto">
          <a:xfrm>
            <a:off x="5285852" y="1497630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1" name="Freeform 81"/>
          <p:cNvSpPr>
            <a:spLocks noEditPoints="1"/>
          </p:cNvSpPr>
          <p:nvPr/>
        </p:nvSpPr>
        <p:spPr bwMode="auto">
          <a:xfrm>
            <a:off x="4226473" y="118576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2" name="Freeform 82"/>
          <p:cNvSpPr>
            <a:spLocks noEditPoints="1"/>
          </p:cNvSpPr>
          <p:nvPr/>
        </p:nvSpPr>
        <p:spPr bwMode="auto">
          <a:xfrm>
            <a:off x="4112203" y="112029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3" name="Freeform 83"/>
          <p:cNvSpPr>
            <a:spLocks/>
          </p:cNvSpPr>
          <p:nvPr/>
        </p:nvSpPr>
        <p:spPr bwMode="auto">
          <a:xfrm>
            <a:off x="4059829" y="1217906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4" name="Freeform 84"/>
          <p:cNvSpPr>
            <a:spLocks/>
          </p:cNvSpPr>
          <p:nvPr/>
        </p:nvSpPr>
        <p:spPr bwMode="auto">
          <a:xfrm>
            <a:off x="4008646" y="122504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5" name="Freeform 85"/>
          <p:cNvSpPr>
            <a:spLocks noEditPoints="1"/>
          </p:cNvSpPr>
          <p:nvPr/>
        </p:nvSpPr>
        <p:spPr bwMode="auto">
          <a:xfrm>
            <a:off x="3945559" y="2093976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6" name="Freeform 86"/>
          <p:cNvSpPr>
            <a:spLocks/>
          </p:cNvSpPr>
          <p:nvPr/>
        </p:nvSpPr>
        <p:spPr bwMode="auto">
          <a:xfrm>
            <a:off x="5331086" y="2401079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7" name="Freeform 87"/>
          <p:cNvSpPr>
            <a:spLocks/>
          </p:cNvSpPr>
          <p:nvPr/>
        </p:nvSpPr>
        <p:spPr bwMode="auto">
          <a:xfrm>
            <a:off x="5435832" y="239274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8" name="Freeform 88"/>
          <p:cNvSpPr>
            <a:spLocks/>
          </p:cNvSpPr>
          <p:nvPr/>
        </p:nvSpPr>
        <p:spPr bwMode="auto">
          <a:xfrm>
            <a:off x="5366795" y="2441550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9" name="Freeform 89"/>
          <p:cNvSpPr>
            <a:spLocks noEditPoints="1"/>
          </p:cNvSpPr>
          <p:nvPr/>
        </p:nvSpPr>
        <p:spPr bwMode="auto">
          <a:xfrm>
            <a:off x="5081117" y="1472633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0" name="Freeform 90"/>
          <p:cNvSpPr>
            <a:spLocks/>
          </p:cNvSpPr>
          <p:nvPr/>
        </p:nvSpPr>
        <p:spPr bwMode="auto">
          <a:xfrm>
            <a:off x="3692022" y="2267764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1" name="Freeform 91"/>
          <p:cNvSpPr>
            <a:spLocks/>
          </p:cNvSpPr>
          <p:nvPr/>
        </p:nvSpPr>
        <p:spPr bwMode="auto">
          <a:xfrm>
            <a:off x="3682498" y="226062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2" name="Freeform 92"/>
          <p:cNvSpPr>
            <a:spLocks/>
          </p:cNvSpPr>
          <p:nvPr/>
        </p:nvSpPr>
        <p:spPr bwMode="auto">
          <a:xfrm>
            <a:off x="3713446" y="230347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3" name="Freeform 93"/>
          <p:cNvSpPr>
            <a:spLocks noEditPoints="1"/>
          </p:cNvSpPr>
          <p:nvPr/>
        </p:nvSpPr>
        <p:spPr bwMode="auto">
          <a:xfrm>
            <a:off x="4712122" y="3505692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4" name="Freeform 94"/>
          <p:cNvSpPr>
            <a:spLocks/>
          </p:cNvSpPr>
          <p:nvPr/>
        </p:nvSpPr>
        <p:spPr bwMode="auto">
          <a:xfrm>
            <a:off x="4513338" y="2321328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5" name="Freeform 95"/>
          <p:cNvSpPr>
            <a:spLocks/>
          </p:cNvSpPr>
          <p:nvPr/>
        </p:nvSpPr>
        <p:spPr bwMode="auto">
          <a:xfrm>
            <a:off x="4502624" y="2184442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6" name="Freeform 96"/>
          <p:cNvSpPr>
            <a:spLocks/>
          </p:cNvSpPr>
          <p:nvPr/>
        </p:nvSpPr>
        <p:spPr bwMode="auto">
          <a:xfrm>
            <a:off x="4533575" y="220824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7" name="Freeform 97"/>
          <p:cNvSpPr>
            <a:spLocks/>
          </p:cNvSpPr>
          <p:nvPr/>
        </p:nvSpPr>
        <p:spPr bwMode="auto">
          <a:xfrm>
            <a:off x="4525243" y="235584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8" name="Freeform 98"/>
          <p:cNvSpPr>
            <a:spLocks noEditPoints="1"/>
          </p:cNvSpPr>
          <p:nvPr/>
        </p:nvSpPr>
        <p:spPr bwMode="auto">
          <a:xfrm>
            <a:off x="4487151" y="1150058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</p:spTree>
    <p:extLst>
      <p:ext uri="{BB962C8B-B14F-4D97-AF65-F5344CB8AC3E}">
        <p14:creationId xmlns:p14="http://schemas.microsoft.com/office/powerpoint/2010/main" val="15378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6" grpId="0"/>
      <p:bldP spid="27" grpId="0" animBg="1"/>
      <p:bldP spid="33" grpId="0" animBg="1"/>
      <p:bldP spid="34" grpId="0" animBg="1"/>
      <p:bldP spid="35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54" name="组合 5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11"/>
            <p:cNvSpPr txBox="1">
              <a:spLocks noChangeArrowheads="1"/>
            </p:cNvSpPr>
            <p:nvPr/>
          </p:nvSpPr>
          <p:spPr bwMode="auto">
            <a:xfrm>
              <a:off x="2895598" y="26194"/>
              <a:ext cx="326243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工作展望及需要的帮助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Freeform 6"/>
          <p:cNvSpPr>
            <a:spLocks/>
          </p:cNvSpPr>
          <p:nvPr/>
        </p:nvSpPr>
        <p:spPr bwMode="auto">
          <a:xfrm>
            <a:off x="4456706" y="1632528"/>
            <a:ext cx="1192540" cy="3510972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rgbClr val="242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172524" y="2346624"/>
            <a:ext cx="1192540" cy="2796876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rgbClr val="242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5665579" y="1424251"/>
            <a:ext cx="1497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需要的帮助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4"/>
          <p:cNvSpPr txBox="1">
            <a:spLocks noChangeArrowheads="1"/>
          </p:cNvSpPr>
          <p:nvPr/>
        </p:nvSpPr>
        <p:spPr bwMode="auto">
          <a:xfrm>
            <a:off x="5843245" y="1800820"/>
            <a:ext cx="255527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更加有针对性的培训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其他有经验同事的指导和技术分享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5"/>
          <p:cNvSpPr txBox="1">
            <a:spLocks noChangeArrowheads="1"/>
          </p:cNvSpPr>
          <p:nvPr/>
        </p:nvSpPr>
        <p:spPr bwMode="auto">
          <a:xfrm>
            <a:off x="1886052" y="2051465"/>
            <a:ext cx="1161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工作展望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6"/>
          <p:cNvSpPr txBox="1">
            <a:spLocks noChangeArrowheads="1"/>
          </p:cNvSpPr>
          <p:nvPr/>
        </p:nvSpPr>
        <p:spPr bwMode="auto">
          <a:xfrm>
            <a:off x="599399" y="2417624"/>
            <a:ext cx="255527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进一步提高自己的开发能力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学习到更多的更前沿的技术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在团队中实现自己更大的价值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9" grpId="0" animBg="1"/>
      <p:bldP spid="63" grpId="0" autoUpdateAnimBg="0"/>
      <p:bldP spid="64" grpId="0" autoUpdateAnimBg="0"/>
      <p:bldP spid="65" grpId="0" autoUpdateAnimBg="0"/>
      <p:bldP spid="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41577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813" y="1536445"/>
            <a:ext cx="2796076" cy="2835506"/>
            <a:chOff x="1331640" y="1707654"/>
            <a:chExt cx="2796076" cy="2835506"/>
          </a:xfrm>
          <a:solidFill>
            <a:srgbClr val="471B0E"/>
          </a:solidFill>
        </p:grpSpPr>
        <p:sp>
          <p:nvSpPr>
            <p:cNvPr id="39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242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242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1043608" y="1682322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下一代的产品是一个全新的产品，对我来说是一次巨大的挑战，同时也是一个机会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1043608" y="2414417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开发能力不是一下子就能提高的，它是一个慢慢积累的过程，要边积累边记录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1043608" y="3146512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和导师以及其他前辈交流，他们的指导能让你少走很多弯路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043608" y="3878608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代码规范要好好遵守，要定期做一次代码重构，否则到头来头痛的是自己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662484" y="1897626"/>
            <a:ext cx="792087" cy="0"/>
          </a:xfrm>
          <a:prstGeom prst="line">
            <a:avLst/>
          </a:prstGeom>
          <a:ln w="6350">
            <a:solidFill>
              <a:srgbClr val="24BEB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662484" y="2624638"/>
            <a:ext cx="792087" cy="0"/>
          </a:xfrm>
          <a:prstGeom prst="line">
            <a:avLst/>
          </a:prstGeom>
          <a:ln w="6350">
            <a:solidFill>
              <a:srgbClr val="24215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4662484" y="3351650"/>
            <a:ext cx="792087" cy="0"/>
          </a:xfrm>
          <a:prstGeom prst="line">
            <a:avLst/>
          </a:prstGeom>
          <a:ln w="6350">
            <a:solidFill>
              <a:srgbClr val="24BEB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662484" y="4078663"/>
            <a:ext cx="792087" cy="0"/>
          </a:xfrm>
          <a:prstGeom prst="line">
            <a:avLst/>
          </a:prstGeom>
          <a:ln w="6350">
            <a:solidFill>
              <a:srgbClr val="24215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1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5" grpId="0"/>
          <p:bldP spid="4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7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2700"/>
                                </p:stCondLst>
                                <p:childTnLst>
                                  <p:par>
                                    <p:cTn id="37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300"/>
                                </p:stCondLst>
                                <p:childTnLst>
                                  <p:par>
                                    <p:cTn id="4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5" grpId="0"/>
          <p:bldP spid="46" grpId="0"/>
          <p:bldP spid="47" grpId="0"/>
          <p:bldP spid="48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2947494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公司或部门的建议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1255145">
            <a:off x="4399246" y="1231456"/>
            <a:ext cx="3409477" cy="1074272"/>
          </a:xfrm>
          <a:custGeom>
            <a:avLst/>
            <a:gdLst>
              <a:gd name="connsiteX0" fmla="*/ 0 w 3977640"/>
              <a:gd name="connsiteY0" fmla="*/ 1333500 h 1508760"/>
              <a:gd name="connsiteX1" fmla="*/ 624840 w 3977640"/>
              <a:gd name="connsiteY1" fmla="*/ 655320 h 1508760"/>
              <a:gd name="connsiteX2" fmla="*/ 1264920 w 3977640"/>
              <a:gd name="connsiteY2" fmla="*/ 1074420 h 1508760"/>
              <a:gd name="connsiteX3" fmla="*/ 2049780 w 3977640"/>
              <a:gd name="connsiteY3" fmla="*/ 342900 h 1508760"/>
              <a:gd name="connsiteX4" fmla="*/ 2682240 w 3977640"/>
              <a:gd name="connsiteY4" fmla="*/ 982980 h 1508760"/>
              <a:gd name="connsiteX5" fmla="*/ 3406140 w 3977640"/>
              <a:gd name="connsiteY5" fmla="*/ 266700 h 1508760"/>
              <a:gd name="connsiteX6" fmla="*/ 3185160 w 3977640"/>
              <a:gd name="connsiteY6" fmla="*/ 83820 h 1508760"/>
              <a:gd name="connsiteX7" fmla="*/ 3977640 w 3977640"/>
              <a:gd name="connsiteY7" fmla="*/ 0 h 1508760"/>
              <a:gd name="connsiteX8" fmla="*/ 3909060 w 3977640"/>
              <a:gd name="connsiteY8" fmla="*/ 777240 h 1508760"/>
              <a:gd name="connsiteX9" fmla="*/ 3703320 w 3977640"/>
              <a:gd name="connsiteY9" fmla="*/ 594360 h 1508760"/>
              <a:gd name="connsiteX10" fmla="*/ 2689860 w 3977640"/>
              <a:gd name="connsiteY10" fmla="*/ 1501140 h 1508760"/>
              <a:gd name="connsiteX11" fmla="*/ 2065020 w 3977640"/>
              <a:gd name="connsiteY11" fmla="*/ 861060 h 1508760"/>
              <a:gd name="connsiteX12" fmla="*/ 1264920 w 3977640"/>
              <a:gd name="connsiteY12" fmla="*/ 1508760 h 1508760"/>
              <a:gd name="connsiteX13" fmla="*/ 655320 w 3977640"/>
              <a:gd name="connsiteY13" fmla="*/ 1059180 h 1508760"/>
              <a:gd name="connsiteX14" fmla="*/ 198120 w 3977640"/>
              <a:gd name="connsiteY14" fmla="*/ 1493520 h 1508760"/>
              <a:gd name="connsiteX15" fmla="*/ 0 w 3977640"/>
              <a:gd name="connsiteY15" fmla="*/ 133350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7640" h="1508760">
                <a:moveTo>
                  <a:pt x="0" y="1333500"/>
                </a:moveTo>
                <a:lnTo>
                  <a:pt x="624840" y="655320"/>
                </a:lnTo>
                <a:lnTo>
                  <a:pt x="1264920" y="1074420"/>
                </a:lnTo>
                <a:lnTo>
                  <a:pt x="2049780" y="342900"/>
                </a:lnTo>
                <a:lnTo>
                  <a:pt x="2682240" y="982980"/>
                </a:lnTo>
                <a:lnTo>
                  <a:pt x="3406140" y="266700"/>
                </a:lnTo>
                <a:lnTo>
                  <a:pt x="3185160" y="83820"/>
                </a:lnTo>
                <a:lnTo>
                  <a:pt x="3977640" y="0"/>
                </a:lnTo>
                <a:lnTo>
                  <a:pt x="3909060" y="777240"/>
                </a:lnTo>
                <a:lnTo>
                  <a:pt x="3703320" y="594360"/>
                </a:lnTo>
                <a:lnTo>
                  <a:pt x="2689860" y="1501140"/>
                </a:lnTo>
                <a:lnTo>
                  <a:pt x="2065020" y="861060"/>
                </a:lnTo>
                <a:lnTo>
                  <a:pt x="1264920" y="1508760"/>
                </a:lnTo>
                <a:lnTo>
                  <a:pt x="655320" y="1059180"/>
                </a:lnTo>
                <a:lnTo>
                  <a:pt x="198120" y="1493520"/>
                </a:lnTo>
                <a:lnTo>
                  <a:pt x="0" y="133350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72002" y="1851670"/>
            <a:ext cx="3559281" cy="2657845"/>
            <a:chOff x="-148492" y="2581206"/>
            <a:chExt cx="3271249" cy="186275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-148492" y="4443958"/>
              <a:ext cx="32712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100875" y="3147813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32639" y="2934474"/>
              <a:ext cx="335087" cy="150948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64403" y="2581206"/>
              <a:ext cx="358354" cy="1862752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16757" y="3003799"/>
              <a:ext cx="335087" cy="1440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48521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4993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67390" y="3147814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-148492" y="3512582"/>
              <a:ext cx="335087" cy="9313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TextBox 16"/>
          <p:cNvSpPr txBox="1"/>
          <p:nvPr/>
        </p:nvSpPr>
        <p:spPr>
          <a:xfrm>
            <a:off x="625200" y="1706020"/>
            <a:ext cx="3565799" cy="181588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公司可以定期开一个产品的吐槽大会，收集大家对产品的意见，从而做出更好的产品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部门之间可以定期做一次交流，交流一下部门之间合作的内容和方式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部门内部要定期做一次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内部的技术分享，让大家都能学习到新的知识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60" grpId="0"/>
    </p:bldLst>
  </p:timing>
</p:sld>
</file>

<file path=ppt/theme/theme1.xml><?xml version="1.0" encoding="utf-8"?>
<a:theme xmlns:a="http://schemas.openxmlformats.org/drawingml/2006/main" name="2017金蝶集团幻灯片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937</TotalTime>
  <Words>666</Words>
  <Application>Microsoft Office PowerPoint</Application>
  <PresentationFormat>全屏显示(16:9)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Heiti SC Medium</vt:lpstr>
      <vt:lpstr>Helvetica Neue UltraLight</vt:lpstr>
      <vt:lpstr>Microsoft YaHei Bold</vt:lpstr>
      <vt:lpstr>Microsoft YaHei Light</vt:lpstr>
      <vt:lpstr>MS PGothic</vt:lpstr>
      <vt:lpstr>等线</vt:lpstr>
      <vt:lpstr>等线</vt:lpstr>
      <vt:lpstr>宋体</vt:lpstr>
      <vt:lpstr>微软雅黑</vt:lpstr>
      <vt:lpstr>微软雅黑</vt:lpstr>
      <vt:lpstr>Arial</vt:lpstr>
      <vt:lpstr>Arial Narrow</vt:lpstr>
      <vt:lpstr>Calibri</vt:lpstr>
      <vt:lpstr>Goudy Old Style</vt:lpstr>
      <vt:lpstr>Verdana</vt:lpstr>
      <vt:lpstr>2017金蝶集团幻灯片模版</vt:lpstr>
      <vt:lpstr>新员工转正考核报告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柯创</cp:lastModifiedBy>
  <cp:revision>194</cp:revision>
  <dcterms:created xsi:type="dcterms:W3CDTF">2010-04-12T23:12:02Z</dcterms:created>
  <dcterms:modified xsi:type="dcterms:W3CDTF">2017-12-20T16:55:37Z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