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272" r:id="rId5"/>
    <p:sldId id="263" r:id="rId6"/>
    <p:sldId id="273" r:id="rId7"/>
    <p:sldId id="274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5" r:id="rId17"/>
    <p:sldId id="276" r:id="rId18"/>
    <p:sldId id="277" r:id="rId19"/>
    <p:sldId id="278" r:id="rId20"/>
    <p:sldId id="279" r:id="rId21"/>
    <p:sldId id="280" r:id="rId22"/>
    <p:sldId id="27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5F"/>
    <a:srgbClr val="24BEBC"/>
    <a:srgbClr val="25C1FB"/>
    <a:srgbClr val="1A154C"/>
    <a:srgbClr val="1771EA"/>
    <a:srgbClr val="9F5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2" autoAdjust="0"/>
    <p:restoredTop sz="91951" autoAdjust="0"/>
  </p:normalViewPr>
  <p:slideViewPr>
    <p:cSldViewPr snapToObjects="1">
      <p:cViewPr varScale="1">
        <p:scale>
          <a:sx n="108" d="100"/>
          <a:sy n="108" d="100"/>
        </p:scale>
        <p:origin x="917" y="211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8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B5B1-B04F-43EE-8A41-88DE0C77F4E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F58A-C1A1-4316-9F69-6FA57B540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2C59C-FA75-1045-92DA-D3930F5EE2DF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5D54-5D9D-D342-8F74-A78D7D650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4" y="293446"/>
            <a:ext cx="5764226" cy="4082205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3088"/>
            <a:ext cx="9180000" cy="5169677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757962" y="538622"/>
            <a:ext cx="3853012" cy="190851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7962" y="2463135"/>
            <a:ext cx="3566583" cy="66335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演示日期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748376" y="-487160"/>
            <a:ext cx="1354668" cy="589302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852890" cy="53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图片在母版替换</a:t>
              </a:r>
              <a:endParaRPr lang="en-US" altLang="zh-CN" sz="1200" dirty="0" smtClean="0">
                <a:solidFill>
                  <a:srgbClr val="837A80"/>
                </a:solidFill>
              </a:endParaRPr>
            </a:p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置于最底层</a:t>
              </a:r>
              <a:endParaRPr lang="en-US" sz="1200" dirty="0">
                <a:solidFill>
                  <a:srgbClr val="837A80"/>
                </a:solidFill>
              </a:endParaRPr>
            </a:p>
          </p:txBody>
        </p:sp>
      </p:grpSp>
      <p:pic>
        <p:nvPicPr>
          <p:cNvPr id="16" name="Picture 15" descr="171009_interbrand_kingdee_to jonan-28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48688"/>
            <a:ext cx="1403498" cy="477561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7262991" y="2187849"/>
            <a:ext cx="1247074" cy="1247074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064077" y="1846214"/>
            <a:ext cx="447806" cy="447805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690874" y="43520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715" cy="516255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57200" y="1671013"/>
            <a:ext cx="3425371" cy="259558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171009_interbrand_kingdee_to jonan-2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7115"/>
            <a:ext cx="16928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287992"/>
          </a:xfrm>
        </p:spPr>
        <p:txBody>
          <a:bodyPr anchor="t">
            <a:normAutofit/>
          </a:bodyPr>
          <a:lstStyle>
            <a:lvl1pPr algn="l">
              <a:defRPr sz="2400" b="1" i="0" cap="all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t">
            <a:normAutofit/>
          </a:bodyPr>
          <a:lstStyle>
            <a:lvl1pPr marL="0" indent="0">
              <a:lnSpc>
                <a:spcPct val="80000"/>
              </a:lnSpc>
              <a:buNone/>
              <a:defRPr sz="18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447523" y="205979"/>
            <a:ext cx="8239278" cy="89468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0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15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20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4"/>
          <p:cNvSpPr>
            <a:spLocks noGrp="1"/>
          </p:cNvSpPr>
          <p:nvPr>
            <p:ph type="title" hasCustomPrompt="1"/>
          </p:nvPr>
        </p:nvSpPr>
        <p:spPr>
          <a:xfrm>
            <a:off x="876517" y="225778"/>
            <a:ext cx="8267483" cy="46077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451556" cy="451556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17311" y="215195"/>
            <a:ext cx="451556" cy="451556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9F55F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499" y="1435805"/>
            <a:ext cx="2866571" cy="31894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Click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444499" y="1411111"/>
            <a:ext cx="8242301" cy="3189463"/>
          </a:xfrm>
        </p:spPr>
        <p:txBody>
          <a:bodyPr>
            <a:normAutofit/>
          </a:bodyPr>
          <a:lstStyle>
            <a:lvl1pPr>
              <a:defRPr sz="20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24BEBC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rgbClr val="837A80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rgbClr val="837A80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" y="4643496"/>
            <a:ext cx="1078595" cy="370128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9</a:t>
              </a:r>
              <a:r>
                <a:rPr lang="en-US" sz="800" dirty="0" smtClean="0">
                  <a:solidFill>
                    <a:schemeClr val="bg1"/>
                  </a:solidFill>
                </a:rPr>
                <a:t>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35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G:2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04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B:2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52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94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400" b="0" i="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76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15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52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 smtClean="0">
                <a:solidFill>
                  <a:schemeClr val="bg1"/>
                </a:solidFill>
              </a:rPr>
              <a:t>英文字体：</a:t>
            </a:r>
            <a:endParaRPr lang="en-US" altLang="zh-CN" sz="700" b="1" i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altLang="zh-CN" sz="1600" b="1" i="0" dirty="0" smtClean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  <p:sldLayoutId id="2147493463" r:id="rId2"/>
    <p:sldLayoutId id="2147493458" r:id="rId3"/>
    <p:sldLayoutId id="2147493468" r:id="rId4"/>
    <p:sldLayoutId id="2147493460" r:id="rId5"/>
    <p:sldLayoutId id="2147493469" r:id="rId6"/>
    <p:sldLayoutId id="2147493459" r:id="rId7"/>
    <p:sldLayoutId id="2147493462" r:id="rId8"/>
    <p:sldLayoutId id="2147493461" r:id="rId9"/>
    <p:sldLayoutId id="2147493473" r:id="rId10"/>
    <p:sldLayoutId id="21474934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5023" y="590550"/>
            <a:ext cx="4724400" cy="762000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新员工转正考核报告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62000" y="2266950"/>
            <a:ext cx="3453684" cy="1648561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342900" indent="-3429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lang="zh-CN" altLang="en-US" sz="24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2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2pPr>
            <a:lvl3pPr marL="11430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3pPr>
            <a:lvl4pPr marL="16002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4pPr>
            <a:lvl5pPr marL="20574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18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：平台开发部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：柯创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：文桥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7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6"/>
          <p:cNvSpPr txBox="1"/>
          <p:nvPr/>
        </p:nvSpPr>
        <p:spPr>
          <a:xfrm>
            <a:off x="381000" y="666750"/>
            <a:ext cx="3810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全面支持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3" y="1074332"/>
            <a:ext cx="4724400" cy="3326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3" y="1082964"/>
            <a:ext cx="4724400" cy="33175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4" y="1037859"/>
            <a:ext cx="4678016" cy="19910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1061" y="1010814"/>
            <a:ext cx="3810000" cy="34532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是一款纯前端的第三方的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表格控件，用来在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编制和展示各种报表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需求描述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：业务人员希望需要后端代码在表格进行一系列操作，控制表格的表现形式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：首先需要和业务人员对接需求细节，然后需要去研究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中的方法进行封装，最后通过发送指令的方式实现前后端的交互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已经支持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行列的增删和插入；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修改单元格样式；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F7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、下拉列表、按钮、公式等自定义的单元格类型；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注册自定义公式；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锁定单元格；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获取表格数据的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串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难点槽点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得很精简，准确定位所需方法的过程比较耗时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08" y="2982096"/>
            <a:ext cx="4688292" cy="1852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05" y="1005305"/>
            <a:ext cx="4594395" cy="19336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08" y="2989450"/>
            <a:ext cx="4601818" cy="1790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52" y="1658491"/>
            <a:ext cx="4620916" cy="24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>
          <a:xfrm>
            <a:off x="381000" y="666750"/>
            <a:ext cx="3810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型单据体支持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371061" y="1010814"/>
            <a:ext cx="3810000" cy="258532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：当表格中的数据具有层级关系且需要展现出这种关系时，就可以实现树型单据体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：研究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aggrid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，在已有表格的基础上渲染出树形结构，与后端以指令的形式交互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已经支持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改造鼠标原有的样式；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支持后端来控制属性节点的展开或关闭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难点槽点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后端传过来的数据平级的，需要前端先递归解析成层级结构，才能渲染出树的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结构；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国内访问官网比较困难，很多内容加载不出来；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61" y="927006"/>
            <a:ext cx="4886739" cy="36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6"/>
          <p:cNvSpPr txBox="1"/>
          <p:nvPr/>
        </p:nvSpPr>
        <p:spPr>
          <a:xfrm>
            <a:off x="381000" y="666750"/>
            <a:ext cx="8382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文档整理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609600" y="1030834"/>
            <a:ext cx="8044069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下搭建前端开发环境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组件与后端对接的指令及其参数说明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1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学习与能力提升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4672" y="2271802"/>
            <a:ext cx="1515461" cy="1519148"/>
            <a:chOff x="1312099" y="2614471"/>
            <a:chExt cx="2020615" cy="2025531"/>
          </a:xfrm>
          <a:solidFill>
            <a:srgbClr val="24BEBC"/>
          </a:solidFill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312099" y="2614471"/>
              <a:ext cx="2020615" cy="2025531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5 h 349"/>
                <a:gd name="T4" fmla="*/ 174 w 348"/>
                <a:gd name="T5" fmla="*/ 0 h 349"/>
                <a:gd name="T6" fmla="*/ 348 w 348"/>
                <a:gd name="T7" fmla="*/ 175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5 h 349"/>
                <a:gd name="T14" fmla="*/ 174 w 348"/>
                <a:gd name="T15" fmla="*/ 339 h 349"/>
                <a:gd name="T16" fmla="*/ 339 w 348"/>
                <a:gd name="T17" fmla="*/ 175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5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5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5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5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grpFill/>
            <a:ln w="9525">
              <a:solidFill>
                <a:srgbClr val="24BEBC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322407" y="2816041"/>
              <a:ext cx="12292" cy="23352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322407" y="4187699"/>
              <a:ext cx="12292" cy="2384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52596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637053" y="2914368"/>
              <a:ext cx="98327" cy="157323"/>
            </a:xfrm>
            <a:custGeom>
              <a:avLst/>
              <a:gdLst>
                <a:gd name="T0" fmla="*/ 4 w 40"/>
                <a:gd name="T1" fmla="*/ 64 h 64"/>
                <a:gd name="T2" fmla="*/ 0 w 40"/>
                <a:gd name="T3" fmla="*/ 60 h 64"/>
                <a:gd name="T4" fmla="*/ 35 w 40"/>
                <a:gd name="T5" fmla="*/ 0 h 64"/>
                <a:gd name="T6" fmla="*/ 40 w 40"/>
                <a:gd name="T7" fmla="*/ 3 h 64"/>
                <a:gd name="T8" fmla="*/ 4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" y="64"/>
                  </a:moveTo>
                  <a:lnTo>
                    <a:pt x="0" y="60"/>
                  </a:lnTo>
                  <a:lnTo>
                    <a:pt x="35" y="0"/>
                  </a:lnTo>
                  <a:lnTo>
                    <a:pt x="40" y="3"/>
                  </a:lnTo>
                  <a:lnTo>
                    <a:pt x="4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880411" y="3211807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3 h 38"/>
                <a:gd name="T4" fmla="*/ 56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3"/>
                  </a:lnTo>
                  <a:lnTo>
                    <a:pt x="56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916809" y="4170493"/>
              <a:ext cx="98327" cy="149949"/>
            </a:xfrm>
            <a:custGeom>
              <a:avLst/>
              <a:gdLst>
                <a:gd name="T0" fmla="*/ 4 w 40"/>
                <a:gd name="T1" fmla="*/ 61 h 61"/>
                <a:gd name="T2" fmla="*/ 0 w 40"/>
                <a:gd name="T3" fmla="*/ 56 h 61"/>
                <a:gd name="T4" fmla="*/ 35 w 40"/>
                <a:gd name="T5" fmla="*/ 0 h 61"/>
                <a:gd name="T6" fmla="*/ 40 w 40"/>
                <a:gd name="T7" fmla="*/ 2 h 61"/>
                <a:gd name="T8" fmla="*/ 4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4" y="61"/>
                  </a:moveTo>
                  <a:lnTo>
                    <a:pt x="0" y="56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631661" y="3932049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5 h 38"/>
                <a:gd name="T4" fmla="*/ 59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1631661" y="3211807"/>
              <a:ext cx="149949" cy="98327"/>
            </a:xfrm>
            <a:custGeom>
              <a:avLst/>
              <a:gdLst>
                <a:gd name="T0" fmla="*/ 59 w 61"/>
                <a:gd name="T1" fmla="*/ 40 h 40"/>
                <a:gd name="T2" fmla="*/ 0 w 61"/>
                <a:gd name="T3" fmla="*/ 5 h 40"/>
                <a:gd name="T4" fmla="*/ 2 w 61"/>
                <a:gd name="T5" fmla="*/ 0 h 40"/>
                <a:gd name="T6" fmla="*/ 61 w 61"/>
                <a:gd name="T7" fmla="*/ 35 h 40"/>
                <a:gd name="T8" fmla="*/ 59 w 6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0">
                  <a:moveTo>
                    <a:pt x="59" y="4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1" y="35"/>
                  </a:lnTo>
                  <a:lnTo>
                    <a:pt x="59" y="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2880411" y="3932049"/>
              <a:ext cx="145033" cy="93410"/>
            </a:xfrm>
            <a:custGeom>
              <a:avLst/>
              <a:gdLst>
                <a:gd name="T0" fmla="*/ 56 w 59"/>
                <a:gd name="T1" fmla="*/ 38 h 38"/>
                <a:gd name="T2" fmla="*/ 0 w 59"/>
                <a:gd name="T3" fmla="*/ 5 h 38"/>
                <a:gd name="T4" fmla="*/ 2 w 59"/>
                <a:gd name="T5" fmla="*/ 0 h 38"/>
                <a:gd name="T6" fmla="*/ 59 w 59"/>
                <a:gd name="T7" fmla="*/ 35 h 38"/>
                <a:gd name="T8" fmla="*/ 56 w 5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6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59" y="35"/>
                  </a:lnTo>
                  <a:lnTo>
                    <a:pt x="56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2624761" y="4180325"/>
              <a:ext cx="93410" cy="152406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3 h 62"/>
                <a:gd name="T4" fmla="*/ 5 w 38"/>
                <a:gd name="T5" fmla="*/ 0 h 62"/>
                <a:gd name="T6" fmla="*/ 38 w 38"/>
                <a:gd name="T7" fmla="*/ 59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38" y="59"/>
                  </a:lnTo>
                  <a:lnTo>
                    <a:pt x="33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1899602" y="2934033"/>
              <a:ext cx="98327" cy="149949"/>
            </a:xfrm>
            <a:custGeom>
              <a:avLst/>
              <a:gdLst>
                <a:gd name="T0" fmla="*/ 35 w 40"/>
                <a:gd name="T1" fmla="*/ 61 h 61"/>
                <a:gd name="T2" fmla="*/ 0 w 40"/>
                <a:gd name="T3" fmla="*/ 2 h 61"/>
                <a:gd name="T4" fmla="*/ 4 w 40"/>
                <a:gd name="T5" fmla="*/ 0 h 61"/>
                <a:gd name="T6" fmla="*/ 40 w 40"/>
                <a:gd name="T7" fmla="*/ 59 h 61"/>
                <a:gd name="T8" fmla="*/ 35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35" y="6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59"/>
                  </a:lnTo>
                  <a:lnTo>
                    <a:pt x="35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93571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6" name="组合 45"/>
          <p:cNvGrpSpPr/>
          <p:nvPr/>
        </p:nvGrpSpPr>
        <p:grpSpPr>
          <a:xfrm rot="16200000">
            <a:off x="1416078" y="2698233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01995" y="2985285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组合 53"/>
          <p:cNvGrpSpPr/>
          <p:nvPr/>
        </p:nvGrpSpPr>
        <p:grpSpPr>
          <a:xfrm rot="18000000">
            <a:off x="1560993" y="2734892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63" name="组合 62"/>
          <p:cNvGrpSpPr/>
          <p:nvPr/>
        </p:nvGrpSpPr>
        <p:grpSpPr>
          <a:xfrm rot="19800000">
            <a:off x="1666231" y="2839359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cxnSp>
        <p:nvCxnSpPr>
          <p:cNvPr id="68" name="直接连接符 67"/>
          <p:cNvCxnSpPr>
            <a:stCxn id="33" idx="2"/>
          </p:cNvCxnSpPr>
          <p:nvPr/>
        </p:nvCxnSpPr>
        <p:spPr>
          <a:xfrm flipV="1">
            <a:off x="1742403" y="1235180"/>
            <a:ext cx="638808" cy="1036622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81211" y="1231492"/>
            <a:ext cx="1002658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4"/>
          <p:cNvSpPr txBox="1"/>
          <p:nvPr/>
        </p:nvSpPr>
        <p:spPr>
          <a:xfrm>
            <a:off x="4725071" y="971550"/>
            <a:ext cx="35045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webpack+react+redux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等最新的前端开发工具和框架的用法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3402272" y="10871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专业能力</a:t>
            </a: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2110185" y="2044189"/>
            <a:ext cx="237083" cy="34460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47266" y="2044189"/>
            <a:ext cx="108498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1"/>
          <p:cNvSpPr txBox="1"/>
          <p:nvPr/>
        </p:nvSpPr>
        <p:spPr>
          <a:xfrm>
            <a:off x="4725071" y="1809750"/>
            <a:ext cx="3352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提高了自己对问题的分析和调试能力，从而提升了开发效率和代码质量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52"/>
          <p:cNvSpPr txBox="1"/>
          <p:nvPr/>
        </p:nvSpPr>
        <p:spPr>
          <a:xfrm>
            <a:off x="3402272" y="19253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2411760" y="2725447"/>
            <a:ext cx="1020486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7"/>
          <p:cNvSpPr txBox="1"/>
          <p:nvPr/>
        </p:nvSpPr>
        <p:spPr>
          <a:xfrm>
            <a:off x="4725071" y="2491008"/>
            <a:ext cx="36569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学习到了工作中与人沟通的技巧，降低了消息传递的时间成本，从而提高了工作效率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58"/>
          <p:cNvSpPr txBox="1"/>
          <p:nvPr/>
        </p:nvSpPr>
        <p:spPr>
          <a:xfrm>
            <a:off x="3402272" y="260663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沟通能力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2496311" y="3032920"/>
            <a:ext cx="323089" cy="68766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19400" y="3720589"/>
            <a:ext cx="386844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8"/>
          <p:cNvSpPr txBox="1"/>
          <p:nvPr/>
        </p:nvSpPr>
        <p:spPr>
          <a:xfrm>
            <a:off x="3171441" y="35705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协作能力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4725070" y="3423510"/>
            <a:ext cx="36569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领悟到了团队协作的本质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责任和分享，团队成员在各司其职的前提下也要能够分享自己的方法和心得，才能使整个团队取得进步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5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3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/>
      <p:bldP spid="71" grpId="0"/>
      <p:bldP spid="74" grpId="0"/>
      <p:bldP spid="75" grpId="0"/>
      <p:bldP spid="77" grpId="0"/>
      <p:bldP spid="78" grpId="0"/>
      <p:bldP spid="82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723549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优势与不足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10"/>
          <p:cNvSpPr txBox="1"/>
          <p:nvPr/>
        </p:nvSpPr>
        <p:spPr>
          <a:xfrm>
            <a:off x="5951990" y="1105956"/>
            <a:ext cx="2730271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开发的经验不足，分析问题的能力有待加强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技术能力有待进一步的提高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改进措施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小组的前辈请教，慢慢积累经验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要利用空闲的时间关注和学习新的前端技术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507563" y="2351913"/>
            <a:ext cx="2736304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刚刚大学毕业步入社会，对工   作很有激情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对新事物比较敏感，比较易于接收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对前端开发有热情，也有比较好的基础，能够很好的融入团队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565181" y="11465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17">
            <a:hlinkClick r:id="rId2"/>
          </p:cNvPr>
          <p:cNvSpPr>
            <a:spLocks/>
          </p:cNvSpPr>
          <p:nvPr/>
        </p:nvSpPr>
        <p:spPr bwMode="auto">
          <a:xfrm>
            <a:off x="1828800" y="1341853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02594" y="36611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5" name="Freeform 17">
            <a:hlinkClick r:id="rId2"/>
          </p:cNvPr>
          <p:cNvSpPr>
            <a:spLocks/>
          </p:cNvSpPr>
          <p:nvPr/>
        </p:nvSpPr>
        <p:spPr bwMode="auto">
          <a:xfrm rot="10800000">
            <a:off x="7126625" y="3790950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 flipH="1">
            <a:off x="4189975" y="4159890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24" name="Freeform 24"/>
          <p:cNvSpPr/>
          <p:nvPr/>
        </p:nvSpPr>
        <p:spPr>
          <a:xfrm flipH="1">
            <a:off x="4014307" y="386208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8" name="Freeform 25"/>
          <p:cNvSpPr/>
          <p:nvPr/>
        </p:nvSpPr>
        <p:spPr>
          <a:xfrm flipH="1">
            <a:off x="4297235" y="4364188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4443111" y="3286674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81198" y="3216445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469296" y="3260485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4460963" y="366638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4581188" y="3285483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618085" y="321287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607372" y="325929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4599040" y="3662813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>
            <a:off x="4701408" y="3287863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41" name="Group 123"/>
          <p:cNvGrpSpPr/>
          <p:nvPr/>
        </p:nvGrpSpPr>
        <p:grpSpPr>
          <a:xfrm>
            <a:off x="3775344" y="3195912"/>
            <a:ext cx="613013" cy="465414"/>
            <a:chOff x="7170738" y="4168775"/>
            <a:chExt cx="817563" cy="620713"/>
          </a:xfrm>
          <a:solidFill>
            <a:srgbClr val="24BEBC"/>
          </a:solidFill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48" name="Freeform 20"/>
          <p:cNvSpPr>
            <a:spLocks noEditPoints="1"/>
          </p:cNvSpPr>
          <p:nvPr/>
        </p:nvSpPr>
        <p:spPr bwMode="auto">
          <a:xfrm>
            <a:off x="3276602" y="1607139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5563196" y="151905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5601285" y="1597616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5454877" y="1597616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5610810" y="1480965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4758545" y="1225048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4" name="Freeform 26"/>
          <p:cNvSpPr>
            <a:spLocks noEditPoints="1"/>
          </p:cNvSpPr>
          <p:nvPr/>
        </p:nvSpPr>
        <p:spPr bwMode="auto">
          <a:xfrm>
            <a:off x="4613324" y="136907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6" name="Freeform 28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808538" y="1417879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5347750" y="109530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251335" y="1094113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0" name="Freeform 32"/>
          <p:cNvSpPr>
            <a:spLocks noEditPoints="1"/>
          </p:cNvSpPr>
          <p:nvPr/>
        </p:nvSpPr>
        <p:spPr bwMode="auto">
          <a:xfrm>
            <a:off x="3670595" y="288672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61" name="Group 127"/>
          <p:cNvGrpSpPr/>
          <p:nvPr/>
        </p:nvGrpSpPr>
        <p:grpSpPr>
          <a:xfrm>
            <a:off x="4854958" y="3195018"/>
            <a:ext cx="380902" cy="490410"/>
            <a:chOff x="8610600" y="4127500"/>
            <a:chExt cx="508001" cy="654050"/>
          </a:xfrm>
          <a:solidFill>
            <a:srgbClr val="24BEBC"/>
          </a:solidFill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70" name="Freeform 41"/>
          <p:cNvSpPr>
            <a:spLocks noEditPoints="1"/>
          </p:cNvSpPr>
          <p:nvPr/>
        </p:nvSpPr>
        <p:spPr bwMode="auto">
          <a:xfrm>
            <a:off x="5170394" y="2699848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>
            <a:off x="5253714" y="297004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2" name="Freeform 43"/>
          <p:cNvSpPr>
            <a:spLocks/>
          </p:cNvSpPr>
          <p:nvPr/>
        </p:nvSpPr>
        <p:spPr bwMode="auto">
          <a:xfrm>
            <a:off x="5225146" y="3015280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3" name="Freeform 44"/>
          <p:cNvSpPr>
            <a:spLocks/>
          </p:cNvSpPr>
          <p:nvPr/>
        </p:nvSpPr>
        <p:spPr bwMode="auto">
          <a:xfrm>
            <a:off x="4333600" y="76201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4216951" y="2756983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5063265" y="196780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5528678" y="217729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4602613" y="2243958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8" name="Freeform 49"/>
          <p:cNvSpPr>
            <a:spLocks/>
          </p:cNvSpPr>
          <p:nvPr/>
        </p:nvSpPr>
        <p:spPr bwMode="auto">
          <a:xfrm>
            <a:off x="4682365" y="238203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79" name="Group 126"/>
          <p:cNvGrpSpPr/>
          <p:nvPr/>
        </p:nvGrpSpPr>
        <p:grpSpPr>
          <a:xfrm>
            <a:off x="4776397" y="2803404"/>
            <a:ext cx="340430" cy="323766"/>
            <a:chOff x="8505825" y="3605213"/>
            <a:chExt cx="454025" cy="431800"/>
          </a:xfrm>
        </p:grpSpPr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82" name="Freeform 52"/>
          <p:cNvSpPr>
            <a:spLocks/>
          </p:cNvSpPr>
          <p:nvPr/>
        </p:nvSpPr>
        <p:spPr bwMode="auto">
          <a:xfrm>
            <a:off x="3726541" y="876285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3" name="Freeform 53"/>
          <p:cNvSpPr>
            <a:spLocks/>
          </p:cNvSpPr>
          <p:nvPr/>
        </p:nvSpPr>
        <p:spPr bwMode="auto">
          <a:xfrm>
            <a:off x="4113392" y="853670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4" name="Freeform 54"/>
          <p:cNvSpPr>
            <a:spLocks/>
          </p:cNvSpPr>
          <p:nvPr/>
        </p:nvSpPr>
        <p:spPr bwMode="auto">
          <a:xfrm>
            <a:off x="3793197" y="985794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5" name="Freeform 55"/>
          <p:cNvSpPr>
            <a:spLocks noEditPoints="1"/>
          </p:cNvSpPr>
          <p:nvPr/>
        </p:nvSpPr>
        <p:spPr bwMode="auto">
          <a:xfrm>
            <a:off x="3478956" y="1207193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6" name="Freeform 56"/>
          <p:cNvSpPr>
            <a:spLocks noEditPoints="1"/>
          </p:cNvSpPr>
          <p:nvPr/>
        </p:nvSpPr>
        <p:spPr bwMode="auto">
          <a:xfrm>
            <a:off x="3276600" y="202493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7" name="Freeform 57"/>
          <p:cNvSpPr>
            <a:spLocks noEditPoints="1"/>
          </p:cNvSpPr>
          <p:nvPr/>
        </p:nvSpPr>
        <p:spPr bwMode="auto">
          <a:xfrm>
            <a:off x="4813299" y="852479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8" name="Freeform 58"/>
          <p:cNvSpPr>
            <a:spLocks noEditPoints="1"/>
          </p:cNvSpPr>
          <p:nvPr/>
        </p:nvSpPr>
        <p:spPr bwMode="auto">
          <a:xfrm>
            <a:off x="3413106" y="2476274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4909714" y="210588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4928759" y="205826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1" name="Rectangle 61"/>
          <p:cNvSpPr>
            <a:spLocks noChangeArrowheads="1"/>
          </p:cNvSpPr>
          <p:nvPr/>
        </p:nvSpPr>
        <p:spPr bwMode="auto">
          <a:xfrm>
            <a:off x="5098974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5115637" y="183448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5098974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238239" y="2009465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5253715" y="183448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5238239" y="182496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4962088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8" name="Rectangle 68"/>
          <p:cNvSpPr>
            <a:spLocks noChangeArrowheads="1"/>
          </p:cNvSpPr>
          <p:nvPr/>
        </p:nvSpPr>
        <p:spPr bwMode="auto">
          <a:xfrm>
            <a:off x="4977561" y="183448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4962088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4928759" y="177259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1" name="Freeform 71"/>
          <p:cNvSpPr>
            <a:spLocks/>
          </p:cNvSpPr>
          <p:nvPr/>
        </p:nvSpPr>
        <p:spPr bwMode="auto">
          <a:xfrm>
            <a:off x="4928759" y="1634516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2" name="Freeform 72"/>
          <p:cNvSpPr>
            <a:spLocks noEditPoints="1"/>
          </p:cNvSpPr>
          <p:nvPr/>
        </p:nvSpPr>
        <p:spPr bwMode="auto">
          <a:xfrm>
            <a:off x="3740825" y="175949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3" name="Freeform 73"/>
          <p:cNvSpPr>
            <a:spLocks noEditPoints="1"/>
          </p:cNvSpPr>
          <p:nvPr/>
        </p:nvSpPr>
        <p:spPr bwMode="auto">
          <a:xfrm>
            <a:off x="5064455" y="2189203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4" name="Freeform 74"/>
          <p:cNvSpPr>
            <a:spLocks noEditPoints="1"/>
          </p:cNvSpPr>
          <p:nvPr/>
        </p:nvSpPr>
        <p:spPr bwMode="auto">
          <a:xfrm>
            <a:off x="3838430" y="1348841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5" name="Freeform 75"/>
          <p:cNvSpPr>
            <a:spLocks noEditPoints="1"/>
          </p:cNvSpPr>
          <p:nvPr/>
        </p:nvSpPr>
        <p:spPr bwMode="auto">
          <a:xfrm>
            <a:off x="4381215" y="1711886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6" name="Freeform 76"/>
          <p:cNvSpPr>
            <a:spLocks noEditPoints="1"/>
          </p:cNvSpPr>
          <p:nvPr/>
        </p:nvSpPr>
        <p:spPr bwMode="auto">
          <a:xfrm>
            <a:off x="3955079" y="226419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7" name="Freeform 77"/>
          <p:cNvSpPr>
            <a:spLocks/>
          </p:cNvSpPr>
          <p:nvPr/>
        </p:nvSpPr>
        <p:spPr bwMode="auto">
          <a:xfrm>
            <a:off x="4165768" y="172855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8" name="Freeform 78"/>
          <p:cNvSpPr>
            <a:spLocks/>
          </p:cNvSpPr>
          <p:nvPr/>
        </p:nvSpPr>
        <p:spPr bwMode="auto">
          <a:xfrm>
            <a:off x="4237184" y="1697603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9" name="Freeform 79"/>
          <p:cNvSpPr>
            <a:spLocks noEditPoints="1"/>
          </p:cNvSpPr>
          <p:nvPr/>
        </p:nvSpPr>
        <p:spPr bwMode="auto">
          <a:xfrm>
            <a:off x="3987220" y="269984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0" name="Freeform 80"/>
          <p:cNvSpPr>
            <a:spLocks noEditPoints="1"/>
          </p:cNvSpPr>
          <p:nvPr/>
        </p:nvSpPr>
        <p:spPr bwMode="auto">
          <a:xfrm>
            <a:off x="5285852" y="1497630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1" name="Freeform 81"/>
          <p:cNvSpPr>
            <a:spLocks noEditPoints="1"/>
          </p:cNvSpPr>
          <p:nvPr/>
        </p:nvSpPr>
        <p:spPr bwMode="auto">
          <a:xfrm>
            <a:off x="4226473" y="118576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2" name="Freeform 82"/>
          <p:cNvSpPr>
            <a:spLocks noEditPoints="1"/>
          </p:cNvSpPr>
          <p:nvPr/>
        </p:nvSpPr>
        <p:spPr bwMode="auto">
          <a:xfrm>
            <a:off x="4112203" y="112029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3" name="Freeform 83"/>
          <p:cNvSpPr>
            <a:spLocks/>
          </p:cNvSpPr>
          <p:nvPr/>
        </p:nvSpPr>
        <p:spPr bwMode="auto">
          <a:xfrm>
            <a:off x="4059829" y="1217906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4" name="Freeform 84"/>
          <p:cNvSpPr>
            <a:spLocks/>
          </p:cNvSpPr>
          <p:nvPr/>
        </p:nvSpPr>
        <p:spPr bwMode="auto">
          <a:xfrm>
            <a:off x="4008646" y="122504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5" name="Freeform 85"/>
          <p:cNvSpPr>
            <a:spLocks noEditPoints="1"/>
          </p:cNvSpPr>
          <p:nvPr/>
        </p:nvSpPr>
        <p:spPr bwMode="auto">
          <a:xfrm>
            <a:off x="3945559" y="2093976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6" name="Freeform 86"/>
          <p:cNvSpPr>
            <a:spLocks/>
          </p:cNvSpPr>
          <p:nvPr/>
        </p:nvSpPr>
        <p:spPr bwMode="auto">
          <a:xfrm>
            <a:off x="5331086" y="2401079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7" name="Freeform 87"/>
          <p:cNvSpPr>
            <a:spLocks/>
          </p:cNvSpPr>
          <p:nvPr/>
        </p:nvSpPr>
        <p:spPr bwMode="auto">
          <a:xfrm>
            <a:off x="5435832" y="239274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8" name="Freeform 88"/>
          <p:cNvSpPr>
            <a:spLocks/>
          </p:cNvSpPr>
          <p:nvPr/>
        </p:nvSpPr>
        <p:spPr bwMode="auto">
          <a:xfrm>
            <a:off x="5366795" y="2441550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9" name="Freeform 89"/>
          <p:cNvSpPr>
            <a:spLocks noEditPoints="1"/>
          </p:cNvSpPr>
          <p:nvPr/>
        </p:nvSpPr>
        <p:spPr bwMode="auto">
          <a:xfrm>
            <a:off x="5081117" y="1472633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0" name="Freeform 90"/>
          <p:cNvSpPr>
            <a:spLocks/>
          </p:cNvSpPr>
          <p:nvPr/>
        </p:nvSpPr>
        <p:spPr bwMode="auto">
          <a:xfrm>
            <a:off x="3692022" y="2267764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1" name="Freeform 91"/>
          <p:cNvSpPr>
            <a:spLocks/>
          </p:cNvSpPr>
          <p:nvPr/>
        </p:nvSpPr>
        <p:spPr bwMode="auto">
          <a:xfrm>
            <a:off x="3682498" y="226062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2" name="Freeform 92"/>
          <p:cNvSpPr>
            <a:spLocks/>
          </p:cNvSpPr>
          <p:nvPr/>
        </p:nvSpPr>
        <p:spPr bwMode="auto">
          <a:xfrm>
            <a:off x="3713446" y="230347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3" name="Freeform 93"/>
          <p:cNvSpPr>
            <a:spLocks noEditPoints="1"/>
          </p:cNvSpPr>
          <p:nvPr/>
        </p:nvSpPr>
        <p:spPr bwMode="auto">
          <a:xfrm>
            <a:off x="4712122" y="3505692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4" name="Freeform 94"/>
          <p:cNvSpPr>
            <a:spLocks/>
          </p:cNvSpPr>
          <p:nvPr/>
        </p:nvSpPr>
        <p:spPr bwMode="auto">
          <a:xfrm>
            <a:off x="4513338" y="2321328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5" name="Freeform 95"/>
          <p:cNvSpPr>
            <a:spLocks/>
          </p:cNvSpPr>
          <p:nvPr/>
        </p:nvSpPr>
        <p:spPr bwMode="auto">
          <a:xfrm>
            <a:off x="4502624" y="2184442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6" name="Freeform 96"/>
          <p:cNvSpPr>
            <a:spLocks/>
          </p:cNvSpPr>
          <p:nvPr/>
        </p:nvSpPr>
        <p:spPr bwMode="auto">
          <a:xfrm>
            <a:off x="4533575" y="220824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7" name="Freeform 97"/>
          <p:cNvSpPr>
            <a:spLocks/>
          </p:cNvSpPr>
          <p:nvPr/>
        </p:nvSpPr>
        <p:spPr bwMode="auto">
          <a:xfrm>
            <a:off x="4525243" y="235584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8" name="Freeform 98"/>
          <p:cNvSpPr>
            <a:spLocks noEditPoints="1"/>
          </p:cNvSpPr>
          <p:nvPr/>
        </p:nvSpPr>
        <p:spPr bwMode="auto">
          <a:xfrm>
            <a:off x="4487151" y="1150058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</p:spTree>
    <p:extLst>
      <p:ext uri="{BB962C8B-B14F-4D97-AF65-F5344CB8AC3E}">
        <p14:creationId xmlns:p14="http://schemas.microsoft.com/office/powerpoint/2010/main" val="15378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6" grpId="0"/>
      <p:bldP spid="27" grpId="0" animBg="1"/>
      <p:bldP spid="33" grpId="0" animBg="1"/>
      <p:bldP spid="34" grpId="0" animBg="1"/>
      <p:bldP spid="35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54" name="组合 5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11"/>
            <p:cNvSpPr txBox="1">
              <a:spLocks noChangeArrowheads="1"/>
            </p:cNvSpPr>
            <p:nvPr/>
          </p:nvSpPr>
          <p:spPr bwMode="auto">
            <a:xfrm>
              <a:off x="2895598" y="26194"/>
              <a:ext cx="326243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工作展望及需要的帮助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Freeform 6"/>
          <p:cNvSpPr>
            <a:spLocks/>
          </p:cNvSpPr>
          <p:nvPr/>
        </p:nvSpPr>
        <p:spPr bwMode="auto">
          <a:xfrm>
            <a:off x="4456706" y="1632528"/>
            <a:ext cx="1192540" cy="3510972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172524" y="2346624"/>
            <a:ext cx="1192540" cy="2796876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5665579" y="1424251"/>
            <a:ext cx="1497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需要的帮助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4"/>
          <p:cNvSpPr txBox="1">
            <a:spLocks noChangeArrowheads="1"/>
          </p:cNvSpPr>
          <p:nvPr/>
        </p:nvSpPr>
        <p:spPr bwMode="auto">
          <a:xfrm>
            <a:off x="5843245" y="1800820"/>
            <a:ext cx="255527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更加有针对性的培训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其他有经验同事的指导和技术分享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5"/>
          <p:cNvSpPr txBox="1">
            <a:spLocks noChangeArrowheads="1"/>
          </p:cNvSpPr>
          <p:nvPr/>
        </p:nvSpPr>
        <p:spPr bwMode="auto">
          <a:xfrm>
            <a:off x="1886052" y="2051465"/>
            <a:ext cx="1161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工作展望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6"/>
          <p:cNvSpPr txBox="1">
            <a:spLocks noChangeArrowheads="1"/>
          </p:cNvSpPr>
          <p:nvPr/>
        </p:nvSpPr>
        <p:spPr bwMode="auto">
          <a:xfrm>
            <a:off x="599399" y="2417624"/>
            <a:ext cx="255527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进一步提高自己的开发能力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学习到更多的更前沿的技术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在团队中实现自己更大的价值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9" grpId="0" animBg="1"/>
      <p:bldP spid="63" grpId="0" autoUpdateAnimBg="0"/>
      <p:bldP spid="64" grpId="0" autoUpdateAnimBg="0"/>
      <p:bldP spid="65" grpId="0" autoUpdateAnimBg="0"/>
      <p:bldP spid="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813" y="1536445"/>
            <a:ext cx="2796076" cy="2835506"/>
            <a:chOff x="1331640" y="1707654"/>
            <a:chExt cx="2796076" cy="2835506"/>
          </a:xfrm>
          <a:solidFill>
            <a:srgbClr val="471B0E"/>
          </a:solidFill>
        </p:grpSpPr>
        <p:sp>
          <p:nvSpPr>
            <p:cNvPr id="39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1043608" y="168232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下一代的产品是一个全新的产品，对我来说是一次巨大的挑战，同时也是一个机会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043608" y="2414417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开发能力不是一下子就能提高的，它是一个慢慢积累的过程，要边积累边记录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043608" y="314651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和导师以及其他前辈交流，他们的指导能让你少走很多弯路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043608" y="3878608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代码规范要好好遵守，要定期做一次代码重构，否则到头来头痛的是自己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662484" y="1897626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662484" y="2624638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4662484" y="3351650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662484" y="4078663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2947494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公司或部门的建议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1255145">
            <a:off x="4399246" y="1231456"/>
            <a:ext cx="3409477" cy="1074272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2002" y="1851670"/>
            <a:ext cx="3559281" cy="2657845"/>
            <a:chOff x="-148492" y="2581206"/>
            <a:chExt cx="3271249" cy="186275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Box 16"/>
          <p:cNvSpPr txBox="1"/>
          <p:nvPr/>
        </p:nvSpPr>
        <p:spPr>
          <a:xfrm>
            <a:off x="625200" y="1706020"/>
            <a:ext cx="3565799" cy="181588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公司可以定期开一个产品的吐槽大会，收集大家对产品的意见，从而做出更好的产品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部门之间可以定期做一次交流，交流一下部门之间合作的内容和方式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部门内部要定期做一次内部的技术分享，让大家都能学习到新的知识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 rot="21339968">
            <a:off x="2070476" y="1262496"/>
            <a:ext cx="5207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242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solidFill>
                  <a:srgbClr val="242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6" name="组合 20"/>
          <p:cNvGrpSpPr>
            <a:grpSpLocks/>
          </p:cNvGrpSpPr>
          <p:nvPr/>
        </p:nvGrpSpPr>
        <p:grpSpPr bwMode="auto">
          <a:xfrm>
            <a:off x="1888333" y="590550"/>
            <a:ext cx="5239941" cy="1695450"/>
            <a:chOff x="0" y="0"/>
            <a:chExt cx="9668211" cy="2968531"/>
          </a:xfrm>
        </p:grpSpPr>
        <p:sp>
          <p:nvSpPr>
            <p:cNvPr id="37" name="任意多边形 21"/>
            <p:cNvSpPr>
              <a:spLocks/>
            </p:cNvSpPr>
            <p:nvPr/>
          </p:nvSpPr>
          <p:spPr bwMode="auto">
            <a:xfrm rot="-251305">
              <a:off x="125220" y="2795505"/>
              <a:ext cx="9402395" cy="173026"/>
            </a:xfrm>
            <a:custGeom>
              <a:avLst/>
              <a:gdLst>
                <a:gd name="T0" fmla="*/ 0 w 9402792"/>
                <a:gd name="T1" fmla="*/ 5074 h 327804"/>
                <a:gd name="T2" fmla="*/ 138004 w 9402792"/>
                <a:gd name="T3" fmla="*/ 48207 h 327804"/>
                <a:gd name="T4" fmla="*/ 9401601 w 9402792"/>
                <a:gd name="T5" fmla="*/ 0 h 327804"/>
                <a:gd name="T6" fmla="*/ 0 w 9402792"/>
                <a:gd name="T7" fmla="*/ 5074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任意多边形 22"/>
            <p:cNvSpPr>
              <a:spLocks/>
            </p:cNvSpPr>
            <p:nvPr/>
          </p:nvSpPr>
          <p:spPr bwMode="auto">
            <a:xfrm rot="21245190" flipH="1">
              <a:off x="265816" y="1192416"/>
              <a:ext cx="9402395" cy="170941"/>
            </a:xfrm>
            <a:custGeom>
              <a:avLst/>
              <a:gdLst>
                <a:gd name="T0" fmla="*/ 0 w 9402792"/>
                <a:gd name="T1" fmla="*/ 4893 h 327804"/>
                <a:gd name="T2" fmla="*/ 138004 w 9402792"/>
                <a:gd name="T3" fmla="*/ 46485 h 327804"/>
                <a:gd name="T4" fmla="*/ 9401601 w 9402792"/>
                <a:gd name="T5" fmla="*/ 0 h 327804"/>
                <a:gd name="T6" fmla="*/ 0 w 9402792"/>
                <a:gd name="T7" fmla="*/ 4893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39" name="组合 23"/>
            <p:cNvGrpSpPr>
              <a:grpSpLocks/>
            </p:cNvGrpSpPr>
            <p:nvPr/>
          </p:nvGrpSpPr>
          <p:grpSpPr bwMode="auto">
            <a:xfrm rot="-3051619">
              <a:off x="-615354" y="615354"/>
              <a:ext cx="2462741" cy="1232033"/>
              <a:chOff x="0" y="0"/>
              <a:chExt cx="931661" cy="466081"/>
            </a:xfrm>
          </p:grpSpPr>
          <p:sp>
            <p:nvSpPr>
              <p:cNvPr id="40" name="任意多边形 24"/>
              <p:cNvSpPr>
                <a:spLocks/>
              </p:cNvSpPr>
              <p:nvPr/>
            </p:nvSpPr>
            <p:spPr bwMode="auto">
              <a:xfrm rot="9376970">
                <a:off x="511761" y="310698"/>
                <a:ext cx="420337" cy="154578"/>
              </a:xfrm>
              <a:custGeom>
                <a:avLst/>
                <a:gdLst>
                  <a:gd name="T0" fmla="*/ 0 w 203200"/>
                  <a:gd name="T1" fmla="*/ 0 h 74863"/>
                  <a:gd name="T2" fmla="*/ 473332 w 203200"/>
                  <a:gd name="T3" fmla="*/ 659034 h 74863"/>
                  <a:gd name="T4" fmla="*/ 1798645 w 203200"/>
                  <a:gd name="T5" fmla="*/ 659034 h 74863"/>
                  <a:gd name="T6" fmla="*/ 0 w 203200"/>
                  <a:gd name="T7" fmla="*/ 0 h 748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200"/>
                  <a:gd name="T13" fmla="*/ 0 h 74863"/>
                  <a:gd name="T14" fmla="*/ 203200 w 203200"/>
                  <a:gd name="T15" fmla="*/ 74863 h 748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200" h="74863">
                    <a:moveTo>
                      <a:pt x="0" y="0"/>
                    </a:moveTo>
                    <a:lnTo>
                      <a:pt x="53474" y="74863"/>
                    </a:lnTo>
                    <a:lnTo>
                      <a:pt x="203200" y="74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B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25"/>
              <p:cNvSpPr>
                <a:spLocks/>
              </p:cNvSpPr>
              <p:nvPr/>
            </p:nvSpPr>
            <p:spPr bwMode="auto">
              <a:xfrm rot="1047066">
                <a:off x="319822" y="-784"/>
                <a:ext cx="179018" cy="359019"/>
              </a:xfrm>
              <a:custGeom>
                <a:avLst/>
                <a:gdLst>
                  <a:gd name="T0" fmla="*/ 0 w 80211"/>
                  <a:gd name="T1" fmla="*/ 0 h 160421"/>
                  <a:gd name="T2" fmla="*/ 832264 w 80211"/>
                  <a:gd name="T3" fmla="*/ 1798166 h 160421"/>
                  <a:gd name="T4" fmla="*/ 891707 w 80211"/>
                  <a:gd name="T5" fmla="*/ 539447 h 160421"/>
                  <a:gd name="T6" fmla="*/ 0 w 80211"/>
                  <a:gd name="T7" fmla="*/ 0 h 160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211"/>
                  <a:gd name="T13" fmla="*/ 0 h 160421"/>
                  <a:gd name="T14" fmla="*/ 80211 w 80211"/>
                  <a:gd name="T15" fmla="*/ 160421 h 160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211" h="160421">
                    <a:moveTo>
                      <a:pt x="0" y="0"/>
                    </a:moveTo>
                    <a:lnTo>
                      <a:pt x="74864" y="160421"/>
                    </a:lnTo>
                    <a:lnTo>
                      <a:pt x="80211" y="48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B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26"/>
              <p:cNvSpPr>
                <a:spLocks/>
              </p:cNvSpPr>
              <p:nvPr/>
            </p:nvSpPr>
            <p:spPr bwMode="auto">
              <a:xfrm rot="1440260">
                <a:off x="-15" y="137716"/>
                <a:ext cx="364345" cy="177016"/>
              </a:xfrm>
              <a:custGeom>
                <a:avLst/>
                <a:gdLst>
                  <a:gd name="T0" fmla="*/ 0 w 176463"/>
                  <a:gd name="T1" fmla="*/ 142073 h 85558"/>
                  <a:gd name="T2" fmla="*/ 1553214 w 176463"/>
                  <a:gd name="T3" fmla="*/ 757734 h 85558"/>
                  <a:gd name="T4" fmla="*/ 706001 w 176463"/>
                  <a:gd name="T5" fmla="*/ 0 h 85558"/>
                  <a:gd name="T6" fmla="*/ 0 w 176463"/>
                  <a:gd name="T7" fmla="*/ 142073 h 855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463"/>
                  <a:gd name="T13" fmla="*/ 0 h 85558"/>
                  <a:gd name="T14" fmla="*/ 176463 w 176463"/>
                  <a:gd name="T15" fmla="*/ 85558 h 855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463" h="85558">
                    <a:moveTo>
                      <a:pt x="0" y="16042"/>
                    </a:moveTo>
                    <a:lnTo>
                      <a:pt x="176463" y="85558"/>
                    </a:lnTo>
                    <a:lnTo>
                      <a:pt x="80210" y="0"/>
                    </a:lnTo>
                    <a:lnTo>
                      <a:pt x="0" y="16042"/>
                    </a:lnTo>
                    <a:close/>
                  </a:path>
                </a:pathLst>
              </a:custGeom>
              <a:solidFill>
                <a:srgbClr val="24B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16"/>
          <p:cNvSpPr txBox="1"/>
          <p:nvPr/>
        </p:nvSpPr>
        <p:spPr>
          <a:xfrm>
            <a:off x="2053667" y="3004432"/>
            <a:ext cx="4956733" cy="120032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谢      丽      李 雅 勇        文     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杨 俊 邦       徐     盛        牛 景 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陈 道 生       徐     炫        洪 程 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席 佳 乐                           韦     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文本框 11"/>
            <p:cNvSpPr txBox="1">
              <a:spLocks noChangeArrowheads="1"/>
            </p:cNvSpPr>
            <p:nvPr/>
          </p:nvSpPr>
          <p:spPr bwMode="auto">
            <a:xfrm>
              <a:off x="3872448" y="33552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特别鸣谢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562090" y="1693362"/>
            <a:ext cx="3326099" cy="1759455"/>
            <a:chOff x="3491880" y="1280960"/>
            <a:chExt cx="2928778" cy="1552904"/>
          </a:xfrm>
        </p:grpSpPr>
        <p:sp>
          <p:nvSpPr>
            <p:cNvPr id="6" name="Rectangle 4"/>
            <p:cNvSpPr>
              <a:spLocks/>
            </p:cNvSpPr>
            <p:nvPr userDrawn="1"/>
          </p:nvSpPr>
          <p:spPr bwMode="auto">
            <a:xfrm>
              <a:off x="4521566" y="1439158"/>
              <a:ext cx="1795448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5400" dirty="0">
                  <a:solidFill>
                    <a:schemeClr val="bg1"/>
                  </a:solidFill>
                  <a:latin typeface="Goudy Old Style" pitchFamily="18" charset="0"/>
                  <a:sym typeface="Helvetica Neue UltraLight" pitchFamily="2" charset="0"/>
                </a:rPr>
                <a:t>Thanks</a:t>
              </a:r>
            </a:p>
          </p:txBody>
        </p:sp>
        <p:sp>
          <p:nvSpPr>
            <p:cNvPr id="7" name="Rectangle 5"/>
            <p:cNvSpPr>
              <a:spLocks/>
            </p:cNvSpPr>
            <p:nvPr userDrawn="1"/>
          </p:nvSpPr>
          <p:spPr bwMode="auto">
            <a:xfrm>
              <a:off x="4050688" y="2192823"/>
              <a:ext cx="997942" cy="27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terima</a:t>
              </a:r>
              <a:r>
                <a:rPr kumimoji="0" lang="en-US" altLang="zh-CN" sz="2000" dirty="0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 </a:t>
              </a:r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kasih</a:t>
              </a:r>
              <a:endParaRPr kumimoji="0" lang="en-US" altLang="zh-CN" sz="2000" dirty="0">
                <a:solidFill>
                  <a:schemeClr val="bg1"/>
                </a:solidFill>
                <a:latin typeface="Arial Narrow" pitchFamily="34" charset="0"/>
                <a:sym typeface="Arial Narrow" pitchFamily="34" charset="0"/>
              </a:endParaRPr>
            </a:p>
          </p:txBody>
        </p:sp>
        <p:sp>
          <p:nvSpPr>
            <p:cNvPr id="8" name="Rectangle 6"/>
            <p:cNvSpPr>
              <a:spLocks/>
            </p:cNvSpPr>
            <p:nvPr userDrawn="1"/>
          </p:nvSpPr>
          <p:spPr bwMode="auto">
            <a:xfrm>
              <a:off x="3491880" y="1280960"/>
              <a:ext cx="903370" cy="54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40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9" name="Rectangle 7"/>
            <p:cNvSpPr>
              <a:spLocks/>
            </p:cNvSpPr>
            <p:nvPr userDrawn="1"/>
          </p:nvSpPr>
          <p:spPr bwMode="auto">
            <a:xfrm>
              <a:off x="5199183" y="2100422"/>
              <a:ext cx="1219549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0" name="Rectangle 8"/>
            <p:cNvSpPr>
              <a:spLocks/>
            </p:cNvSpPr>
            <p:nvPr userDrawn="1"/>
          </p:nvSpPr>
          <p:spPr bwMode="auto">
            <a:xfrm>
              <a:off x="5404367" y="1336952"/>
              <a:ext cx="1016291" cy="24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11" name="Rectangle 9"/>
            <p:cNvSpPr>
              <a:spLocks/>
            </p:cNvSpPr>
            <p:nvPr userDrawn="1"/>
          </p:nvSpPr>
          <p:spPr bwMode="auto">
            <a:xfrm>
              <a:off x="3491887" y="1866291"/>
              <a:ext cx="588603" cy="3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4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504385" y="184666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992419" y="2466977"/>
            <a:ext cx="2245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5048" y="895350"/>
            <a:ext cx="436672" cy="439300"/>
            <a:chOff x="375048" y="1056086"/>
            <a:chExt cx="436672" cy="4393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879052" y="90015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375048" y="1467030"/>
            <a:ext cx="436672" cy="418920"/>
            <a:chOff x="0" y="0"/>
            <a:chExt cx="582300" cy="558495"/>
          </a:xfrm>
          <a:solidFill>
            <a:srgbClr val="24BEBC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5562" y="1282"/>
              <a:ext cx="566738" cy="557213"/>
            </a:xfrm>
            <a:custGeom>
              <a:avLst/>
              <a:gdLst>
                <a:gd name="T0" fmla="*/ 2147483647 w 60"/>
                <a:gd name="T1" fmla="*/ 2147483647 h 59"/>
                <a:gd name="T2" fmla="*/ 2147483647 w 60"/>
                <a:gd name="T3" fmla="*/ 2147483647 h 59"/>
                <a:gd name="T4" fmla="*/ 0 w 60"/>
                <a:gd name="T5" fmla="*/ 2147483647 h 59"/>
                <a:gd name="T6" fmla="*/ 0 w 60"/>
                <a:gd name="T7" fmla="*/ 2147483647 h 59"/>
                <a:gd name="T8" fmla="*/ 2147483647 w 60"/>
                <a:gd name="T9" fmla="*/ 0 h 59"/>
                <a:gd name="T10" fmla="*/ 2147483647 w 60"/>
                <a:gd name="T11" fmla="*/ 0 h 59"/>
                <a:gd name="T12" fmla="*/ 2147483647 w 60"/>
                <a:gd name="T13" fmla="*/ 2147483647 h 59"/>
                <a:gd name="T14" fmla="*/ 2147483647 w 60"/>
                <a:gd name="T15" fmla="*/ 2147483647 h 59"/>
                <a:gd name="T16" fmla="*/ 2147483647 w 60"/>
                <a:gd name="T17" fmla="*/ 2147483647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9"/>
                <a:gd name="T29" fmla="*/ 60 w 60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9">
                  <a:moveTo>
                    <a:pt x="3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4"/>
            <p:cNvSpPr txBox="1">
              <a:spLocks noChangeArrowheads="1"/>
            </p:cNvSpPr>
            <p:nvPr/>
          </p:nvSpPr>
          <p:spPr bwMode="auto">
            <a:xfrm>
              <a:off x="0" y="0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79052" y="147045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375048" y="2054382"/>
            <a:ext cx="436672" cy="441168"/>
            <a:chOff x="0" y="0"/>
            <a:chExt cx="582300" cy="588157"/>
          </a:xfrm>
          <a:solidFill>
            <a:srgbClr val="24BEBC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5"/>
            <p:cNvSpPr txBox="1">
              <a:spLocks noChangeArrowheads="1"/>
            </p:cNvSpPr>
            <p:nvPr/>
          </p:nvSpPr>
          <p:spPr bwMode="auto">
            <a:xfrm>
              <a:off x="0" y="34223"/>
              <a:ext cx="349294" cy="5539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881555" y="205438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学习与能力提升情况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5048" y="2647950"/>
            <a:ext cx="436672" cy="428660"/>
            <a:chOff x="0" y="0"/>
            <a:chExt cx="582300" cy="571480"/>
          </a:xfrm>
          <a:solidFill>
            <a:srgbClr val="24BEBC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"/>
            <p:cNvSpPr txBox="1">
              <a:spLocks noChangeArrowheads="1"/>
            </p:cNvSpPr>
            <p:nvPr/>
          </p:nvSpPr>
          <p:spPr bwMode="auto">
            <a:xfrm>
              <a:off x="0" y="17547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79052" y="26642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优势与不足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375048" y="3214638"/>
            <a:ext cx="449610" cy="423912"/>
            <a:chOff x="0" y="0"/>
            <a:chExt cx="599553" cy="565150"/>
          </a:xfrm>
          <a:solidFill>
            <a:srgbClr val="24BEBC"/>
          </a:solidFill>
        </p:grpSpPr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349295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881555" y="3218845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工作展望及需要的帮助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3585" y="3790950"/>
            <a:ext cx="436672" cy="439300"/>
            <a:chOff x="375048" y="1056086"/>
            <a:chExt cx="436672" cy="439300"/>
          </a:xfrm>
        </p:grpSpPr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879052" y="3795752"/>
            <a:ext cx="3063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心得体会及对公司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部门建议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5" grpId="0"/>
      <p:bldP spid="19" grpId="0"/>
      <p:bldP spid="23" grpId="0"/>
      <p:bldP spid="27" grpId="0"/>
      <p:bldP spid="3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03132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2657587" y="3549106"/>
            <a:ext cx="1400312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前工作经历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GT2.1.1"/>
          <p:cNvSpPr txBox="1"/>
          <p:nvPr/>
        </p:nvSpPr>
        <p:spPr>
          <a:xfrm>
            <a:off x="5824187" y="3393425"/>
            <a:ext cx="2852271" cy="117428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月－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月：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武汉丽泽科技有限公司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前端开发实习生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65782" y="2165705"/>
            <a:ext cx="2110548" cy="2110770"/>
          </a:xfrm>
          <a:prstGeom prst="ellipse">
            <a:avLst/>
          </a:prstGeom>
          <a:noFill/>
          <a:ln w="127000" cap="flat" cmpd="thinThick" algn="ctr">
            <a:solidFill>
              <a:srgbClr val="24BEBC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2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27"/>
          <p:cNvCxnSpPr>
            <a:cxnSpLocks noChangeShapeType="1"/>
          </p:cNvCxnSpPr>
          <p:nvPr/>
        </p:nvCxnSpPr>
        <p:spPr bwMode="auto">
          <a:xfrm flipV="1">
            <a:off x="3335259" y="2668198"/>
            <a:ext cx="1725967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BEBC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KSO_GT1.1.1"/>
          <p:cNvSpPr txBox="1"/>
          <p:nvPr/>
        </p:nvSpPr>
        <p:spPr>
          <a:xfrm>
            <a:off x="5081385" y="2030770"/>
            <a:ext cx="3072015" cy="133499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年龄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22            </a:t>
            </a: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毕业时间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毕业学校 ： 武汉理工大学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专业 ： 信息管理与信息系统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肘形连接符 8"/>
          <p:cNvCxnSpPr>
            <a:cxnSpLocks noChangeShapeType="1"/>
          </p:cNvCxnSpPr>
          <p:nvPr/>
        </p:nvCxnSpPr>
        <p:spPr bwMode="auto">
          <a:xfrm flipV="1">
            <a:off x="4078060" y="3943035"/>
            <a:ext cx="172596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椭圆 34"/>
          <p:cNvSpPr/>
          <p:nvPr/>
        </p:nvSpPr>
        <p:spPr>
          <a:xfrm>
            <a:off x="1052577" y="1038205"/>
            <a:ext cx="1400314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GT2.1.1"/>
          <p:cNvSpPr txBox="1"/>
          <p:nvPr/>
        </p:nvSpPr>
        <p:spPr>
          <a:xfrm>
            <a:off x="4217624" y="915567"/>
            <a:ext cx="3090680" cy="955135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助理软件开发工程师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肘形连接符 11"/>
          <p:cNvCxnSpPr>
            <a:cxnSpLocks noChangeShapeType="1"/>
          </p:cNvCxnSpPr>
          <p:nvPr/>
        </p:nvCxnSpPr>
        <p:spPr bwMode="auto">
          <a:xfrm flipV="1">
            <a:off x="2473048" y="1432134"/>
            <a:ext cx="172441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70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/>
      <p:bldP spid="31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4"/>
          <p:cNvSpPr/>
          <p:nvPr/>
        </p:nvSpPr>
        <p:spPr>
          <a:xfrm flipV="1">
            <a:off x="2" y="2499743"/>
            <a:ext cx="3082967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solidFill>
              <a:srgbClr val="24215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25760" y="2499338"/>
            <a:ext cx="1301991" cy="1300750"/>
            <a:chOff x="3225639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4"/>
          <p:cNvSpPr/>
          <p:nvPr/>
        </p:nvSpPr>
        <p:spPr>
          <a:xfrm>
            <a:off x="0" y="2099428"/>
            <a:ext cx="5328182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98863" y="987574"/>
            <a:ext cx="1301991" cy="1301822"/>
            <a:chOff x="6131016" y="674750"/>
            <a:chExt cx="1735762" cy="1735763"/>
          </a:xfrm>
        </p:grpSpPr>
        <p:sp>
          <p:nvSpPr>
            <p:cNvPr id="19" name="椭圆 18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24BEB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4"/>
          <p:cNvSpPr/>
          <p:nvPr/>
        </p:nvSpPr>
        <p:spPr>
          <a:xfrm flipV="1">
            <a:off x="4572003" y="2499743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21006" y="2499338"/>
            <a:ext cx="1301991" cy="1300750"/>
            <a:chOff x="5227325" y="4543565"/>
            <a:chExt cx="1735762" cy="1734334"/>
          </a:xfrm>
        </p:grpSpPr>
        <p:sp>
          <p:nvSpPr>
            <p:cNvPr id="23" name="椭圆 22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54"/>
          <p:cNvSpPr txBox="1"/>
          <p:nvPr/>
        </p:nvSpPr>
        <p:spPr>
          <a:xfrm>
            <a:off x="1433642" y="1298198"/>
            <a:ext cx="2895306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修复：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项目任务：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1439246" y="998115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6"/>
          <p:cNvSpPr txBox="1"/>
          <p:nvPr/>
        </p:nvSpPr>
        <p:spPr>
          <a:xfrm>
            <a:off x="445623" y="3176086"/>
            <a:ext cx="1901683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树形单据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spreadJS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7"/>
          <p:cNvSpPr txBox="1"/>
          <p:nvPr/>
        </p:nvSpPr>
        <p:spPr>
          <a:xfrm>
            <a:off x="451224" y="2876004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负责模块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8"/>
          <p:cNvSpPr txBox="1"/>
          <p:nvPr/>
        </p:nvSpPr>
        <p:spPr>
          <a:xfrm>
            <a:off x="5411005" y="3184286"/>
            <a:ext cx="2895306" cy="11895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修复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浮点数运算精度丢失问题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分录和列表的换肤功能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主页个人菜单的改造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表格中下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列表的多风格展示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5416609" y="2884203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6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1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修复和项目任务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3290" y="1023768"/>
            <a:ext cx="8009710" cy="3532227"/>
            <a:chOff x="753290" y="1023768"/>
            <a:chExt cx="8009710" cy="35322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023768"/>
              <a:ext cx="8001000" cy="314818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90" y="4224636"/>
              <a:ext cx="8009709" cy="33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76944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精度运算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浮点数在运算时精度会丢失，核心业务模块都会受到影响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解决方法：在分析原因之后，决定在运算之前先将浮点数转化为整数，运算完之后再转回去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2158"/>
            <a:ext cx="7315200" cy="31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76944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分录和列表的换肤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问题描述：列表和分录无法配合主题来切换颜色，影响用户体验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解决方法：修改相对的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文件，来达到列表和分录适应主题的功能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2000" y="1436191"/>
            <a:ext cx="4394915" cy="3192960"/>
            <a:chOff x="762000" y="1436191"/>
            <a:chExt cx="4394915" cy="31929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436191"/>
              <a:ext cx="4394915" cy="168830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1" y="3124497"/>
              <a:ext cx="4394914" cy="150465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176509" y="1441089"/>
            <a:ext cx="3718156" cy="3188062"/>
            <a:chOff x="5176509" y="1441089"/>
            <a:chExt cx="3718156" cy="31880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509" y="1441089"/>
              <a:ext cx="3718156" cy="168340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28" y="3124496"/>
              <a:ext cx="3710037" cy="1504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9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23" y="1772503"/>
            <a:ext cx="3021061" cy="27705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5" y="1761197"/>
            <a:ext cx="2387983" cy="2810248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381000" y="666750"/>
            <a:ext cx="8382000" cy="984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主页个人菜单改造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问题描述：使用同一套数据结构来渲染两种不同的显示风格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解决方法：和后台沟通，在原有的数据中加入一些控制参数，前端根据这些控制参数的值来确定渲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染的风格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962150"/>
            <a:ext cx="2647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3" y="2293535"/>
            <a:ext cx="2647950" cy="1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92" y="2293535"/>
            <a:ext cx="2476500" cy="1543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44" y="2296095"/>
            <a:ext cx="2543175" cy="1540489"/>
          </a:xfrm>
          <a:prstGeom prst="rect">
            <a:avLst/>
          </a:prstGeom>
        </p:spPr>
      </p:pic>
      <p:sp>
        <p:nvSpPr>
          <p:cNvPr id="13" name="TextBox 16"/>
          <p:cNvSpPr txBox="1"/>
          <p:nvPr/>
        </p:nvSpPr>
        <p:spPr>
          <a:xfrm>
            <a:off x="381000" y="666750"/>
            <a:ext cx="8382000" cy="984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表格中下拉列表的多风格显示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问题描述：由于在表格控件的特殊性，下拉列表在表格中无法多风格显示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解决方法：在和后端交流之后，后端通过传回来一个控制显示风格的参数，表格根据这个参数来决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定显示的风格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4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theme/theme1.xml><?xml version="1.0" encoding="utf-8"?>
<a:theme xmlns:a="http://schemas.openxmlformats.org/drawingml/2006/main" name="2017金蝶集团幻灯片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1765</TotalTime>
  <Words>1084</Words>
  <Application>Microsoft Office PowerPoint</Application>
  <PresentationFormat>全屏显示(16:9)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Heiti SC Medium</vt:lpstr>
      <vt:lpstr>Helvetica Neue UltraLight</vt:lpstr>
      <vt:lpstr>Microsoft YaHei Bold</vt:lpstr>
      <vt:lpstr>Microsoft YaHei Light</vt:lpstr>
      <vt:lpstr>MS PGothic</vt:lpstr>
      <vt:lpstr>等线</vt:lpstr>
      <vt:lpstr>等线</vt:lpstr>
      <vt:lpstr>宋体</vt:lpstr>
      <vt:lpstr>Microsoft YaHei</vt:lpstr>
      <vt:lpstr>Microsoft YaHei</vt:lpstr>
      <vt:lpstr>Arial</vt:lpstr>
      <vt:lpstr>Arial Narrow</vt:lpstr>
      <vt:lpstr>Calibri</vt:lpstr>
      <vt:lpstr>Goudy Old Style</vt:lpstr>
      <vt:lpstr>Verdana</vt:lpstr>
      <vt:lpstr>Wingdings</vt:lpstr>
      <vt:lpstr>2017金蝶集团幻灯片模版</vt:lpstr>
      <vt:lpstr>新员工转正考核报告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柯创</cp:lastModifiedBy>
  <cp:revision>332</cp:revision>
  <dcterms:created xsi:type="dcterms:W3CDTF">2010-04-12T23:12:02Z</dcterms:created>
  <dcterms:modified xsi:type="dcterms:W3CDTF">2017-12-21T15:59:58Z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