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2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3" autoAdjust="0"/>
    <p:restoredTop sz="87137" autoAdjust="0"/>
  </p:normalViewPr>
  <p:slideViewPr>
    <p:cSldViewPr snapToGrid="0">
      <p:cViewPr varScale="1">
        <p:scale>
          <a:sx n="66" d="100"/>
          <a:sy n="66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9A6AD-17DB-4ED9-AD2A-3C39D7FCA3B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E3AF5-FC0B-4C29-B1AC-CDF5EE166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9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A23C-9EF7-4C75-BCDA-845AF866CD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28pt Intel Clear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35466" y="6423031"/>
            <a:ext cx="780889" cy="3330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387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005D-4684-434B-B7E1-B8F0E4CD3C9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1B7A-B919-4218-833D-8CE019F2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tiff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NVMeoF</a:t>
            </a:r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: Accelerator of Cloud Storage 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Ren Qiaowei</a:t>
            </a:r>
            <a:endParaRPr lang="en-US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2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Intel RSD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10</a:t>
            </a:fld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3319377" y="1395446"/>
            <a:ext cx="2438400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 defTabSz="609570"/>
            <a:r>
              <a:rPr lang="en-US" sz="3200" dirty="0">
                <a:solidFill>
                  <a:srgbClr val="4E57E0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Composable</a:t>
            </a:r>
            <a:endParaRPr lang="en-US" sz="3200" i="1" dirty="0">
              <a:solidFill>
                <a:srgbClr val="4E57E0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860" y="1413037"/>
            <a:ext cx="2438400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defTabSz="609570"/>
            <a:r>
              <a:rPr lang="en-US" sz="3200" dirty="0">
                <a:solidFill>
                  <a:srgbClr val="4E57E0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Disaggregated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4458" y="1421656"/>
            <a:ext cx="2624820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defTabSz="609570"/>
            <a:r>
              <a:rPr lang="en-US" sz="3200" dirty="0">
                <a:solidFill>
                  <a:srgbClr val="4E57E0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Interoperable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4393" y="5586200"/>
            <a:ext cx="2469383" cy="4996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 defTabSz="60957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Intel Clear"/>
              </a:rPr>
              <a:t>Compose hardware resources “on the fly”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301" y="5586200"/>
            <a:ext cx="2422959" cy="4996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 defTabSz="60957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Intel Clear"/>
              </a:rPr>
              <a:t>Buy less up front and Save money over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4054" y="5586200"/>
            <a:ext cx="2762139" cy="4996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 defTabSz="609570"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  <a:latin typeface="Intel Clear"/>
              </a:rPr>
              <a:t>Choose the best now without vendor lock-in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16768" y="1942963"/>
            <a:ext cx="1731544" cy="3487774"/>
            <a:chOff x="4816106" y="1526287"/>
            <a:chExt cx="1328604" cy="2676149"/>
          </a:xfrm>
        </p:grpSpPr>
        <p:sp>
          <p:nvSpPr>
            <p:cNvPr id="13" name="Rectangle 12"/>
            <p:cNvSpPr/>
            <p:nvPr/>
          </p:nvSpPr>
          <p:spPr>
            <a:xfrm>
              <a:off x="4911375" y="4107497"/>
              <a:ext cx="1134611" cy="94939"/>
            </a:xfrm>
            <a:prstGeom prst="rect">
              <a:avLst/>
            </a:prstGeom>
            <a:solidFill>
              <a:schemeClr val="tx2"/>
            </a:solidFill>
            <a:ln w="31750" cap="flat" cmpd="sng" algn="ctr">
              <a:solidFill>
                <a:srgbClr val="003C71">
                  <a:lumMod val="75000"/>
                </a:srgbClr>
              </a:solidFill>
              <a:prstDash val="solid"/>
            </a:ln>
            <a:effectLst>
              <a:outerShdw blurRad="1524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467" kern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6106" y="1526287"/>
              <a:ext cx="1328604" cy="2597142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solidFill>
                <a:srgbClr val="003C71">
                  <a:lumMod val="75000"/>
                </a:srgbClr>
              </a:solidFill>
              <a:prstDash val="solid"/>
            </a:ln>
            <a:effectLst>
              <a:outerShdw blurRad="152400" dist="63500" dir="2700000" algn="tl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algn="ctr" defTabSz="609570">
                <a:defRPr/>
              </a:pPr>
              <a:endParaRPr lang="en-US" sz="1467" kern="0">
                <a:solidFill>
                  <a:prstClr val="white"/>
                </a:solidFill>
                <a:latin typeface="Intel Clear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52160" y="2999446"/>
              <a:ext cx="1252951" cy="514795"/>
              <a:chOff x="4852160" y="2999446"/>
              <a:chExt cx="1252951" cy="514795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4852160" y="2999446"/>
                <a:ext cx="1252951" cy="5147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889190" y="3005354"/>
                <a:ext cx="942566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chemeClr val="accent6">
                        <a:lumMod val="75000"/>
                      </a:schemeClr>
                    </a:solidFill>
                    <a:latin typeface="Intel Clear"/>
                  </a:rPr>
                  <a:t>Storage Drawer</a:t>
                </a:r>
              </a:p>
            </p:txBody>
          </p:sp>
          <p:sp>
            <p:nvSpPr>
              <p:cNvPr id="205" name="Freeform 10"/>
              <p:cNvSpPr>
                <a:spLocks noChangeAspect="1" noEditPoints="1"/>
              </p:cNvSpPr>
              <p:nvPr/>
            </p:nvSpPr>
            <p:spPr bwMode="auto">
              <a:xfrm>
                <a:off x="4890007" y="3180033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06" name="Freeform 10"/>
              <p:cNvSpPr>
                <a:spLocks noChangeAspect="1" noEditPoints="1"/>
              </p:cNvSpPr>
              <p:nvPr/>
            </p:nvSpPr>
            <p:spPr bwMode="auto">
              <a:xfrm>
                <a:off x="5133079" y="3180033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07" name="Freeform 10"/>
              <p:cNvSpPr>
                <a:spLocks noChangeAspect="1" noEditPoints="1"/>
              </p:cNvSpPr>
              <p:nvPr/>
            </p:nvSpPr>
            <p:spPr bwMode="auto">
              <a:xfrm>
                <a:off x="5376151" y="3180033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08" name="Freeform 10"/>
              <p:cNvSpPr>
                <a:spLocks noChangeAspect="1" noEditPoints="1"/>
              </p:cNvSpPr>
              <p:nvPr/>
            </p:nvSpPr>
            <p:spPr bwMode="auto">
              <a:xfrm>
                <a:off x="5619223" y="3180033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09" name="Freeform 10"/>
              <p:cNvSpPr>
                <a:spLocks noChangeAspect="1" noEditPoints="1"/>
              </p:cNvSpPr>
              <p:nvPr/>
            </p:nvSpPr>
            <p:spPr bwMode="auto">
              <a:xfrm>
                <a:off x="5862295" y="3180033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10" name="Freeform 10"/>
              <p:cNvSpPr>
                <a:spLocks noChangeAspect="1" noEditPoints="1"/>
              </p:cNvSpPr>
              <p:nvPr/>
            </p:nvSpPr>
            <p:spPr bwMode="auto">
              <a:xfrm>
                <a:off x="4890007" y="3343248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11" name="Freeform 10"/>
              <p:cNvSpPr>
                <a:spLocks noChangeAspect="1" noEditPoints="1"/>
              </p:cNvSpPr>
              <p:nvPr/>
            </p:nvSpPr>
            <p:spPr bwMode="auto">
              <a:xfrm>
                <a:off x="5133079" y="3343248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12" name="Freeform 10"/>
              <p:cNvSpPr>
                <a:spLocks noChangeAspect="1" noEditPoints="1"/>
              </p:cNvSpPr>
              <p:nvPr/>
            </p:nvSpPr>
            <p:spPr bwMode="auto">
              <a:xfrm>
                <a:off x="5376151" y="3343248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13" name="Freeform 10"/>
              <p:cNvSpPr>
                <a:spLocks noChangeAspect="1" noEditPoints="1"/>
              </p:cNvSpPr>
              <p:nvPr/>
            </p:nvSpPr>
            <p:spPr bwMode="auto">
              <a:xfrm>
                <a:off x="5619223" y="3343248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  <p:sp>
            <p:nvSpPr>
              <p:cNvPr id="214" name="Freeform 10"/>
              <p:cNvSpPr>
                <a:spLocks noChangeAspect="1" noEditPoints="1"/>
              </p:cNvSpPr>
              <p:nvPr/>
            </p:nvSpPr>
            <p:spPr bwMode="auto">
              <a:xfrm>
                <a:off x="5862295" y="3343248"/>
                <a:ext cx="208042" cy="123074"/>
              </a:xfrm>
              <a:custGeom>
                <a:avLst/>
                <a:gdLst>
                  <a:gd name="T0" fmla="*/ 234 w 235"/>
                  <a:gd name="T1" fmla="*/ 0 h 152"/>
                  <a:gd name="T2" fmla="*/ 2 w 235"/>
                  <a:gd name="T3" fmla="*/ 0 h 152"/>
                  <a:gd name="T4" fmla="*/ 0 w 235"/>
                  <a:gd name="T5" fmla="*/ 2 h 152"/>
                  <a:gd name="T6" fmla="*/ 0 w 235"/>
                  <a:gd name="T7" fmla="*/ 151 h 152"/>
                  <a:gd name="T8" fmla="*/ 2 w 235"/>
                  <a:gd name="T9" fmla="*/ 152 h 152"/>
                  <a:gd name="T10" fmla="*/ 69 w 235"/>
                  <a:gd name="T11" fmla="*/ 152 h 152"/>
                  <a:gd name="T12" fmla="*/ 69 w 235"/>
                  <a:gd name="T13" fmla="*/ 152 h 152"/>
                  <a:gd name="T14" fmla="*/ 69 w 235"/>
                  <a:gd name="T15" fmla="*/ 152 h 152"/>
                  <a:gd name="T16" fmla="*/ 234 w 235"/>
                  <a:gd name="T17" fmla="*/ 152 h 152"/>
                  <a:gd name="T18" fmla="*/ 235 w 235"/>
                  <a:gd name="T19" fmla="*/ 151 h 152"/>
                  <a:gd name="T20" fmla="*/ 235 w 235"/>
                  <a:gd name="T21" fmla="*/ 2 h 152"/>
                  <a:gd name="T22" fmla="*/ 234 w 235"/>
                  <a:gd name="T23" fmla="*/ 0 h 152"/>
                  <a:gd name="T24" fmla="*/ 14 w 235"/>
                  <a:gd name="T25" fmla="*/ 138 h 152"/>
                  <a:gd name="T26" fmla="*/ 14 w 235"/>
                  <a:gd name="T27" fmla="*/ 15 h 152"/>
                  <a:gd name="T28" fmla="*/ 15 w 235"/>
                  <a:gd name="T29" fmla="*/ 14 h 152"/>
                  <a:gd name="T30" fmla="*/ 195 w 235"/>
                  <a:gd name="T31" fmla="*/ 14 h 152"/>
                  <a:gd name="T32" fmla="*/ 196 w 235"/>
                  <a:gd name="T33" fmla="*/ 15 h 152"/>
                  <a:gd name="T34" fmla="*/ 69 w 235"/>
                  <a:gd name="T35" fmla="*/ 138 h 152"/>
                  <a:gd name="T36" fmla="*/ 15 w 235"/>
                  <a:gd name="T37" fmla="*/ 138 h 152"/>
                  <a:gd name="T38" fmla="*/ 14 w 235"/>
                  <a:gd name="T39" fmla="*/ 138 h 152"/>
                  <a:gd name="T40" fmla="*/ 222 w 235"/>
                  <a:gd name="T41" fmla="*/ 138 h 152"/>
                  <a:gd name="T42" fmla="*/ 221 w 235"/>
                  <a:gd name="T43" fmla="*/ 138 h 152"/>
                  <a:gd name="T44" fmla="*/ 133 w 235"/>
                  <a:gd name="T45" fmla="*/ 138 h 152"/>
                  <a:gd name="T46" fmla="*/ 133 w 235"/>
                  <a:gd name="T47" fmla="*/ 137 h 152"/>
                  <a:gd name="T48" fmla="*/ 209 w 235"/>
                  <a:gd name="T49" fmla="*/ 15 h 152"/>
                  <a:gd name="T50" fmla="*/ 210 w 235"/>
                  <a:gd name="T51" fmla="*/ 14 h 152"/>
                  <a:gd name="T52" fmla="*/ 221 w 235"/>
                  <a:gd name="T53" fmla="*/ 14 h 152"/>
                  <a:gd name="T54" fmla="*/ 222 w 235"/>
                  <a:gd name="T55" fmla="*/ 15 h 152"/>
                  <a:gd name="T56" fmla="*/ 222 w 235"/>
                  <a:gd name="T5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" h="152">
                    <a:moveTo>
                      <a:pt x="2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2"/>
                      <a:pt x="1" y="152"/>
                      <a:pt x="2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234" y="152"/>
                      <a:pt x="234" y="152"/>
                      <a:pt x="234" y="152"/>
                    </a:cubicBezTo>
                    <a:cubicBezTo>
                      <a:pt x="235" y="152"/>
                      <a:pt x="235" y="152"/>
                      <a:pt x="235" y="151"/>
                    </a:cubicBezTo>
                    <a:cubicBezTo>
                      <a:pt x="235" y="2"/>
                      <a:pt x="235" y="2"/>
                      <a:pt x="235" y="2"/>
                    </a:cubicBezTo>
                    <a:cubicBezTo>
                      <a:pt x="235" y="1"/>
                      <a:pt x="235" y="0"/>
                      <a:pt x="234" y="0"/>
                    </a:cubicBezTo>
                    <a:moveTo>
                      <a:pt x="14" y="138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5" y="14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4"/>
                      <a:pt x="196" y="15"/>
                      <a:pt x="196" y="15"/>
                    </a:cubicBezTo>
                    <a:cubicBezTo>
                      <a:pt x="192" y="82"/>
                      <a:pt x="136" y="138"/>
                      <a:pt x="69" y="138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5" y="138"/>
                      <a:pt x="14" y="138"/>
                      <a:pt x="14" y="138"/>
                    </a:cubicBezTo>
                    <a:moveTo>
                      <a:pt x="222" y="138"/>
                    </a:moveTo>
                    <a:cubicBezTo>
                      <a:pt x="222" y="138"/>
                      <a:pt x="221" y="138"/>
                      <a:pt x="221" y="138"/>
                    </a:cubicBezTo>
                    <a:cubicBezTo>
                      <a:pt x="133" y="138"/>
                      <a:pt x="133" y="138"/>
                      <a:pt x="133" y="138"/>
                    </a:cubicBezTo>
                    <a:cubicBezTo>
                      <a:pt x="132" y="138"/>
                      <a:pt x="132" y="137"/>
                      <a:pt x="133" y="137"/>
                    </a:cubicBezTo>
                    <a:cubicBezTo>
                      <a:pt x="176" y="114"/>
                      <a:pt x="207" y="67"/>
                      <a:pt x="209" y="15"/>
                    </a:cubicBezTo>
                    <a:cubicBezTo>
                      <a:pt x="209" y="14"/>
                      <a:pt x="210" y="14"/>
                      <a:pt x="210" y="14"/>
                    </a:cubicBezTo>
                    <a:cubicBezTo>
                      <a:pt x="221" y="14"/>
                      <a:pt x="221" y="14"/>
                      <a:pt x="221" y="14"/>
                    </a:cubicBezTo>
                    <a:cubicBezTo>
                      <a:pt x="221" y="14"/>
                      <a:pt x="222" y="14"/>
                      <a:pt x="222" y="15"/>
                    </a:cubicBezTo>
                    <a:lnTo>
                      <a:pt x="222" y="138"/>
                    </a:lnTo>
                    <a:close/>
                  </a:path>
                </a:pathLst>
              </a:custGeom>
              <a:solidFill>
                <a:srgbClr val="9FB000"/>
              </a:solidFill>
              <a:ln>
                <a:noFill/>
              </a:ln>
              <a:extLst/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ln>
                    <a:solidFill>
                      <a:srgbClr val="C3D600"/>
                    </a:solidFill>
                  </a:ln>
                  <a:solidFill>
                    <a:srgbClr val="C3D600"/>
                  </a:solidFill>
                  <a:latin typeface="Intel Clear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846870" y="2707487"/>
              <a:ext cx="1265755" cy="257601"/>
              <a:chOff x="4846870" y="2707487"/>
              <a:chExt cx="1265755" cy="257601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4846870" y="2707487"/>
                <a:ext cx="1265755" cy="2576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4886312" y="2753086"/>
                <a:ext cx="562654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chemeClr val="accent1"/>
                    </a:solidFill>
                    <a:latin typeface="Intel Clear"/>
                  </a:rPr>
                  <a:t>Compute</a:t>
                </a:r>
              </a:p>
            </p:txBody>
          </p:sp>
          <p:grpSp>
            <p:nvGrpSpPr>
              <p:cNvPr id="175" name="Group 174"/>
              <p:cNvGrpSpPr>
                <a:grpSpLocks noChangeAspect="1"/>
              </p:cNvGrpSpPr>
              <p:nvPr/>
            </p:nvGrpSpPr>
            <p:grpSpPr>
              <a:xfrm>
                <a:off x="5839344" y="2736096"/>
                <a:ext cx="201167" cy="201168"/>
                <a:chOff x="3197991" y="5972112"/>
                <a:chExt cx="394256" cy="394258"/>
              </a:xfrm>
            </p:grpSpPr>
            <p:sp>
              <p:nvSpPr>
                <p:cNvPr id="190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1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2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3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4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5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6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7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8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99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200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201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202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  <p:grpSp>
            <p:nvGrpSpPr>
              <p:cNvPr id="176" name="Group 175"/>
              <p:cNvGrpSpPr>
                <a:grpSpLocks noChangeAspect="1"/>
              </p:cNvGrpSpPr>
              <p:nvPr/>
            </p:nvGrpSpPr>
            <p:grpSpPr>
              <a:xfrm>
                <a:off x="5570885" y="2737981"/>
                <a:ext cx="201167" cy="201168"/>
                <a:chOff x="3197991" y="5972112"/>
                <a:chExt cx="394256" cy="394258"/>
              </a:xfrm>
            </p:grpSpPr>
            <p:sp>
              <p:nvSpPr>
                <p:cNvPr id="177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78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79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0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1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2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3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4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5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6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7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8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89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4848949" y="2422745"/>
              <a:ext cx="1265755" cy="257601"/>
              <a:chOff x="4846870" y="2707487"/>
              <a:chExt cx="1265755" cy="257601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4846870" y="2707487"/>
                <a:ext cx="1265755" cy="2576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886312" y="2753086"/>
                <a:ext cx="562654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chemeClr val="accent1"/>
                    </a:solidFill>
                    <a:latin typeface="Intel Clear"/>
                  </a:rPr>
                  <a:t>Compute</a:t>
                </a:r>
              </a:p>
            </p:txBody>
          </p:sp>
          <p:grpSp>
            <p:nvGrpSpPr>
              <p:cNvPr id="145" name="Group 144"/>
              <p:cNvGrpSpPr>
                <a:grpSpLocks noChangeAspect="1"/>
              </p:cNvGrpSpPr>
              <p:nvPr/>
            </p:nvGrpSpPr>
            <p:grpSpPr>
              <a:xfrm>
                <a:off x="5839344" y="2736096"/>
                <a:ext cx="201167" cy="201168"/>
                <a:chOff x="3197991" y="5972112"/>
                <a:chExt cx="394256" cy="394258"/>
              </a:xfrm>
            </p:grpSpPr>
            <p:sp>
              <p:nvSpPr>
                <p:cNvPr id="160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1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2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3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4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5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6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7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8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69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70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71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72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  <p:grpSp>
            <p:nvGrpSpPr>
              <p:cNvPr id="146" name="Group 145"/>
              <p:cNvGrpSpPr>
                <a:grpSpLocks noChangeAspect="1"/>
              </p:cNvGrpSpPr>
              <p:nvPr/>
            </p:nvGrpSpPr>
            <p:grpSpPr>
              <a:xfrm>
                <a:off x="5570885" y="2737981"/>
                <a:ext cx="201167" cy="201168"/>
                <a:chOff x="3197991" y="5972112"/>
                <a:chExt cx="394256" cy="394258"/>
              </a:xfrm>
            </p:grpSpPr>
            <p:sp>
              <p:nvSpPr>
                <p:cNvPr id="147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48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49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0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1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2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3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4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5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6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7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8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59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</p:grpSp>
        <p:grpSp>
          <p:nvGrpSpPr>
            <p:cNvPr id="18" name="Group 17"/>
            <p:cNvGrpSpPr/>
            <p:nvPr/>
          </p:nvGrpSpPr>
          <p:grpSpPr>
            <a:xfrm>
              <a:off x="4847083" y="2137618"/>
              <a:ext cx="1265755" cy="257601"/>
              <a:chOff x="4846870" y="2707487"/>
              <a:chExt cx="1265755" cy="257601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4846870" y="2707487"/>
                <a:ext cx="1265755" cy="2576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86312" y="2753086"/>
                <a:ext cx="562654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chemeClr val="accent1"/>
                    </a:solidFill>
                    <a:latin typeface="Intel Clear"/>
                  </a:rPr>
                  <a:t>Compute</a:t>
                </a:r>
              </a:p>
            </p:txBody>
          </p:sp>
          <p:grpSp>
            <p:nvGrpSpPr>
              <p:cNvPr id="115" name="Group 114"/>
              <p:cNvGrpSpPr>
                <a:grpSpLocks noChangeAspect="1"/>
              </p:cNvGrpSpPr>
              <p:nvPr/>
            </p:nvGrpSpPr>
            <p:grpSpPr>
              <a:xfrm>
                <a:off x="5839344" y="2736096"/>
                <a:ext cx="201167" cy="201168"/>
                <a:chOff x="3197991" y="5972112"/>
                <a:chExt cx="394256" cy="394258"/>
              </a:xfrm>
            </p:grpSpPr>
            <p:sp>
              <p:nvSpPr>
                <p:cNvPr id="130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1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2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3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4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5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6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7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8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39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40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41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42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  <p:grpSp>
            <p:nvGrpSpPr>
              <p:cNvPr id="116" name="Group 115"/>
              <p:cNvGrpSpPr>
                <a:grpSpLocks noChangeAspect="1"/>
              </p:cNvGrpSpPr>
              <p:nvPr/>
            </p:nvGrpSpPr>
            <p:grpSpPr>
              <a:xfrm>
                <a:off x="5570885" y="2737981"/>
                <a:ext cx="201167" cy="201168"/>
                <a:chOff x="3197991" y="5972112"/>
                <a:chExt cx="394256" cy="394258"/>
              </a:xfrm>
            </p:grpSpPr>
            <p:sp>
              <p:nvSpPr>
                <p:cNvPr id="117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18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19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0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1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2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3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4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5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6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7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8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29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4848914" y="1858151"/>
              <a:ext cx="1265755" cy="257601"/>
              <a:chOff x="4846870" y="2707487"/>
              <a:chExt cx="1265755" cy="25760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4846870" y="2707487"/>
                <a:ext cx="1265755" cy="2576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86312" y="2753086"/>
                <a:ext cx="562654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chemeClr val="accent1"/>
                    </a:solidFill>
                    <a:latin typeface="Intel Clear"/>
                  </a:rPr>
                  <a:t>Compute</a:t>
                </a:r>
              </a:p>
            </p:txBody>
          </p:sp>
          <p:grpSp>
            <p:nvGrpSpPr>
              <p:cNvPr id="85" name="Group 84"/>
              <p:cNvGrpSpPr>
                <a:grpSpLocks noChangeAspect="1"/>
              </p:cNvGrpSpPr>
              <p:nvPr/>
            </p:nvGrpSpPr>
            <p:grpSpPr>
              <a:xfrm>
                <a:off x="5839344" y="2736096"/>
                <a:ext cx="201167" cy="201168"/>
                <a:chOff x="3197991" y="5972112"/>
                <a:chExt cx="394256" cy="394258"/>
              </a:xfrm>
            </p:grpSpPr>
            <p:sp>
              <p:nvSpPr>
                <p:cNvPr id="100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1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2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3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4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5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6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7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8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09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10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11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112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  <p:grpSp>
            <p:nvGrpSpPr>
              <p:cNvPr id="86" name="Group 85"/>
              <p:cNvGrpSpPr>
                <a:grpSpLocks noChangeAspect="1"/>
              </p:cNvGrpSpPr>
              <p:nvPr/>
            </p:nvGrpSpPr>
            <p:grpSpPr>
              <a:xfrm>
                <a:off x="5570885" y="2737981"/>
                <a:ext cx="201167" cy="201168"/>
                <a:chOff x="3197991" y="5972112"/>
                <a:chExt cx="394256" cy="394258"/>
              </a:xfrm>
            </p:grpSpPr>
            <p:sp>
              <p:nvSpPr>
                <p:cNvPr id="87" name="Freeform 371"/>
                <p:cNvSpPr>
                  <a:spLocks noEditPoints="1"/>
                </p:cNvSpPr>
                <p:nvPr/>
              </p:nvSpPr>
              <p:spPr bwMode="auto">
                <a:xfrm>
                  <a:off x="3267272" y="6039813"/>
                  <a:ext cx="258855" cy="258855"/>
                </a:xfrm>
                <a:custGeom>
                  <a:avLst/>
                  <a:gdLst>
                    <a:gd name="T0" fmla="*/ 144 w 146"/>
                    <a:gd name="T1" fmla="*/ 0 h 146"/>
                    <a:gd name="T2" fmla="*/ 1 w 146"/>
                    <a:gd name="T3" fmla="*/ 0 h 146"/>
                    <a:gd name="T4" fmla="*/ 0 w 146"/>
                    <a:gd name="T5" fmla="*/ 1 h 146"/>
                    <a:gd name="T6" fmla="*/ 0 w 146"/>
                    <a:gd name="T7" fmla="*/ 144 h 146"/>
                    <a:gd name="T8" fmla="*/ 1 w 146"/>
                    <a:gd name="T9" fmla="*/ 146 h 146"/>
                    <a:gd name="T10" fmla="*/ 144 w 146"/>
                    <a:gd name="T11" fmla="*/ 146 h 146"/>
                    <a:gd name="T12" fmla="*/ 146 w 146"/>
                    <a:gd name="T13" fmla="*/ 144 h 146"/>
                    <a:gd name="T14" fmla="*/ 146 w 146"/>
                    <a:gd name="T15" fmla="*/ 1 h 146"/>
                    <a:gd name="T16" fmla="*/ 144 w 146"/>
                    <a:gd name="T17" fmla="*/ 0 h 146"/>
                    <a:gd name="T18" fmla="*/ 132 w 146"/>
                    <a:gd name="T19" fmla="*/ 132 h 146"/>
                    <a:gd name="T20" fmla="*/ 14 w 146"/>
                    <a:gd name="T21" fmla="*/ 132 h 146"/>
                    <a:gd name="T22" fmla="*/ 13 w 146"/>
                    <a:gd name="T23" fmla="*/ 131 h 146"/>
                    <a:gd name="T24" fmla="*/ 13 w 146"/>
                    <a:gd name="T25" fmla="*/ 14 h 146"/>
                    <a:gd name="T26" fmla="*/ 14 w 146"/>
                    <a:gd name="T27" fmla="*/ 13 h 146"/>
                    <a:gd name="T28" fmla="*/ 132 w 146"/>
                    <a:gd name="T29" fmla="*/ 13 h 146"/>
                    <a:gd name="T30" fmla="*/ 132 w 146"/>
                    <a:gd name="T31" fmla="*/ 14 h 146"/>
                    <a:gd name="T32" fmla="*/ 132 w 146"/>
                    <a:gd name="T33" fmla="*/ 131 h 146"/>
                    <a:gd name="T34" fmla="*/ 132 w 146"/>
                    <a:gd name="T35" fmla="*/ 132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6" h="146">
                      <a:moveTo>
                        <a:pt x="144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6"/>
                        <a:pt x="1" y="146"/>
                      </a:cubicBezTo>
                      <a:cubicBezTo>
                        <a:pt x="144" y="146"/>
                        <a:pt x="144" y="146"/>
                        <a:pt x="144" y="146"/>
                      </a:cubicBezTo>
                      <a:cubicBezTo>
                        <a:pt x="145" y="146"/>
                        <a:pt x="146" y="145"/>
                        <a:pt x="146" y="144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ubicBezTo>
                        <a:pt x="146" y="0"/>
                        <a:pt x="145" y="0"/>
                        <a:pt x="144" y="0"/>
                      </a:cubicBezTo>
                      <a:moveTo>
                        <a:pt x="132" y="132"/>
                      </a:moveTo>
                      <a:cubicBezTo>
                        <a:pt x="14" y="132"/>
                        <a:pt x="14" y="132"/>
                        <a:pt x="14" y="132"/>
                      </a:cubicBezTo>
                      <a:cubicBezTo>
                        <a:pt x="14" y="132"/>
                        <a:pt x="13" y="132"/>
                        <a:pt x="13" y="131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4" y="13"/>
                        <a:pt x="14" y="13"/>
                      </a:cubicBezTo>
                      <a:cubicBezTo>
                        <a:pt x="132" y="13"/>
                        <a:pt x="132" y="13"/>
                        <a:pt x="132" y="13"/>
                      </a:cubicBezTo>
                      <a:cubicBezTo>
                        <a:pt x="132" y="13"/>
                        <a:pt x="132" y="14"/>
                        <a:pt x="132" y="14"/>
                      </a:cubicBezTo>
                      <a:cubicBezTo>
                        <a:pt x="132" y="131"/>
                        <a:pt x="132" y="131"/>
                        <a:pt x="132" y="131"/>
                      </a:cubicBezTo>
                      <a:cubicBezTo>
                        <a:pt x="132" y="132"/>
                        <a:pt x="132" y="132"/>
                        <a:pt x="132" y="13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88" name="Freeform 372"/>
                <p:cNvSpPr>
                  <a:spLocks/>
                </p:cNvSpPr>
                <p:nvPr/>
              </p:nvSpPr>
              <p:spPr bwMode="auto">
                <a:xfrm>
                  <a:off x="3299212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89" name="Freeform 373"/>
                <p:cNvSpPr>
                  <a:spLocks/>
                </p:cNvSpPr>
                <p:nvPr/>
              </p:nvSpPr>
              <p:spPr bwMode="auto">
                <a:xfrm>
                  <a:off x="3375129" y="5972112"/>
                  <a:ext cx="43142" cy="43143"/>
                </a:xfrm>
                <a:custGeom>
                  <a:avLst/>
                  <a:gdLst>
                    <a:gd name="T0" fmla="*/ 18 w 18"/>
                    <a:gd name="T1" fmla="*/ 1 h 20"/>
                    <a:gd name="T2" fmla="*/ 18 w 18"/>
                    <a:gd name="T3" fmla="*/ 19 h 20"/>
                    <a:gd name="T4" fmla="*/ 17 w 18"/>
                    <a:gd name="T5" fmla="*/ 20 h 20"/>
                    <a:gd name="T6" fmla="*/ 1 w 18"/>
                    <a:gd name="T7" fmla="*/ 20 h 20"/>
                    <a:gd name="T8" fmla="*/ 0 w 18"/>
                    <a:gd name="T9" fmla="*/ 19 h 20"/>
                    <a:gd name="T10" fmla="*/ 0 w 18"/>
                    <a:gd name="T11" fmla="*/ 1 h 20"/>
                    <a:gd name="T12" fmla="*/ 1 w 18"/>
                    <a:gd name="T13" fmla="*/ 0 h 20"/>
                    <a:gd name="T14" fmla="*/ 17 w 18"/>
                    <a:gd name="T15" fmla="*/ 0 h 20"/>
                    <a:gd name="T16" fmla="*/ 18 w 18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18" y="1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0"/>
                        <a:pt x="18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0" name="Freeform 374"/>
                <p:cNvSpPr>
                  <a:spLocks/>
                </p:cNvSpPr>
                <p:nvPr/>
              </p:nvSpPr>
              <p:spPr bwMode="auto">
                <a:xfrm>
                  <a:off x="3451837" y="5972112"/>
                  <a:ext cx="43142" cy="43143"/>
                </a:xfrm>
                <a:custGeom>
                  <a:avLst/>
                  <a:gdLst>
                    <a:gd name="T0" fmla="*/ 17 w 17"/>
                    <a:gd name="T1" fmla="*/ 1 h 20"/>
                    <a:gd name="T2" fmla="*/ 17 w 17"/>
                    <a:gd name="T3" fmla="*/ 19 h 20"/>
                    <a:gd name="T4" fmla="*/ 16 w 17"/>
                    <a:gd name="T5" fmla="*/ 20 h 20"/>
                    <a:gd name="T6" fmla="*/ 1 w 17"/>
                    <a:gd name="T7" fmla="*/ 20 h 20"/>
                    <a:gd name="T8" fmla="*/ 0 w 17"/>
                    <a:gd name="T9" fmla="*/ 19 h 20"/>
                    <a:gd name="T10" fmla="*/ 0 w 17"/>
                    <a:gd name="T11" fmla="*/ 1 h 20"/>
                    <a:gd name="T12" fmla="*/ 1 w 17"/>
                    <a:gd name="T13" fmla="*/ 0 h 20"/>
                    <a:gd name="T14" fmla="*/ 16 w 17"/>
                    <a:gd name="T15" fmla="*/ 0 h 20"/>
                    <a:gd name="T16" fmla="*/ 17 w 17"/>
                    <a:gd name="T17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7" y="1"/>
                      </a:move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19"/>
                        <a:pt x="0" y="19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0"/>
                        <a:pt x="17" y="1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1" name="Freeform 375"/>
                <p:cNvSpPr>
                  <a:spLocks/>
                </p:cNvSpPr>
                <p:nvPr/>
              </p:nvSpPr>
              <p:spPr bwMode="auto">
                <a:xfrm>
                  <a:off x="3451837" y="6323226"/>
                  <a:ext cx="43142" cy="43143"/>
                </a:xfrm>
                <a:custGeom>
                  <a:avLst/>
                  <a:gdLst>
                    <a:gd name="T0" fmla="*/ 0 w 17"/>
                    <a:gd name="T1" fmla="*/ 19 h 20"/>
                    <a:gd name="T2" fmla="*/ 0 w 17"/>
                    <a:gd name="T3" fmla="*/ 1 h 20"/>
                    <a:gd name="T4" fmla="*/ 1 w 17"/>
                    <a:gd name="T5" fmla="*/ 0 h 20"/>
                    <a:gd name="T6" fmla="*/ 16 w 17"/>
                    <a:gd name="T7" fmla="*/ 0 h 20"/>
                    <a:gd name="T8" fmla="*/ 17 w 17"/>
                    <a:gd name="T9" fmla="*/ 1 h 20"/>
                    <a:gd name="T10" fmla="*/ 17 w 17"/>
                    <a:gd name="T11" fmla="*/ 19 h 20"/>
                    <a:gd name="T12" fmla="*/ 16 w 17"/>
                    <a:gd name="T13" fmla="*/ 20 h 20"/>
                    <a:gd name="T14" fmla="*/ 1 w 17"/>
                    <a:gd name="T15" fmla="*/ 20 h 20"/>
                    <a:gd name="T16" fmla="*/ 0 w 17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7" y="0"/>
                        <a:pt x="17" y="1"/>
                        <a:pt x="17" y="1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20"/>
                        <a:pt x="17" y="20"/>
                        <a:pt x="16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2" name="Freeform 376"/>
                <p:cNvSpPr>
                  <a:spLocks/>
                </p:cNvSpPr>
                <p:nvPr/>
              </p:nvSpPr>
              <p:spPr bwMode="auto">
                <a:xfrm>
                  <a:off x="3375129" y="6323227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3" name="Freeform 377"/>
                <p:cNvSpPr>
                  <a:spLocks/>
                </p:cNvSpPr>
                <p:nvPr/>
              </p:nvSpPr>
              <p:spPr bwMode="auto">
                <a:xfrm>
                  <a:off x="3299212" y="6323226"/>
                  <a:ext cx="43142" cy="43143"/>
                </a:xfrm>
                <a:custGeom>
                  <a:avLst/>
                  <a:gdLst>
                    <a:gd name="T0" fmla="*/ 0 w 18"/>
                    <a:gd name="T1" fmla="*/ 19 h 20"/>
                    <a:gd name="T2" fmla="*/ 0 w 18"/>
                    <a:gd name="T3" fmla="*/ 1 h 20"/>
                    <a:gd name="T4" fmla="*/ 1 w 18"/>
                    <a:gd name="T5" fmla="*/ 0 h 20"/>
                    <a:gd name="T6" fmla="*/ 17 w 18"/>
                    <a:gd name="T7" fmla="*/ 0 h 20"/>
                    <a:gd name="T8" fmla="*/ 18 w 18"/>
                    <a:gd name="T9" fmla="*/ 1 h 20"/>
                    <a:gd name="T10" fmla="*/ 18 w 18"/>
                    <a:gd name="T11" fmla="*/ 19 h 20"/>
                    <a:gd name="T12" fmla="*/ 17 w 18"/>
                    <a:gd name="T13" fmla="*/ 20 h 20"/>
                    <a:gd name="T14" fmla="*/ 1 w 18"/>
                    <a:gd name="T15" fmla="*/ 20 h 20"/>
                    <a:gd name="T16" fmla="*/ 0 w 18"/>
                    <a:gd name="T17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0">
                      <a:moveTo>
                        <a:pt x="0" y="19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8" y="1"/>
                        <a:pt x="18" y="1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0"/>
                        <a:pt x="17" y="20"/>
                        <a:pt x="17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19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4" name="Freeform 378"/>
                <p:cNvSpPr>
                  <a:spLocks/>
                </p:cNvSpPr>
                <p:nvPr/>
              </p:nvSpPr>
              <p:spPr bwMode="auto">
                <a:xfrm>
                  <a:off x="3549105" y="6072543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7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7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5" name="Freeform 379"/>
                <p:cNvSpPr>
                  <a:spLocks/>
                </p:cNvSpPr>
                <p:nvPr/>
              </p:nvSpPr>
              <p:spPr bwMode="auto">
                <a:xfrm>
                  <a:off x="3549105" y="6149250"/>
                  <a:ext cx="43142" cy="43143"/>
                </a:xfrm>
                <a:custGeom>
                  <a:avLst/>
                  <a:gdLst>
                    <a:gd name="T0" fmla="*/ 19 w 20"/>
                    <a:gd name="T1" fmla="*/ 18 h 18"/>
                    <a:gd name="T2" fmla="*/ 1 w 20"/>
                    <a:gd name="T3" fmla="*/ 18 h 18"/>
                    <a:gd name="T4" fmla="*/ 0 w 20"/>
                    <a:gd name="T5" fmla="*/ 16 h 18"/>
                    <a:gd name="T6" fmla="*/ 0 w 20"/>
                    <a:gd name="T7" fmla="*/ 1 h 18"/>
                    <a:gd name="T8" fmla="*/ 1 w 20"/>
                    <a:gd name="T9" fmla="*/ 0 h 18"/>
                    <a:gd name="T10" fmla="*/ 19 w 20"/>
                    <a:gd name="T11" fmla="*/ 0 h 18"/>
                    <a:gd name="T12" fmla="*/ 20 w 20"/>
                    <a:gd name="T13" fmla="*/ 1 h 18"/>
                    <a:gd name="T14" fmla="*/ 20 w 20"/>
                    <a:gd name="T15" fmla="*/ 16 h 18"/>
                    <a:gd name="T16" fmla="*/ 19 w 20"/>
                    <a:gd name="T1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9" y="18"/>
                      </a:move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8"/>
                        <a:pt x="19" y="18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6" name="Freeform 380"/>
                <p:cNvSpPr>
                  <a:spLocks/>
                </p:cNvSpPr>
                <p:nvPr/>
              </p:nvSpPr>
              <p:spPr bwMode="auto">
                <a:xfrm>
                  <a:off x="3549105" y="6225958"/>
                  <a:ext cx="43142" cy="43143"/>
                </a:xfrm>
                <a:custGeom>
                  <a:avLst/>
                  <a:gdLst>
                    <a:gd name="T0" fmla="*/ 19 w 20"/>
                    <a:gd name="T1" fmla="*/ 17 h 17"/>
                    <a:gd name="T2" fmla="*/ 1 w 20"/>
                    <a:gd name="T3" fmla="*/ 17 h 17"/>
                    <a:gd name="T4" fmla="*/ 0 w 20"/>
                    <a:gd name="T5" fmla="*/ 16 h 17"/>
                    <a:gd name="T6" fmla="*/ 0 w 20"/>
                    <a:gd name="T7" fmla="*/ 1 h 17"/>
                    <a:gd name="T8" fmla="*/ 1 w 20"/>
                    <a:gd name="T9" fmla="*/ 0 h 17"/>
                    <a:gd name="T10" fmla="*/ 19 w 20"/>
                    <a:gd name="T11" fmla="*/ 0 h 17"/>
                    <a:gd name="T12" fmla="*/ 20 w 20"/>
                    <a:gd name="T13" fmla="*/ 1 h 17"/>
                    <a:gd name="T14" fmla="*/ 20 w 20"/>
                    <a:gd name="T15" fmla="*/ 16 h 17"/>
                    <a:gd name="T16" fmla="*/ 19 w 20"/>
                    <a:gd name="T1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9" y="17"/>
                      </a:move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19" y="17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7" name="Freeform 381"/>
                <p:cNvSpPr>
                  <a:spLocks/>
                </p:cNvSpPr>
                <p:nvPr/>
              </p:nvSpPr>
              <p:spPr bwMode="auto">
                <a:xfrm>
                  <a:off x="3197991" y="6225958"/>
                  <a:ext cx="43142" cy="43143"/>
                </a:xfrm>
                <a:custGeom>
                  <a:avLst/>
                  <a:gdLst>
                    <a:gd name="T0" fmla="*/ 1 w 20"/>
                    <a:gd name="T1" fmla="*/ 0 h 17"/>
                    <a:gd name="T2" fmla="*/ 19 w 20"/>
                    <a:gd name="T3" fmla="*/ 0 h 17"/>
                    <a:gd name="T4" fmla="*/ 20 w 20"/>
                    <a:gd name="T5" fmla="*/ 1 h 17"/>
                    <a:gd name="T6" fmla="*/ 20 w 20"/>
                    <a:gd name="T7" fmla="*/ 16 h 17"/>
                    <a:gd name="T8" fmla="*/ 19 w 20"/>
                    <a:gd name="T9" fmla="*/ 17 h 17"/>
                    <a:gd name="T10" fmla="*/ 1 w 20"/>
                    <a:gd name="T11" fmla="*/ 17 h 17"/>
                    <a:gd name="T12" fmla="*/ 0 w 20"/>
                    <a:gd name="T13" fmla="*/ 16 h 17"/>
                    <a:gd name="T14" fmla="*/ 0 w 20"/>
                    <a:gd name="T15" fmla="*/ 1 h 17"/>
                    <a:gd name="T16" fmla="*/ 1 w 20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7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8" name="Freeform 382"/>
                <p:cNvSpPr>
                  <a:spLocks/>
                </p:cNvSpPr>
                <p:nvPr/>
              </p:nvSpPr>
              <p:spPr bwMode="auto">
                <a:xfrm>
                  <a:off x="3197991" y="6149250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6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6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sp>
              <p:nvSpPr>
                <p:cNvPr id="99" name="Freeform 383"/>
                <p:cNvSpPr>
                  <a:spLocks/>
                </p:cNvSpPr>
                <p:nvPr/>
              </p:nvSpPr>
              <p:spPr bwMode="auto">
                <a:xfrm>
                  <a:off x="3197991" y="6072543"/>
                  <a:ext cx="43142" cy="43143"/>
                </a:xfrm>
                <a:custGeom>
                  <a:avLst/>
                  <a:gdLst>
                    <a:gd name="T0" fmla="*/ 1 w 20"/>
                    <a:gd name="T1" fmla="*/ 0 h 18"/>
                    <a:gd name="T2" fmla="*/ 19 w 20"/>
                    <a:gd name="T3" fmla="*/ 0 h 18"/>
                    <a:gd name="T4" fmla="*/ 20 w 20"/>
                    <a:gd name="T5" fmla="*/ 1 h 18"/>
                    <a:gd name="T6" fmla="*/ 20 w 20"/>
                    <a:gd name="T7" fmla="*/ 17 h 18"/>
                    <a:gd name="T8" fmla="*/ 19 w 20"/>
                    <a:gd name="T9" fmla="*/ 18 h 18"/>
                    <a:gd name="T10" fmla="*/ 1 w 20"/>
                    <a:gd name="T11" fmla="*/ 18 h 18"/>
                    <a:gd name="T12" fmla="*/ 0 w 20"/>
                    <a:gd name="T13" fmla="*/ 17 h 18"/>
                    <a:gd name="T14" fmla="*/ 0 w 20"/>
                    <a:gd name="T15" fmla="*/ 1 h 18"/>
                    <a:gd name="T16" fmla="*/ 1 w 20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18">
                      <a:moveTo>
                        <a:pt x="1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20" y="1"/>
                        <a:pt x="20" y="1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7"/>
                        <a:pt x="19" y="18"/>
                        <a:pt x="19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18"/>
                        <a:pt x="0" y="17"/>
                        <a:pt x="0" y="17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846870" y="1557659"/>
              <a:ext cx="1258241" cy="275598"/>
              <a:chOff x="4846870" y="1557659"/>
              <a:chExt cx="1258241" cy="27559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846870" y="1557659"/>
                <a:ext cx="1258241" cy="2755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895924" y="1623492"/>
                <a:ext cx="514564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Intel Clear"/>
                  </a:rPr>
                  <a:t>Network</a:t>
                </a:r>
              </a:p>
            </p:txBody>
          </p:sp>
          <p:grpSp>
            <p:nvGrpSpPr>
              <p:cNvPr id="74" name="Group 73"/>
              <p:cNvGrpSpPr>
                <a:grpSpLocks noChangeAspect="1"/>
              </p:cNvGrpSpPr>
              <p:nvPr/>
            </p:nvGrpSpPr>
            <p:grpSpPr>
              <a:xfrm>
                <a:off x="5594201" y="1607009"/>
                <a:ext cx="457200" cy="182880"/>
                <a:chOff x="7443953" y="1950959"/>
                <a:chExt cx="610209" cy="260224"/>
              </a:xfrm>
            </p:grpSpPr>
            <p:sp>
              <p:nvSpPr>
                <p:cNvPr id="75" name="Rounded Rectangle 74"/>
                <p:cNvSpPr/>
                <p:nvPr/>
              </p:nvSpPr>
              <p:spPr>
                <a:xfrm>
                  <a:off x="7599682" y="1950959"/>
                  <a:ext cx="298751" cy="78912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srgbClr val="DA8200"/>
                    </a:solidFill>
                    <a:latin typeface="Intel Clear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81" idx="0"/>
                  <a:endCxn id="75" idx="2"/>
                </p:cNvCxnSpPr>
                <p:nvPr/>
              </p:nvCxnSpPr>
              <p:spPr>
                <a:xfrm flipV="1">
                  <a:off x="7749057" y="2029871"/>
                  <a:ext cx="1" cy="10678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</p:cxnSp>
            <p:cxnSp>
              <p:nvCxnSpPr>
                <p:cNvPr id="77" name="Straight Connector 108"/>
                <p:cNvCxnSpPr>
                  <a:stCxn id="82" idx="0"/>
                  <a:endCxn id="75" idx="2"/>
                </p:cNvCxnSpPr>
                <p:nvPr/>
              </p:nvCxnSpPr>
              <p:spPr>
                <a:xfrm rot="16200000" flipV="1">
                  <a:off x="7804211" y="1974719"/>
                  <a:ext cx="106787" cy="217091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</p:cxnSp>
            <p:cxnSp>
              <p:nvCxnSpPr>
                <p:cNvPr id="78" name="Straight Connector 108"/>
                <p:cNvCxnSpPr>
                  <a:stCxn id="80" idx="0"/>
                  <a:endCxn id="75" idx="2"/>
                </p:cNvCxnSpPr>
                <p:nvPr/>
              </p:nvCxnSpPr>
              <p:spPr>
                <a:xfrm rot="5400000" flipH="1" flipV="1">
                  <a:off x="7587119" y="1974719"/>
                  <a:ext cx="106787" cy="217092"/>
                </a:xfrm>
                <a:prstGeom prst="bentConnector3">
                  <a:avLst>
                    <a:gd name="adj1" fmla="val 50000"/>
                  </a:avLst>
                </a:prstGeom>
                <a:noFill/>
                <a:ln w="12700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622942" y="1994086"/>
                  <a:ext cx="247404" cy="335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  <a:effectLst/>
              </p:spPr>
            </p:cxnSp>
            <p:sp>
              <p:nvSpPr>
                <p:cNvPr id="80" name="Rounded Rectangle 79"/>
                <p:cNvSpPr/>
                <p:nvPr/>
              </p:nvSpPr>
              <p:spPr>
                <a:xfrm>
                  <a:off x="7443953" y="2136658"/>
                  <a:ext cx="176026" cy="74525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srgbClr val="DA8200"/>
                    </a:solidFill>
                    <a:latin typeface="Intel Clear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7661044" y="2136658"/>
                  <a:ext cx="176026" cy="74525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srgbClr val="DA8200"/>
                    </a:solidFill>
                    <a:latin typeface="Intel Clear"/>
                  </a:endParaRPr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7878136" y="2136658"/>
                  <a:ext cx="176026" cy="74525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srgbClr val="DA8200"/>
                    </a:solidFill>
                    <a:latin typeface="Intel Clear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4852160" y="3539599"/>
              <a:ext cx="1254565" cy="554655"/>
              <a:chOff x="4852160" y="3539599"/>
              <a:chExt cx="1254565" cy="55465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852160" y="3539599"/>
                <a:ext cx="1254565" cy="55465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accent4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87243" y="3552211"/>
                <a:ext cx="1164983" cy="161583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defTabSz="609570">
                  <a:defRPr/>
                </a:pPr>
                <a:r>
                  <a:rPr lang="en-US" sz="1400" kern="0" dirty="0">
                    <a:solidFill>
                      <a:srgbClr val="D27D00"/>
                    </a:solidFill>
                    <a:latin typeface="Intel Clear"/>
                  </a:rPr>
                  <a:t>Accelerator Drawer</a:t>
                </a:r>
              </a:p>
            </p:txBody>
          </p:sp>
          <p:grpSp>
            <p:nvGrpSpPr>
              <p:cNvPr id="24" name="Group 23"/>
              <p:cNvGrpSpPr>
                <a:grpSpLocks noChangeAspect="1"/>
              </p:cNvGrpSpPr>
              <p:nvPr/>
            </p:nvGrpSpPr>
            <p:grpSpPr>
              <a:xfrm>
                <a:off x="4905598" y="3703593"/>
                <a:ext cx="311433" cy="155448"/>
                <a:chOff x="3794967" y="2280312"/>
                <a:chExt cx="3016538" cy="1656258"/>
              </a:xfrm>
            </p:grpSpPr>
            <p:sp>
              <p:nvSpPr>
                <p:cNvPr id="65" name="Freeform 22"/>
                <p:cNvSpPr>
                  <a:spLocks/>
                </p:cNvSpPr>
                <p:nvPr/>
              </p:nvSpPr>
              <p:spPr bwMode="auto">
                <a:xfrm>
                  <a:off x="3794967" y="2280312"/>
                  <a:ext cx="296584" cy="1656256"/>
                </a:xfrm>
                <a:custGeom>
                  <a:avLst/>
                  <a:gdLst>
                    <a:gd name="T0" fmla="*/ 126 w 187"/>
                    <a:gd name="T1" fmla="*/ 565 h 659"/>
                    <a:gd name="T2" fmla="*/ 126 w 187"/>
                    <a:gd name="T3" fmla="*/ 657 h 659"/>
                    <a:gd name="T4" fmla="*/ 128 w 187"/>
                    <a:gd name="T5" fmla="*/ 659 h 659"/>
                    <a:gd name="T6" fmla="*/ 185 w 187"/>
                    <a:gd name="T7" fmla="*/ 659 h 659"/>
                    <a:gd name="T8" fmla="*/ 187 w 187"/>
                    <a:gd name="T9" fmla="*/ 657 h 659"/>
                    <a:gd name="T10" fmla="*/ 187 w 187"/>
                    <a:gd name="T11" fmla="*/ 42 h 659"/>
                    <a:gd name="T12" fmla="*/ 187 w 187"/>
                    <a:gd name="T13" fmla="*/ 31 h 659"/>
                    <a:gd name="T14" fmla="*/ 187 w 187"/>
                    <a:gd name="T15" fmla="*/ 22 h 659"/>
                    <a:gd name="T16" fmla="*/ 165 w 187"/>
                    <a:gd name="T17" fmla="*/ 0 h 659"/>
                    <a:gd name="T18" fmla="*/ 21 w 187"/>
                    <a:gd name="T19" fmla="*/ 0 h 659"/>
                    <a:gd name="T20" fmla="*/ 0 w 187"/>
                    <a:gd name="T21" fmla="*/ 22 h 659"/>
                    <a:gd name="T22" fmla="*/ 0 w 187"/>
                    <a:gd name="T23" fmla="*/ 42 h 659"/>
                    <a:gd name="T24" fmla="*/ 21 w 187"/>
                    <a:gd name="T25" fmla="*/ 64 h 659"/>
                    <a:gd name="T26" fmla="*/ 126 w 187"/>
                    <a:gd name="T27" fmla="*/ 64 h 659"/>
                    <a:gd name="T28" fmla="*/ 126 w 187"/>
                    <a:gd name="T29" fmla="*/ 127 h 659"/>
                    <a:gd name="T30" fmla="*/ 106 w 187"/>
                    <a:gd name="T31" fmla="*/ 127 h 659"/>
                    <a:gd name="T32" fmla="*/ 78 w 187"/>
                    <a:gd name="T33" fmla="*/ 155 h 659"/>
                    <a:gd name="T34" fmla="*/ 78 w 187"/>
                    <a:gd name="T35" fmla="*/ 285 h 659"/>
                    <a:gd name="T36" fmla="*/ 106 w 187"/>
                    <a:gd name="T37" fmla="*/ 313 h 659"/>
                    <a:gd name="T38" fmla="*/ 126 w 187"/>
                    <a:gd name="T39" fmla="*/ 313 h 659"/>
                    <a:gd name="T40" fmla="*/ 126 w 187"/>
                    <a:gd name="T41" fmla="*/ 413 h 659"/>
                    <a:gd name="T42" fmla="*/ 100 w 187"/>
                    <a:gd name="T43" fmla="*/ 413 h 659"/>
                    <a:gd name="T44" fmla="*/ 78 w 187"/>
                    <a:gd name="T45" fmla="*/ 435 h 659"/>
                    <a:gd name="T46" fmla="*/ 78 w 187"/>
                    <a:gd name="T47" fmla="*/ 544 h 659"/>
                    <a:gd name="T48" fmla="*/ 100 w 187"/>
                    <a:gd name="T49" fmla="*/ 565 h 659"/>
                    <a:gd name="T50" fmla="*/ 126 w 187"/>
                    <a:gd name="T51" fmla="*/ 565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7" h="659">
                      <a:moveTo>
                        <a:pt x="126" y="565"/>
                      </a:moveTo>
                      <a:cubicBezTo>
                        <a:pt x="126" y="657"/>
                        <a:pt x="126" y="657"/>
                        <a:pt x="126" y="657"/>
                      </a:cubicBezTo>
                      <a:cubicBezTo>
                        <a:pt x="126" y="658"/>
                        <a:pt x="127" y="659"/>
                        <a:pt x="128" y="659"/>
                      </a:cubicBezTo>
                      <a:cubicBezTo>
                        <a:pt x="185" y="659"/>
                        <a:pt x="185" y="659"/>
                        <a:pt x="185" y="659"/>
                      </a:cubicBezTo>
                      <a:cubicBezTo>
                        <a:pt x="186" y="659"/>
                        <a:pt x="187" y="658"/>
                        <a:pt x="187" y="657"/>
                      </a:cubicBezTo>
                      <a:cubicBezTo>
                        <a:pt x="187" y="42"/>
                        <a:pt x="187" y="42"/>
                        <a:pt x="187" y="42"/>
                      </a:cubicBezTo>
                      <a:cubicBezTo>
                        <a:pt x="187" y="31"/>
                        <a:pt x="187" y="31"/>
                        <a:pt x="187" y="31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87" y="10"/>
                        <a:pt x="177" y="0"/>
                        <a:pt x="16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9" y="64"/>
                        <a:pt x="21" y="64"/>
                      </a:cubicBezTo>
                      <a:cubicBezTo>
                        <a:pt x="126" y="64"/>
                        <a:pt x="126" y="64"/>
                        <a:pt x="126" y="64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06" y="127"/>
                        <a:pt x="106" y="127"/>
                        <a:pt x="106" y="127"/>
                      </a:cubicBezTo>
                      <a:cubicBezTo>
                        <a:pt x="91" y="127"/>
                        <a:pt x="78" y="139"/>
                        <a:pt x="78" y="155"/>
                      </a:cubicBezTo>
                      <a:cubicBezTo>
                        <a:pt x="78" y="285"/>
                        <a:pt x="78" y="285"/>
                        <a:pt x="78" y="285"/>
                      </a:cubicBezTo>
                      <a:cubicBezTo>
                        <a:pt x="78" y="300"/>
                        <a:pt x="91" y="313"/>
                        <a:pt x="106" y="313"/>
                      </a:cubicBezTo>
                      <a:cubicBezTo>
                        <a:pt x="126" y="313"/>
                        <a:pt x="126" y="313"/>
                        <a:pt x="126" y="313"/>
                      </a:cubicBezTo>
                      <a:cubicBezTo>
                        <a:pt x="126" y="413"/>
                        <a:pt x="126" y="413"/>
                        <a:pt x="126" y="413"/>
                      </a:cubicBezTo>
                      <a:cubicBezTo>
                        <a:pt x="100" y="413"/>
                        <a:pt x="100" y="413"/>
                        <a:pt x="100" y="413"/>
                      </a:cubicBezTo>
                      <a:cubicBezTo>
                        <a:pt x="88" y="413"/>
                        <a:pt x="78" y="423"/>
                        <a:pt x="78" y="435"/>
                      </a:cubicBezTo>
                      <a:cubicBezTo>
                        <a:pt x="78" y="544"/>
                        <a:pt x="78" y="544"/>
                        <a:pt x="78" y="544"/>
                      </a:cubicBezTo>
                      <a:cubicBezTo>
                        <a:pt x="78" y="556"/>
                        <a:pt x="88" y="565"/>
                        <a:pt x="100" y="565"/>
                      </a:cubicBezTo>
                      <a:lnTo>
                        <a:pt x="126" y="565"/>
                      </a:lnTo>
                      <a:close/>
                    </a:path>
                  </a:pathLst>
                </a:custGeom>
                <a:solidFill>
                  <a:srgbClr val="FFA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6" name="Freeform 24"/>
                <p:cNvSpPr>
                  <a:spLocks noEditPoints="1"/>
                </p:cNvSpPr>
                <p:nvPr/>
              </p:nvSpPr>
              <p:spPr bwMode="auto">
                <a:xfrm>
                  <a:off x="4193726" y="2701855"/>
                  <a:ext cx="2617779" cy="1234715"/>
                </a:xfrm>
                <a:custGeom>
                  <a:avLst/>
                  <a:gdLst>
                    <a:gd name="T0" fmla="*/ 253 w 699"/>
                    <a:gd name="T1" fmla="*/ 59 h 545"/>
                    <a:gd name="T2" fmla="*/ 219 w 699"/>
                    <a:gd name="T3" fmla="*/ 0 h 545"/>
                    <a:gd name="T4" fmla="*/ 4 w 699"/>
                    <a:gd name="T5" fmla="*/ 0 h 545"/>
                    <a:gd name="T6" fmla="*/ 0 w 699"/>
                    <a:gd name="T7" fmla="*/ 348 h 545"/>
                    <a:gd name="T8" fmla="*/ 4 w 699"/>
                    <a:gd name="T9" fmla="*/ 527 h 545"/>
                    <a:gd name="T10" fmla="*/ 101 w 699"/>
                    <a:gd name="T11" fmla="*/ 524 h 545"/>
                    <a:gd name="T12" fmla="*/ 282 w 699"/>
                    <a:gd name="T13" fmla="*/ 478 h 545"/>
                    <a:gd name="T14" fmla="*/ 297 w 699"/>
                    <a:gd name="T15" fmla="*/ 545 h 545"/>
                    <a:gd name="T16" fmla="*/ 574 w 699"/>
                    <a:gd name="T17" fmla="*/ 501 h 545"/>
                    <a:gd name="T18" fmla="*/ 594 w 699"/>
                    <a:gd name="T19" fmla="*/ 545 h 545"/>
                    <a:gd name="T20" fmla="*/ 699 w 699"/>
                    <a:gd name="T21" fmla="*/ 531 h 545"/>
                    <a:gd name="T22" fmla="*/ 699 w 699"/>
                    <a:gd name="T23" fmla="*/ 472 h 545"/>
                    <a:gd name="T24" fmla="*/ 681 w 699"/>
                    <a:gd name="T25" fmla="*/ 59 h 545"/>
                    <a:gd name="T26" fmla="*/ 411 w 699"/>
                    <a:gd name="T27" fmla="*/ 253 h 545"/>
                    <a:gd name="T28" fmla="*/ 435 w 699"/>
                    <a:gd name="T29" fmla="*/ 249 h 545"/>
                    <a:gd name="T30" fmla="*/ 467 w 699"/>
                    <a:gd name="T31" fmla="*/ 226 h 545"/>
                    <a:gd name="T32" fmla="*/ 501 w 699"/>
                    <a:gd name="T33" fmla="*/ 249 h 545"/>
                    <a:gd name="T34" fmla="*/ 533 w 699"/>
                    <a:gd name="T35" fmla="*/ 226 h 545"/>
                    <a:gd name="T36" fmla="*/ 568 w 699"/>
                    <a:gd name="T37" fmla="*/ 249 h 545"/>
                    <a:gd name="T38" fmla="*/ 600 w 699"/>
                    <a:gd name="T39" fmla="*/ 226 h 545"/>
                    <a:gd name="T40" fmla="*/ 620 w 699"/>
                    <a:gd name="T41" fmla="*/ 249 h 545"/>
                    <a:gd name="T42" fmla="*/ 623 w 699"/>
                    <a:gd name="T43" fmla="*/ 253 h 545"/>
                    <a:gd name="T44" fmla="*/ 620 w 699"/>
                    <a:gd name="T45" fmla="*/ 389 h 545"/>
                    <a:gd name="T46" fmla="*/ 600 w 699"/>
                    <a:gd name="T47" fmla="*/ 412 h 545"/>
                    <a:gd name="T48" fmla="*/ 568 w 699"/>
                    <a:gd name="T49" fmla="*/ 389 h 545"/>
                    <a:gd name="T50" fmla="*/ 533 w 699"/>
                    <a:gd name="T51" fmla="*/ 412 h 545"/>
                    <a:gd name="T52" fmla="*/ 501 w 699"/>
                    <a:gd name="T53" fmla="*/ 389 h 545"/>
                    <a:gd name="T54" fmla="*/ 467 w 699"/>
                    <a:gd name="T55" fmla="*/ 412 h 545"/>
                    <a:gd name="T56" fmla="*/ 435 w 699"/>
                    <a:gd name="T57" fmla="*/ 389 h 545"/>
                    <a:gd name="T58" fmla="*/ 411 w 699"/>
                    <a:gd name="T59" fmla="*/ 385 h 545"/>
                    <a:gd name="T60" fmla="*/ 152 w 699"/>
                    <a:gd name="T61" fmla="*/ 249 h 545"/>
                    <a:gd name="T62" fmla="*/ 102 w 699"/>
                    <a:gd name="T63" fmla="*/ 280 h 545"/>
                    <a:gd name="T64" fmla="*/ 152 w 699"/>
                    <a:gd name="T65" fmla="*/ 249 h 545"/>
                    <a:gd name="T66" fmla="*/ 102 w 699"/>
                    <a:gd name="T67" fmla="*/ 183 h 545"/>
                    <a:gd name="T68" fmla="*/ 152 w 699"/>
                    <a:gd name="T69" fmla="*/ 215 h 545"/>
                    <a:gd name="T70" fmla="*/ 152 w 699"/>
                    <a:gd name="T71" fmla="*/ 314 h 545"/>
                    <a:gd name="T72" fmla="*/ 102 w 699"/>
                    <a:gd name="T73" fmla="*/ 345 h 545"/>
                    <a:gd name="T74" fmla="*/ 152 w 699"/>
                    <a:gd name="T75" fmla="*/ 314 h 545"/>
                    <a:gd name="T76" fmla="*/ 102 w 699"/>
                    <a:gd name="T77" fmla="*/ 150 h 545"/>
                    <a:gd name="T78" fmla="*/ 152 w 699"/>
                    <a:gd name="T79" fmla="*/ 118 h 545"/>
                    <a:gd name="T80" fmla="*/ 273 w 699"/>
                    <a:gd name="T81" fmla="*/ 243 h 545"/>
                    <a:gd name="T82" fmla="*/ 209 w 699"/>
                    <a:gd name="T83" fmla="*/ 180 h 545"/>
                    <a:gd name="T84" fmla="*/ 273 w 699"/>
                    <a:gd name="T85" fmla="*/ 116 h 545"/>
                    <a:gd name="T86" fmla="*/ 273 w 699"/>
                    <a:gd name="T87" fmla="*/ 243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99" h="545">
                      <a:moveTo>
                        <a:pt x="681" y="59"/>
                      </a:move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3" y="34"/>
                        <a:pt x="253" y="34"/>
                        <a:pt x="253" y="34"/>
                      </a:cubicBezTo>
                      <a:cubicBezTo>
                        <a:pt x="253" y="15"/>
                        <a:pt x="238" y="0"/>
                        <a:pt x="219" y="0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0" y="524"/>
                        <a:pt x="0" y="524"/>
                        <a:pt x="0" y="524"/>
                      </a:cubicBezTo>
                      <a:cubicBezTo>
                        <a:pt x="0" y="526"/>
                        <a:pt x="2" y="527"/>
                        <a:pt x="4" y="527"/>
                      </a:cubicBezTo>
                      <a:cubicBezTo>
                        <a:pt x="97" y="527"/>
                        <a:pt x="97" y="527"/>
                        <a:pt x="97" y="527"/>
                      </a:cubicBezTo>
                      <a:cubicBezTo>
                        <a:pt x="99" y="527"/>
                        <a:pt x="101" y="526"/>
                        <a:pt x="101" y="524"/>
                      </a:cubicBezTo>
                      <a:cubicBezTo>
                        <a:pt x="101" y="478"/>
                        <a:pt x="101" y="478"/>
                        <a:pt x="101" y="478"/>
                      </a:cubicBezTo>
                      <a:cubicBezTo>
                        <a:pt x="282" y="478"/>
                        <a:pt x="282" y="478"/>
                        <a:pt x="282" y="478"/>
                      </a:cubicBezTo>
                      <a:cubicBezTo>
                        <a:pt x="282" y="531"/>
                        <a:pt x="282" y="531"/>
                        <a:pt x="282" y="531"/>
                      </a:cubicBezTo>
                      <a:cubicBezTo>
                        <a:pt x="282" y="539"/>
                        <a:pt x="289" y="545"/>
                        <a:pt x="297" y="545"/>
                      </a:cubicBezTo>
                      <a:cubicBezTo>
                        <a:pt x="574" y="545"/>
                        <a:pt x="574" y="545"/>
                        <a:pt x="574" y="545"/>
                      </a:cubicBezTo>
                      <a:cubicBezTo>
                        <a:pt x="574" y="501"/>
                        <a:pt x="574" y="501"/>
                        <a:pt x="574" y="501"/>
                      </a:cubicBezTo>
                      <a:cubicBezTo>
                        <a:pt x="594" y="501"/>
                        <a:pt x="594" y="501"/>
                        <a:pt x="594" y="501"/>
                      </a:cubicBezTo>
                      <a:cubicBezTo>
                        <a:pt x="594" y="545"/>
                        <a:pt x="594" y="545"/>
                        <a:pt x="594" y="545"/>
                      </a:cubicBezTo>
                      <a:cubicBezTo>
                        <a:pt x="685" y="545"/>
                        <a:pt x="685" y="545"/>
                        <a:pt x="685" y="545"/>
                      </a:cubicBezTo>
                      <a:cubicBezTo>
                        <a:pt x="693" y="545"/>
                        <a:pt x="699" y="539"/>
                        <a:pt x="699" y="531"/>
                      </a:cubicBezTo>
                      <a:cubicBezTo>
                        <a:pt x="699" y="474"/>
                        <a:pt x="699" y="474"/>
                        <a:pt x="699" y="474"/>
                      </a:cubicBezTo>
                      <a:cubicBezTo>
                        <a:pt x="699" y="472"/>
                        <a:pt x="699" y="472"/>
                        <a:pt x="699" y="472"/>
                      </a:cubicBezTo>
                      <a:cubicBezTo>
                        <a:pt x="699" y="77"/>
                        <a:pt x="699" y="77"/>
                        <a:pt x="699" y="77"/>
                      </a:cubicBezTo>
                      <a:cubicBezTo>
                        <a:pt x="699" y="67"/>
                        <a:pt x="691" y="59"/>
                        <a:pt x="681" y="59"/>
                      </a:cubicBezTo>
                      <a:close/>
                      <a:moveTo>
                        <a:pt x="411" y="253"/>
                      </a:moveTo>
                      <a:cubicBezTo>
                        <a:pt x="411" y="253"/>
                        <a:pt x="411" y="253"/>
                        <a:pt x="411" y="253"/>
                      </a:cubicBezTo>
                      <a:cubicBezTo>
                        <a:pt x="411" y="251"/>
                        <a:pt x="413" y="249"/>
                        <a:pt x="415" y="249"/>
                      </a:cubicBezTo>
                      <a:cubicBezTo>
                        <a:pt x="435" y="249"/>
                        <a:pt x="435" y="249"/>
                        <a:pt x="435" y="249"/>
                      </a:cubicBezTo>
                      <a:cubicBezTo>
                        <a:pt x="435" y="226"/>
                        <a:pt x="435" y="226"/>
                        <a:pt x="435" y="226"/>
                      </a:cubicBezTo>
                      <a:cubicBezTo>
                        <a:pt x="467" y="226"/>
                        <a:pt x="467" y="226"/>
                        <a:pt x="467" y="226"/>
                      </a:cubicBezTo>
                      <a:cubicBezTo>
                        <a:pt x="467" y="249"/>
                        <a:pt x="467" y="249"/>
                        <a:pt x="467" y="249"/>
                      </a:cubicBezTo>
                      <a:cubicBezTo>
                        <a:pt x="501" y="249"/>
                        <a:pt x="501" y="249"/>
                        <a:pt x="501" y="249"/>
                      </a:cubicBezTo>
                      <a:cubicBezTo>
                        <a:pt x="501" y="226"/>
                        <a:pt x="501" y="226"/>
                        <a:pt x="501" y="226"/>
                      </a:cubicBezTo>
                      <a:cubicBezTo>
                        <a:pt x="533" y="226"/>
                        <a:pt x="533" y="226"/>
                        <a:pt x="533" y="226"/>
                      </a:cubicBezTo>
                      <a:cubicBezTo>
                        <a:pt x="533" y="249"/>
                        <a:pt x="533" y="249"/>
                        <a:pt x="533" y="249"/>
                      </a:cubicBezTo>
                      <a:cubicBezTo>
                        <a:pt x="568" y="249"/>
                        <a:pt x="568" y="249"/>
                        <a:pt x="568" y="249"/>
                      </a:cubicBezTo>
                      <a:cubicBezTo>
                        <a:pt x="568" y="226"/>
                        <a:pt x="568" y="226"/>
                        <a:pt x="568" y="226"/>
                      </a:cubicBezTo>
                      <a:cubicBezTo>
                        <a:pt x="600" y="226"/>
                        <a:pt x="600" y="226"/>
                        <a:pt x="600" y="226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620" y="249"/>
                        <a:pt x="620" y="249"/>
                        <a:pt x="620" y="249"/>
                      </a:cubicBezTo>
                      <a:cubicBezTo>
                        <a:pt x="622" y="249"/>
                        <a:pt x="623" y="251"/>
                        <a:pt x="623" y="253"/>
                      </a:cubicBezTo>
                      <a:cubicBezTo>
                        <a:pt x="623" y="253"/>
                        <a:pt x="623" y="253"/>
                        <a:pt x="623" y="253"/>
                      </a:cubicBezTo>
                      <a:cubicBezTo>
                        <a:pt x="623" y="385"/>
                        <a:pt x="623" y="385"/>
                        <a:pt x="623" y="385"/>
                      </a:cubicBezTo>
                      <a:cubicBezTo>
                        <a:pt x="623" y="387"/>
                        <a:pt x="622" y="389"/>
                        <a:pt x="620" y="389"/>
                      </a:cubicBezTo>
                      <a:cubicBezTo>
                        <a:pt x="600" y="389"/>
                        <a:pt x="600" y="389"/>
                        <a:pt x="600" y="389"/>
                      </a:cubicBezTo>
                      <a:cubicBezTo>
                        <a:pt x="600" y="412"/>
                        <a:pt x="600" y="412"/>
                        <a:pt x="600" y="412"/>
                      </a:cubicBezTo>
                      <a:cubicBezTo>
                        <a:pt x="568" y="412"/>
                        <a:pt x="568" y="412"/>
                        <a:pt x="568" y="412"/>
                      </a:cubicBezTo>
                      <a:cubicBezTo>
                        <a:pt x="568" y="389"/>
                        <a:pt x="568" y="389"/>
                        <a:pt x="568" y="389"/>
                      </a:cubicBezTo>
                      <a:cubicBezTo>
                        <a:pt x="533" y="389"/>
                        <a:pt x="533" y="389"/>
                        <a:pt x="533" y="389"/>
                      </a:cubicBezTo>
                      <a:cubicBezTo>
                        <a:pt x="533" y="412"/>
                        <a:pt x="533" y="412"/>
                        <a:pt x="533" y="412"/>
                      </a:cubicBezTo>
                      <a:cubicBezTo>
                        <a:pt x="501" y="412"/>
                        <a:pt x="501" y="412"/>
                        <a:pt x="501" y="412"/>
                      </a:cubicBezTo>
                      <a:cubicBezTo>
                        <a:pt x="501" y="389"/>
                        <a:pt x="501" y="389"/>
                        <a:pt x="501" y="389"/>
                      </a:cubicBezTo>
                      <a:cubicBezTo>
                        <a:pt x="467" y="389"/>
                        <a:pt x="467" y="389"/>
                        <a:pt x="467" y="389"/>
                      </a:cubicBezTo>
                      <a:cubicBezTo>
                        <a:pt x="467" y="412"/>
                        <a:pt x="467" y="412"/>
                        <a:pt x="467" y="412"/>
                      </a:cubicBezTo>
                      <a:cubicBezTo>
                        <a:pt x="435" y="412"/>
                        <a:pt x="435" y="412"/>
                        <a:pt x="435" y="412"/>
                      </a:cubicBezTo>
                      <a:cubicBezTo>
                        <a:pt x="435" y="389"/>
                        <a:pt x="435" y="389"/>
                        <a:pt x="435" y="389"/>
                      </a:cubicBezTo>
                      <a:cubicBezTo>
                        <a:pt x="415" y="389"/>
                        <a:pt x="415" y="389"/>
                        <a:pt x="415" y="389"/>
                      </a:cubicBezTo>
                      <a:cubicBezTo>
                        <a:pt x="413" y="389"/>
                        <a:pt x="411" y="387"/>
                        <a:pt x="411" y="385"/>
                      </a:cubicBezTo>
                      <a:lnTo>
                        <a:pt x="411" y="253"/>
                      </a:lnTo>
                      <a:close/>
                      <a:moveTo>
                        <a:pt x="152" y="249"/>
                      </a:moveTo>
                      <a:cubicBezTo>
                        <a:pt x="152" y="280"/>
                        <a:pt x="152" y="280"/>
                        <a:pt x="152" y="280"/>
                      </a:cubicBezTo>
                      <a:cubicBezTo>
                        <a:pt x="102" y="280"/>
                        <a:pt x="102" y="280"/>
                        <a:pt x="102" y="280"/>
                      </a:cubicBezTo>
                      <a:cubicBezTo>
                        <a:pt x="102" y="249"/>
                        <a:pt x="102" y="249"/>
                        <a:pt x="102" y="249"/>
                      </a:cubicBezTo>
                      <a:lnTo>
                        <a:pt x="152" y="249"/>
                      </a:lnTo>
                      <a:close/>
                      <a:moveTo>
                        <a:pt x="102" y="215"/>
                      </a:moveTo>
                      <a:cubicBezTo>
                        <a:pt x="102" y="183"/>
                        <a:pt x="102" y="183"/>
                        <a:pt x="102" y="183"/>
                      </a:cubicBezTo>
                      <a:cubicBezTo>
                        <a:pt x="152" y="183"/>
                        <a:pt x="152" y="183"/>
                        <a:pt x="152" y="183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lnTo>
                        <a:pt x="102" y="215"/>
                      </a:lnTo>
                      <a:close/>
                      <a:moveTo>
                        <a:pt x="152" y="314"/>
                      </a:moveTo>
                      <a:cubicBezTo>
                        <a:pt x="152" y="345"/>
                        <a:pt x="152" y="345"/>
                        <a:pt x="152" y="34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102" y="314"/>
                        <a:pt x="102" y="314"/>
                        <a:pt x="102" y="314"/>
                      </a:cubicBezTo>
                      <a:lnTo>
                        <a:pt x="152" y="314"/>
                      </a:lnTo>
                      <a:close/>
                      <a:moveTo>
                        <a:pt x="152" y="150"/>
                      </a:moveTo>
                      <a:cubicBezTo>
                        <a:pt x="102" y="150"/>
                        <a:pt x="102" y="150"/>
                        <a:pt x="102" y="150"/>
                      </a:cubicBezTo>
                      <a:cubicBezTo>
                        <a:pt x="102" y="118"/>
                        <a:pt x="102" y="118"/>
                        <a:pt x="102" y="118"/>
                      </a:cubicBezTo>
                      <a:cubicBezTo>
                        <a:pt x="152" y="118"/>
                        <a:pt x="152" y="118"/>
                        <a:pt x="152" y="118"/>
                      </a:cubicBezTo>
                      <a:lnTo>
                        <a:pt x="152" y="150"/>
                      </a:lnTo>
                      <a:close/>
                      <a:moveTo>
                        <a:pt x="273" y="243"/>
                      </a:moveTo>
                      <a:cubicBezTo>
                        <a:pt x="266" y="243"/>
                        <a:pt x="259" y="242"/>
                        <a:pt x="253" y="240"/>
                      </a:cubicBezTo>
                      <a:cubicBezTo>
                        <a:pt x="228" y="232"/>
                        <a:pt x="209" y="208"/>
                        <a:pt x="209" y="180"/>
                      </a:cubicBezTo>
                      <a:cubicBezTo>
                        <a:pt x="209" y="152"/>
                        <a:pt x="228" y="128"/>
                        <a:pt x="253" y="120"/>
                      </a:cubicBezTo>
                      <a:cubicBezTo>
                        <a:pt x="259" y="118"/>
                        <a:pt x="266" y="116"/>
                        <a:pt x="273" y="116"/>
                      </a:cubicBezTo>
                      <a:cubicBezTo>
                        <a:pt x="308" y="116"/>
                        <a:pt x="336" y="145"/>
                        <a:pt x="336" y="180"/>
                      </a:cubicBezTo>
                      <a:cubicBezTo>
                        <a:pt x="336" y="215"/>
                        <a:pt x="308" y="243"/>
                        <a:pt x="273" y="24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532895" y="3081705"/>
                  <a:ext cx="1061634" cy="66821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910984" y="2955109"/>
                  <a:ext cx="613466" cy="568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916930" y="3081706"/>
                  <a:ext cx="463432" cy="50978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white"/>
                    </a:solidFill>
                    <a:latin typeface="Intel Clear"/>
                  </a:endParaRPr>
                </a:p>
              </p:txBody>
            </p:sp>
            <p:sp>
              <p:nvSpPr>
                <p:cNvPr id="70" name="Donut 69"/>
                <p:cNvSpPr/>
                <p:nvPr/>
              </p:nvSpPr>
              <p:spPr>
                <a:xfrm>
                  <a:off x="5170943" y="3228065"/>
                  <a:ext cx="376418" cy="414065"/>
                </a:xfrm>
                <a:prstGeom prst="donut">
                  <a:avLst>
                    <a:gd name="adj" fmla="val 14914"/>
                  </a:avLst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71" name="Picture 70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838" y="3017194"/>
                  <a:ext cx="579290" cy="637228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/>
              <p:cNvGrpSpPr>
                <a:grpSpLocks noChangeAspect="1"/>
              </p:cNvGrpSpPr>
              <p:nvPr/>
            </p:nvGrpSpPr>
            <p:grpSpPr>
              <a:xfrm>
                <a:off x="5263244" y="3703593"/>
                <a:ext cx="311433" cy="155448"/>
                <a:chOff x="3794967" y="2280312"/>
                <a:chExt cx="3016538" cy="1656258"/>
              </a:xfrm>
            </p:grpSpPr>
            <p:sp>
              <p:nvSpPr>
                <p:cNvPr id="58" name="Freeform 22"/>
                <p:cNvSpPr>
                  <a:spLocks/>
                </p:cNvSpPr>
                <p:nvPr/>
              </p:nvSpPr>
              <p:spPr bwMode="auto">
                <a:xfrm>
                  <a:off x="3794967" y="2280312"/>
                  <a:ext cx="296584" cy="1656256"/>
                </a:xfrm>
                <a:custGeom>
                  <a:avLst/>
                  <a:gdLst>
                    <a:gd name="T0" fmla="*/ 126 w 187"/>
                    <a:gd name="T1" fmla="*/ 565 h 659"/>
                    <a:gd name="T2" fmla="*/ 126 w 187"/>
                    <a:gd name="T3" fmla="*/ 657 h 659"/>
                    <a:gd name="T4" fmla="*/ 128 w 187"/>
                    <a:gd name="T5" fmla="*/ 659 h 659"/>
                    <a:gd name="T6" fmla="*/ 185 w 187"/>
                    <a:gd name="T7" fmla="*/ 659 h 659"/>
                    <a:gd name="T8" fmla="*/ 187 w 187"/>
                    <a:gd name="T9" fmla="*/ 657 h 659"/>
                    <a:gd name="T10" fmla="*/ 187 w 187"/>
                    <a:gd name="T11" fmla="*/ 42 h 659"/>
                    <a:gd name="T12" fmla="*/ 187 w 187"/>
                    <a:gd name="T13" fmla="*/ 31 h 659"/>
                    <a:gd name="T14" fmla="*/ 187 w 187"/>
                    <a:gd name="T15" fmla="*/ 22 h 659"/>
                    <a:gd name="T16" fmla="*/ 165 w 187"/>
                    <a:gd name="T17" fmla="*/ 0 h 659"/>
                    <a:gd name="T18" fmla="*/ 21 w 187"/>
                    <a:gd name="T19" fmla="*/ 0 h 659"/>
                    <a:gd name="T20" fmla="*/ 0 w 187"/>
                    <a:gd name="T21" fmla="*/ 22 h 659"/>
                    <a:gd name="T22" fmla="*/ 0 w 187"/>
                    <a:gd name="T23" fmla="*/ 42 h 659"/>
                    <a:gd name="T24" fmla="*/ 21 w 187"/>
                    <a:gd name="T25" fmla="*/ 64 h 659"/>
                    <a:gd name="T26" fmla="*/ 126 w 187"/>
                    <a:gd name="T27" fmla="*/ 64 h 659"/>
                    <a:gd name="T28" fmla="*/ 126 w 187"/>
                    <a:gd name="T29" fmla="*/ 127 h 659"/>
                    <a:gd name="T30" fmla="*/ 106 w 187"/>
                    <a:gd name="T31" fmla="*/ 127 h 659"/>
                    <a:gd name="T32" fmla="*/ 78 w 187"/>
                    <a:gd name="T33" fmla="*/ 155 h 659"/>
                    <a:gd name="T34" fmla="*/ 78 w 187"/>
                    <a:gd name="T35" fmla="*/ 285 h 659"/>
                    <a:gd name="T36" fmla="*/ 106 w 187"/>
                    <a:gd name="T37" fmla="*/ 313 h 659"/>
                    <a:gd name="T38" fmla="*/ 126 w 187"/>
                    <a:gd name="T39" fmla="*/ 313 h 659"/>
                    <a:gd name="T40" fmla="*/ 126 w 187"/>
                    <a:gd name="T41" fmla="*/ 413 h 659"/>
                    <a:gd name="T42" fmla="*/ 100 w 187"/>
                    <a:gd name="T43" fmla="*/ 413 h 659"/>
                    <a:gd name="T44" fmla="*/ 78 w 187"/>
                    <a:gd name="T45" fmla="*/ 435 h 659"/>
                    <a:gd name="T46" fmla="*/ 78 w 187"/>
                    <a:gd name="T47" fmla="*/ 544 h 659"/>
                    <a:gd name="T48" fmla="*/ 100 w 187"/>
                    <a:gd name="T49" fmla="*/ 565 h 659"/>
                    <a:gd name="T50" fmla="*/ 126 w 187"/>
                    <a:gd name="T51" fmla="*/ 565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7" h="659">
                      <a:moveTo>
                        <a:pt x="126" y="565"/>
                      </a:moveTo>
                      <a:cubicBezTo>
                        <a:pt x="126" y="657"/>
                        <a:pt x="126" y="657"/>
                        <a:pt x="126" y="657"/>
                      </a:cubicBezTo>
                      <a:cubicBezTo>
                        <a:pt x="126" y="658"/>
                        <a:pt x="127" y="659"/>
                        <a:pt x="128" y="659"/>
                      </a:cubicBezTo>
                      <a:cubicBezTo>
                        <a:pt x="185" y="659"/>
                        <a:pt x="185" y="659"/>
                        <a:pt x="185" y="659"/>
                      </a:cubicBezTo>
                      <a:cubicBezTo>
                        <a:pt x="186" y="659"/>
                        <a:pt x="187" y="658"/>
                        <a:pt x="187" y="657"/>
                      </a:cubicBezTo>
                      <a:cubicBezTo>
                        <a:pt x="187" y="42"/>
                        <a:pt x="187" y="42"/>
                        <a:pt x="187" y="42"/>
                      </a:cubicBezTo>
                      <a:cubicBezTo>
                        <a:pt x="187" y="31"/>
                        <a:pt x="187" y="31"/>
                        <a:pt x="187" y="31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87" y="10"/>
                        <a:pt x="177" y="0"/>
                        <a:pt x="16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9" y="64"/>
                        <a:pt x="21" y="64"/>
                      </a:cubicBezTo>
                      <a:cubicBezTo>
                        <a:pt x="126" y="64"/>
                        <a:pt x="126" y="64"/>
                        <a:pt x="126" y="64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06" y="127"/>
                        <a:pt x="106" y="127"/>
                        <a:pt x="106" y="127"/>
                      </a:cubicBezTo>
                      <a:cubicBezTo>
                        <a:pt x="91" y="127"/>
                        <a:pt x="78" y="139"/>
                        <a:pt x="78" y="155"/>
                      </a:cubicBezTo>
                      <a:cubicBezTo>
                        <a:pt x="78" y="285"/>
                        <a:pt x="78" y="285"/>
                        <a:pt x="78" y="285"/>
                      </a:cubicBezTo>
                      <a:cubicBezTo>
                        <a:pt x="78" y="300"/>
                        <a:pt x="91" y="313"/>
                        <a:pt x="106" y="313"/>
                      </a:cubicBezTo>
                      <a:cubicBezTo>
                        <a:pt x="126" y="313"/>
                        <a:pt x="126" y="313"/>
                        <a:pt x="126" y="313"/>
                      </a:cubicBezTo>
                      <a:cubicBezTo>
                        <a:pt x="126" y="413"/>
                        <a:pt x="126" y="413"/>
                        <a:pt x="126" y="413"/>
                      </a:cubicBezTo>
                      <a:cubicBezTo>
                        <a:pt x="100" y="413"/>
                        <a:pt x="100" y="413"/>
                        <a:pt x="100" y="413"/>
                      </a:cubicBezTo>
                      <a:cubicBezTo>
                        <a:pt x="88" y="413"/>
                        <a:pt x="78" y="423"/>
                        <a:pt x="78" y="435"/>
                      </a:cubicBezTo>
                      <a:cubicBezTo>
                        <a:pt x="78" y="544"/>
                        <a:pt x="78" y="544"/>
                        <a:pt x="78" y="544"/>
                      </a:cubicBezTo>
                      <a:cubicBezTo>
                        <a:pt x="78" y="556"/>
                        <a:pt x="88" y="565"/>
                        <a:pt x="100" y="565"/>
                      </a:cubicBezTo>
                      <a:lnTo>
                        <a:pt x="126" y="565"/>
                      </a:lnTo>
                      <a:close/>
                    </a:path>
                  </a:pathLst>
                </a:custGeom>
                <a:solidFill>
                  <a:srgbClr val="FFA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59" name="Freeform 24"/>
                <p:cNvSpPr>
                  <a:spLocks noEditPoints="1"/>
                </p:cNvSpPr>
                <p:nvPr/>
              </p:nvSpPr>
              <p:spPr bwMode="auto">
                <a:xfrm>
                  <a:off x="4193726" y="2701855"/>
                  <a:ext cx="2617779" cy="1234715"/>
                </a:xfrm>
                <a:custGeom>
                  <a:avLst/>
                  <a:gdLst>
                    <a:gd name="T0" fmla="*/ 253 w 699"/>
                    <a:gd name="T1" fmla="*/ 59 h 545"/>
                    <a:gd name="T2" fmla="*/ 219 w 699"/>
                    <a:gd name="T3" fmla="*/ 0 h 545"/>
                    <a:gd name="T4" fmla="*/ 4 w 699"/>
                    <a:gd name="T5" fmla="*/ 0 h 545"/>
                    <a:gd name="T6" fmla="*/ 0 w 699"/>
                    <a:gd name="T7" fmla="*/ 348 h 545"/>
                    <a:gd name="T8" fmla="*/ 4 w 699"/>
                    <a:gd name="T9" fmla="*/ 527 h 545"/>
                    <a:gd name="T10" fmla="*/ 101 w 699"/>
                    <a:gd name="T11" fmla="*/ 524 h 545"/>
                    <a:gd name="T12" fmla="*/ 282 w 699"/>
                    <a:gd name="T13" fmla="*/ 478 h 545"/>
                    <a:gd name="T14" fmla="*/ 297 w 699"/>
                    <a:gd name="T15" fmla="*/ 545 h 545"/>
                    <a:gd name="T16" fmla="*/ 574 w 699"/>
                    <a:gd name="T17" fmla="*/ 501 h 545"/>
                    <a:gd name="T18" fmla="*/ 594 w 699"/>
                    <a:gd name="T19" fmla="*/ 545 h 545"/>
                    <a:gd name="T20" fmla="*/ 699 w 699"/>
                    <a:gd name="T21" fmla="*/ 531 h 545"/>
                    <a:gd name="T22" fmla="*/ 699 w 699"/>
                    <a:gd name="T23" fmla="*/ 472 h 545"/>
                    <a:gd name="T24" fmla="*/ 681 w 699"/>
                    <a:gd name="T25" fmla="*/ 59 h 545"/>
                    <a:gd name="T26" fmla="*/ 411 w 699"/>
                    <a:gd name="T27" fmla="*/ 253 h 545"/>
                    <a:gd name="T28" fmla="*/ 435 w 699"/>
                    <a:gd name="T29" fmla="*/ 249 h 545"/>
                    <a:gd name="T30" fmla="*/ 467 w 699"/>
                    <a:gd name="T31" fmla="*/ 226 h 545"/>
                    <a:gd name="T32" fmla="*/ 501 w 699"/>
                    <a:gd name="T33" fmla="*/ 249 h 545"/>
                    <a:gd name="T34" fmla="*/ 533 w 699"/>
                    <a:gd name="T35" fmla="*/ 226 h 545"/>
                    <a:gd name="T36" fmla="*/ 568 w 699"/>
                    <a:gd name="T37" fmla="*/ 249 h 545"/>
                    <a:gd name="T38" fmla="*/ 600 w 699"/>
                    <a:gd name="T39" fmla="*/ 226 h 545"/>
                    <a:gd name="T40" fmla="*/ 620 w 699"/>
                    <a:gd name="T41" fmla="*/ 249 h 545"/>
                    <a:gd name="T42" fmla="*/ 623 w 699"/>
                    <a:gd name="T43" fmla="*/ 253 h 545"/>
                    <a:gd name="T44" fmla="*/ 620 w 699"/>
                    <a:gd name="T45" fmla="*/ 389 h 545"/>
                    <a:gd name="T46" fmla="*/ 600 w 699"/>
                    <a:gd name="T47" fmla="*/ 412 h 545"/>
                    <a:gd name="T48" fmla="*/ 568 w 699"/>
                    <a:gd name="T49" fmla="*/ 389 h 545"/>
                    <a:gd name="T50" fmla="*/ 533 w 699"/>
                    <a:gd name="T51" fmla="*/ 412 h 545"/>
                    <a:gd name="T52" fmla="*/ 501 w 699"/>
                    <a:gd name="T53" fmla="*/ 389 h 545"/>
                    <a:gd name="T54" fmla="*/ 467 w 699"/>
                    <a:gd name="T55" fmla="*/ 412 h 545"/>
                    <a:gd name="T56" fmla="*/ 435 w 699"/>
                    <a:gd name="T57" fmla="*/ 389 h 545"/>
                    <a:gd name="T58" fmla="*/ 411 w 699"/>
                    <a:gd name="T59" fmla="*/ 385 h 545"/>
                    <a:gd name="T60" fmla="*/ 152 w 699"/>
                    <a:gd name="T61" fmla="*/ 249 h 545"/>
                    <a:gd name="T62" fmla="*/ 102 w 699"/>
                    <a:gd name="T63" fmla="*/ 280 h 545"/>
                    <a:gd name="T64" fmla="*/ 152 w 699"/>
                    <a:gd name="T65" fmla="*/ 249 h 545"/>
                    <a:gd name="T66" fmla="*/ 102 w 699"/>
                    <a:gd name="T67" fmla="*/ 183 h 545"/>
                    <a:gd name="T68" fmla="*/ 152 w 699"/>
                    <a:gd name="T69" fmla="*/ 215 h 545"/>
                    <a:gd name="T70" fmla="*/ 152 w 699"/>
                    <a:gd name="T71" fmla="*/ 314 h 545"/>
                    <a:gd name="T72" fmla="*/ 102 w 699"/>
                    <a:gd name="T73" fmla="*/ 345 h 545"/>
                    <a:gd name="T74" fmla="*/ 152 w 699"/>
                    <a:gd name="T75" fmla="*/ 314 h 545"/>
                    <a:gd name="T76" fmla="*/ 102 w 699"/>
                    <a:gd name="T77" fmla="*/ 150 h 545"/>
                    <a:gd name="T78" fmla="*/ 152 w 699"/>
                    <a:gd name="T79" fmla="*/ 118 h 545"/>
                    <a:gd name="T80" fmla="*/ 273 w 699"/>
                    <a:gd name="T81" fmla="*/ 243 h 545"/>
                    <a:gd name="T82" fmla="*/ 209 w 699"/>
                    <a:gd name="T83" fmla="*/ 180 h 545"/>
                    <a:gd name="T84" fmla="*/ 273 w 699"/>
                    <a:gd name="T85" fmla="*/ 116 h 545"/>
                    <a:gd name="T86" fmla="*/ 273 w 699"/>
                    <a:gd name="T87" fmla="*/ 243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99" h="545">
                      <a:moveTo>
                        <a:pt x="681" y="59"/>
                      </a:move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3" y="34"/>
                        <a:pt x="253" y="34"/>
                        <a:pt x="253" y="34"/>
                      </a:cubicBezTo>
                      <a:cubicBezTo>
                        <a:pt x="253" y="15"/>
                        <a:pt x="238" y="0"/>
                        <a:pt x="219" y="0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0" y="524"/>
                        <a:pt x="0" y="524"/>
                        <a:pt x="0" y="524"/>
                      </a:cubicBezTo>
                      <a:cubicBezTo>
                        <a:pt x="0" y="526"/>
                        <a:pt x="2" y="527"/>
                        <a:pt x="4" y="527"/>
                      </a:cubicBezTo>
                      <a:cubicBezTo>
                        <a:pt x="97" y="527"/>
                        <a:pt x="97" y="527"/>
                        <a:pt x="97" y="527"/>
                      </a:cubicBezTo>
                      <a:cubicBezTo>
                        <a:pt x="99" y="527"/>
                        <a:pt x="101" y="526"/>
                        <a:pt x="101" y="524"/>
                      </a:cubicBezTo>
                      <a:cubicBezTo>
                        <a:pt x="101" y="478"/>
                        <a:pt x="101" y="478"/>
                        <a:pt x="101" y="478"/>
                      </a:cubicBezTo>
                      <a:cubicBezTo>
                        <a:pt x="282" y="478"/>
                        <a:pt x="282" y="478"/>
                        <a:pt x="282" y="478"/>
                      </a:cubicBezTo>
                      <a:cubicBezTo>
                        <a:pt x="282" y="531"/>
                        <a:pt x="282" y="531"/>
                        <a:pt x="282" y="531"/>
                      </a:cubicBezTo>
                      <a:cubicBezTo>
                        <a:pt x="282" y="539"/>
                        <a:pt x="289" y="545"/>
                        <a:pt x="297" y="545"/>
                      </a:cubicBezTo>
                      <a:cubicBezTo>
                        <a:pt x="574" y="545"/>
                        <a:pt x="574" y="545"/>
                        <a:pt x="574" y="545"/>
                      </a:cubicBezTo>
                      <a:cubicBezTo>
                        <a:pt x="574" y="501"/>
                        <a:pt x="574" y="501"/>
                        <a:pt x="574" y="501"/>
                      </a:cubicBezTo>
                      <a:cubicBezTo>
                        <a:pt x="594" y="501"/>
                        <a:pt x="594" y="501"/>
                        <a:pt x="594" y="501"/>
                      </a:cubicBezTo>
                      <a:cubicBezTo>
                        <a:pt x="594" y="545"/>
                        <a:pt x="594" y="545"/>
                        <a:pt x="594" y="545"/>
                      </a:cubicBezTo>
                      <a:cubicBezTo>
                        <a:pt x="685" y="545"/>
                        <a:pt x="685" y="545"/>
                        <a:pt x="685" y="545"/>
                      </a:cubicBezTo>
                      <a:cubicBezTo>
                        <a:pt x="693" y="545"/>
                        <a:pt x="699" y="539"/>
                        <a:pt x="699" y="531"/>
                      </a:cubicBezTo>
                      <a:cubicBezTo>
                        <a:pt x="699" y="474"/>
                        <a:pt x="699" y="474"/>
                        <a:pt x="699" y="474"/>
                      </a:cubicBezTo>
                      <a:cubicBezTo>
                        <a:pt x="699" y="472"/>
                        <a:pt x="699" y="472"/>
                        <a:pt x="699" y="472"/>
                      </a:cubicBezTo>
                      <a:cubicBezTo>
                        <a:pt x="699" y="77"/>
                        <a:pt x="699" y="77"/>
                        <a:pt x="699" y="77"/>
                      </a:cubicBezTo>
                      <a:cubicBezTo>
                        <a:pt x="699" y="67"/>
                        <a:pt x="691" y="59"/>
                        <a:pt x="681" y="59"/>
                      </a:cubicBezTo>
                      <a:close/>
                      <a:moveTo>
                        <a:pt x="411" y="253"/>
                      </a:moveTo>
                      <a:cubicBezTo>
                        <a:pt x="411" y="253"/>
                        <a:pt x="411" y="253"/>
                        <a:pt x="411" y="253"/>
                      </a:cubicBezTo>
                      <a:cubicBezTo>
                        <a:pt x="411" y="251"/>
                        <a:pt x="413" y="249"/>
                        <a:pt x="415" y="249"/>
                      </a:cubicBezTo>
                      <a:cubicBezTo>
                        <a:pt x="435" y="249"/>
                        <a:pt x="435" y="249"/>
                        <a:pt x="435" y="249"/>
                      </a:cubicBezTo>
                      <a:cubicBezTo>
                        <a:pt x="435" y="226"/>
                        <a:pt x="435" y="226"/>
                        <a:pt x="435" y="226"/>
                      </a:cubicBezTo>
                      <a:cubicBezTo>
                        <a:pt x="467" y="226"/>
                        <a:pt x="467" y="226"/>
                        <a:pt x="467" y="226"/>
                      </a:cubicBezTo>
                      <a:cubicBezTo>
                        <a:pt x="467" y="249"/>
                        <a:pt x="467" y="249"/>
                        <a:pt x="467" y="249"/>
                      </a:cubicBezTo>
                      <a:cubicBezTo>
                        <a:pt x="501" y="249"/>
                        <a:pt x="501" y="249"/>
                        <a:pt x="501" y="249"/>
                      </a:cubicBezTo>
                      <a:cubicBezTo>
                        <a:pt x="501" y="226"/>
                        <a:pt x="501" y="226"/>
                        <a:pt x="501" y="226"/>
                      </a:cubicBezTo>
                      <a:cubicBezTo>
                        <a:pt x="533" y="226"/>
                        <a:pt x="533" y="226"/>
                        <a:pt x="533" y="226"/>
                      </a:cubicBezTo>
                      <a:cubicBezTo>
                        <a:pt x="533" y="249"/>
                        <a:pt x="533" y="249"/>
                        <a:pt x="533" y="249"/>
                      </a:cubicBezTo>
                      <a:cubicBezTo>
                        <a:pt x="568" y="249"/>
                        <a:pt x="568" y="249"/>
                        <a:pt x="568" y="249"/>
                      </a:cubicBezTo>
                      <a:cubicBezTo>
                        <a:pt x="568" y="226"/>
                        <a:pt x="568" y="226"/>
                        <a:pt x="568" y="226"/>
                      </a:cubicBezTo>
                      <a:cubicBezTo>
                        <a:pt x="600" y="226"/>
                        <a:pt x="600" y="226"/>
                        <a:pt x="600" y="226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620" y="249"/>
                        <a:pt x="620" y="249"/>
                        <a:pt x="620" y="249"/>
                      </a:cubicBezTo>
                      <a:cubicBezTo>
                        <a:pt x="622" y="249"/>
                        <a:pt x="623" y="251"/>
                        <a:pt x="623" y="253"/>
                      </a:cubicBezTo>
                      <a:cubicBezTo>
                        <a:pt x="623" y="253"/>
                        <a:pt x="623" y="253"/>
                        <a:pt x="623" y="253"/>
                      </a:cubicBezTo>
                      <a:cubicBezTo>
                        <a:pt x="623" y="385"/>
                        <a:pt x="623" y="385"/>
                        <a:pt x="623" y="385"/>
                      </a:cubicBezTo>
                      <a:cubicBezTo>
                        <a:pt x="623" y="387"/>
                        <a:pt x="622" y="389"/>
                        <a:pt x="620" y="389"/>
                      </a:cubicBezTo>
                      <a:cubicBezTo>
                        <a:pt x="600" y="389"/>
                        <a:pt x="600" y="389"/>
                        <a:pt x="600" y="389"/>
                      </a:cubicBezTo>
                      <a:cubicBezTo>
                        <a:pt x="600" y="412"/>
                        <a:pt x="600" y="412"/>
                        <a:pt x="600" y="412"/>
                      </a:cubicBezTo>
                      <a:cubicBezTo>
                        <a:pt x="568" y="412"/>
                        <a:pt x="568" y="412"/>
                        <a:pt x="568" y="412"/>
                      </a:cubicBezTo>
                      <a:cubicBezTo>
                        <a:pt x="568" y="389"/>
                        <a:pt x="568" y="389"/>
                        <a:pt x="568" y="389"/>
                      </a:cubicBezTo>
                      <a:cubicBezTo>
                        <a:pt x="533" y="389"/>
                        <a:pt x="533" y="389"/>
                        <a:pt x="533" y="389"/>
                      </a:cubicBezTo>
                      <a:cubicBezTo>
                        <a:pt x="533" y="412"/>
                        <a:pt x="533" y="412"/>
                        <a:pt x="533" y="412"/>
                      </a:cubicBezTo>
                      <a:cubicBezTo>
                        <a:pt x="501" y="412"/>
                        <a:pt x="501" y="412"/>
                        <a:pt x="501" y="412"/>
                      </a:cubicBezTo>
                      <a:cubicBezTo>
                        <a:pt x="501" y="389"/>
                        <a:pt x="501" y="389"/>
                        <a:pt x="501" y="389"/>
                      </a:cubicBezTo>
                      <a:cubicBezTo>
                        <a:pt x="467" y="389"/>
                        <a:pt x="467" y="389"/>
                        <a:pt x="467" y="389"/>
                      </a:cubicBezTo>
                      <a:cubicBezTo>
                        <a:pt x="467" y="412"/>
                        <a:pt x="467" y="412"/>
                        <a:pt x="467" y="412"/>
                      </a:cubicBezTo>
                      <a:cubicBezTo>
                        <a:pt x="435" y="412"/>
                        <a:pt x="435" y="412"/>
                        <a:pt x="435" y="412"/>
                      </a:cubicBezTo>
                      <a:cubicBezTo>
                        <a:pt x="435" y="389"/>
                        <a:pt x="435" y="389"/>
                        <a:pt x="435" y="389"/>
                      </a:cubicBezTo>
                      <a:cubicBezTo>
                        <a:pt x="415" y="389"/>
                        <a:pt x="415" y="389"/>
                        <a:pt x="415" y="389"/>
                      </a:cubicBezTo>
                      <a:cubicBezTo>
                        <a:pt x="413" y="389"/>
                        <a:pt x="411" y="387"/>
                        <a:pt x="411" y="385"/>
                      </a:cubicBezTo>
                      <a:lnTo>
                        <a:pt x="411" y="253"/>
                      </a:lnTo>
                      <a:close/>
                      <a:moveTo>
                        <a:pt x="152" y="249"/>
                      </a:moveTo>
                      <a:cubicBezTo>
                        <a:pt x="152" y="280"/>
                        <a:pt x="152" y="280"/>
                        <a:pt x="152" y="280"/>
                      </a:cubicBezTo>
                      <a:cubicBezTo>
                        <a:pt x="102" y="280"/>
                        <a:pt x="102" y="280"/>
                        <a:pt x="102" y="280"/>
                      </a:cubicBezTo>
                      <a:cubicBezTo>
                        <a:pt x="102" y="249"/>
                        <a:pt x="102" y="249"/>
                        <a:pt x="102" y="249"/>
                      </a:cubicBezTo>
                      <a:lnTo>
                        <a:pt x="152" y="249"/>
                      </a:lnTo>
                      <a:close/>
                      <a:moveTo>
                        <a:pt x="102" y="215"/>
                      </a:moveTo>
                      <a:cubicBezTo>
                        <a:pt x="102" y="183"/>
                        <a:pt x="102" y="183"/>
                        <a:pt x="102" y="183"/>
                      </a:cubicBezTo>
                      <a:cubicBezTo>
                        <a:pt x="152" y="183"/>
                        <a:pt x="152" y="183"/>
                        <a:pt x="152" y="183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lnTo>
                        <a:pt x="102" y="215"/>
                      </a:lnTo>
                      <a:close/>
                      <a:moveTo>
                        <a:pt x="152" y="314"/>
                      </a:moveTo>
                      <a:cubicBezTo>
                        <a:pt x="152" y="345"/>
                        <a:pt x="152" y="345"/>
                        <a:pt x="152" y="34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102" y="314"/>
                        <a:pt x="102" y="314"/>
                        <a:pt x="102" y="314"/>
                      </a:cubicBezTo>
                      <a:lnTo>
                        <a:pt x="152" y="314"/>
                      </a:lnTo>
                      <a:close/>
                      <a:moveTo>
                        <a:pt x="152" y="150"/>
                      </a:moveTo>
                      <a:cubicBezTo>
                        <a:pt x="102" y="150"/>
                        <a:pt x="102" y="150"/>
                        <a:pt x="102" y="150"/>
                      </a:cubicBezTo>
                      <a:cubicBezTo>
                        <a:pt x="102" y="118"/>
                        <a:pt x="102" y="118"/>
                        <a:pt x="102" y="118"/>
                      </a:cubicBezTo>
                      <a:cubicBezTo>
                        <a:pt x="152" y="118"/>
                        <a:pt x="152" y="118"/>
                        <a:pt x="152" y="118"/>
                      </a:cubicBezTo>
                      <a:lnTo>
                        <a:pt x="152" y="150"/>
                      </a:lnTo>
                      <a:close/>
                      <a:moveTo>
                        <a:pt x="273" y="243"/>
                      </a:moveTo>
                      <a:cubicBezTo>
                        <a:pt x="266" y="243"/>
                        <a:pt x="259" y="242"/>
                        <a:pt x="253" y="240"/>
                      </a:cubicBezTo>
                      <a:cubicBezTo>
                        <a:pt x="228" y="232"/>
                        <a:pt x="209" y="208"/>
                        <a:pt x="209" y="180"/>
                      </a:cubicBezTo>
                      <a:cubicBezTo>
                        <a:pt x="209" y="152"/>
                        <a:pt x="228" y="128"/>
                        <a:pt x="253" y="120"/>
                      </a:cubicBezTo>
                      <a:cubicBezTo>
                        <a:pt x="259" y="118"/>
                        <a:pt x="266" y="116"/>
                        <a:pt x="273" y="116"/>
                      </a:cubicBezTo>
                      <a:cubicBezTo>
                        <a:pt x="308" y="116"/>
                        <a:pt x="336" y="145"/>
                        <a:pt x="336" y="180"/>
                      </a:cubicBezTo>
                      <a:cubicBezTo>
                        <a:pt x="336" y="215"/>
                        <a:pt x="308" y="243"/>
                        <a:pt x="273" y="24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532895" y="3081705"/>
                  <a:ext cx="1061634" cy="66821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910984" y="2955109"/>
                  <a:ext cx="613466" cy="568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916930" y="3081706"/>
                  <a:ext cx="463432" cy="50978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white"/>
                    </a:solidFill>
                    <a:latin typeface="Intel Clear"/>
                  </a:endParaRPr>
                </a:p>
              </p:txBody>
            </p:sp>
            <p:sp>
              <p:nvSpPr>
                <p:cNvPr id="63" name="Donut 62"/>
                <p:cNvSpPr/>
                <p:nvPr/>
              </p:nvSpPr>
              <p:spPr>
                <a:xfrm>
                  <a:off x="5170943" y="3228065"/>
                  <a:ext cx="376418" cy="414065"/>
                </a:xfrm>
                <a:prstGeom prst="donut">
                  <a:avLst>
                    <a:gd name="adj" fmla="val 14914"/>
                  </a:avLst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64" name="Picture 63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838" y="3017194"/>
                  <a:ext cx="579290" cy="637228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5620891" y="3703593"/>
                <a:ext cx="311433" cy="155448"/>
                <a:chOff x="3794967" y="2280312"/>
                <a:chExt cx="3016538" cy="1656258"/>
              </a:xfrm>
            </p:grpSpPr>
            <p:sp>
              <p:nvSpPr>
                <p:cNvPr id="51" name="Freeform 22"/>
                <p:cNvSpPr>
                  <a:spLocks/>
                </p:cNvSpPr>
                <p:nvPr/>
              </p:nvSpPr>
              <p:spPr bwMode="auto">
                <a:xfrm>
                  <a:off x="3794967" y="2280312"/>
                  <a:ext cx="296584" cy="1656256"/>
                </a:xfrm>
                <a:custGeom>
                  <a:avLst/>
                  <a:gdLst>
                    <a:gd name="T0" fmla="*/ 126 w 187"/>
                    <a:gd name="T1" fmla="*/ 565 h 659"/>
                    <a:gd name="T2" fmla="*/ 126 w 187"/>
                    <a:gd name="T3" fmla="*/ 657 h 659"/>
                    <a:gd name="T4" fmla="*/ 128 w 187"/>
                    <a:gd name="T5" fmla="*/ 659 h 659"/>
                    <a:gd name="T6" fmla="*/ 185 w 187"/>
                    <a:gd name="T7" fmla="*/ 659 h 659"/>
                    <a:gd name="T8" fmla="*/ 187 w 187"/>
                    <a:gd name="T9" fmla="*/ 657 h 659"/>
                    <a:gd name="T10" fmla="*/ 187 w 187"/>
                    <a:gd name="T11" fmla="*/ 42 h 659"/>
                    <a:gd name="T12" fmla="*/ 187 w 187"/>
                    <a:gd name="T13" fmla="*/ 31 h 659"/>
                    <a:gd name="T14" fmla="*/ 187 w 187"/>
                    <a:gd name="T15" fmla="*/ 22 h 659"/>
                    <a:gd name="T16" fmla="*/ 165 w 187"/>
                    <a:gd name="T17" fmla="*/ 0 h 659"/>
                    <a:gd name="T18" fmla="*/ 21 w 187"/>
                    <a:gd name="T19" fmla="*/ 0 h 659"/>
                    <a:gd name="T20" fmla="*/ 0 w 187"/>
                    <a:gd name="T21" fmla="*/ 22 h 659"/>
                    <a:gd name="T22" fmla="*/ 0 w 187"/>
                    <a:gd name="T23" fmla="*/ 42 h 659"/>
                    <a:gd name="T24" fmla="*/ 21 w 187"/>
                    <a:gd name="T25" fmla="*/ 64 h 659"/>
                    <a:gd name="T26" fmla="*/ 126 w 187"/>
                    <a:gd name="T27" fmla="*/ 64 h 659"/>
                    <a:gd name="T28" fmla="*/ 126 w 187"/>
                    <a:gd name="T29" fmla="*/ 127 h 659"/>
                    <a:gd name="T30" fmla="*/ 106 w 187"/>
                    <a:gd name="T31" fmla="*/ 127 h 659"/>
                    <a:gd name="T32" fmla="*/ 78 w 187"/>
                    <a:gd name="T33" fmla="*/ 155 h 659"/>
                    <a:gd name="T34" fmla="*/ 78 w 187"/>
                    <a:gd name="T35" fmla="*/ 285 h 659"/>
                    <a:gd name="T36" fmla="*/ 106 w 187"/>
                    <a:gd name="T37" fmla="*/ 313 h 659"/>
                    <a:gd name="T38" fmla="*/ 126 w 187"/>
                    <a:gd name="T39" fmla="*/ 313 h 659"/>
                    <a:gd name="T40" fmla="*/ 126 w 187"/>
                    <a:gd name="T41" fmla="*/ 413 h 659"/>
                    <a:gd name="T42" fmla="*/ 100 w 187"/>
                    <a:gd name="T43" fmla="*/ 413 h 659"/>
                    <a:gd name="T44" fmla="*/ 78 w 187"/>
                    <a:gd name="T45" fmla="*/ 435 h 659"/>
                    <a:gd name="T46" fmla="*/ 78 w 187"/>
                    <a:gd name="T47" fmla="*/ 544 h 659"/>
                    <a:gd name="T48" fmla="*/ 100 w 187"/>
                    <a:gd name="T49" fmla="*/ 565 h 659"/>
                    <a:gd name="T50" fmla="*/ 126 w 187"/>
                    <a:gd name="T51" fmla="*/ 565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7" h="659">
                      <a:moveTo>
                        <a:pt x="126" y="565"/>
                      </a:moveTo>
                      <a:cubicBezTo>
                        <a:pt x="126" y="657"/>
                        <a:pt x="126" y="657"/>
                        <a:pt x="126" y="657"/>
                      </a:cubicBezTo>
                      <a:cubicBezTo>
                        <a:pt x="126" y="658"/>
                        <a:pt x="127" y="659"/>
                        <a:pt x="128" y="659"/>
                      </a:cubicBezTo>
                      <a:cubicBezTo>
                        <a:pt x="185" y="659"/>
                        <a:pt x="185" y="659"/>
                        <a:pt x="185" y="659"/>
                      </a:cubicBezTo>
                      <a:cubicBezTo>
                        <a:pt x="186" y="659"/>
                        <a:pt x="187" y="658"/>
                        <a:pt x="187" y="657"/>
                      </a:cubicBezTo>
                      <a:cubicBezTo>
                        <a:pt x="187" y="42"/>
                        <a:pt x="187" y="42"/>
                        <a:pt x="187" y="42"/>
                      </a:cubicBezTo>
                      <a:cubicBezTo>
                        <a:pt x="187" y="31"/>
                        <a:pt x="187" y="31"/>
                        <a:pt x="187" y="31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87" y="10"/>
                        <a:pt x="177" y="0"/>
                        <a:pt x="16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9" y="64"/>
                        <a:pt x="21" y="64"/>
                      </a:cubicBezTo>
                      <a:cubicBezTo>
                        <a:pt x="126" y="64"/>
                        <a:pt x="126" y="64"/>
                        <a:pt x="126" y="64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06" y="127"/>
                        <a:pt x="106" y="127"/>
                        <a:pt x="106" y="127"/>
                      </a:cubicBezTo>
                      <a:cubicBezTo>
                        <a:pt x="91" y="127"/>
                        <a:pt x="78" y="139"/>
                        <a:pt x="78" y="155"/>
                      </a:cubicBezTo>
                      <a:cubicBezTo>
                        <a:pt x="78" y="285"/>
                        <a:pt x="78" y="285"/>
                        <a:pt x="78" y="285"/>
                      </a:cubicBezTo>
                      <a:cubicBezTo>
                        <a:pt x="78" y="300"/>
                        <a:pt x="91" y="313"/>
                        <a:pt x="106" y="313"/>
                      </a:cubicBezTo>
                      <a:cubicBezTo>
                        <a:pt x="126" y="313"/>
                        <a:pt x="126" y="313"/>
                        <a:pt x="126" y="313"/>
                      </a:cubicBezTo>
                      <a:cubicBezTo>
                        <a:pt x="126" y="413"/>
                        <a:pt x="126" y="413"/>
                        <a:pt x="126" y="413"/>
                      </a:cubicBezTo>
                      <a:cubicBezTo>
                        <a:pt x="100" y="413"/>
                        <a:pt x="100" y="413"/>
                        <a:pt x="100" y="413"/>
                      </a:cubicBezTo>
                      <a:cubicBezTo>
                        <a:pt x="88" y="413"/>
                        <a:pt x="78" y="423"/>
                        <a:pt x="78" y="435"/>
                      </a:cubicBezTo>
                      <a:cubicBezTo>
                        <a:pt x="78" y="544"/>
                        <a:pt x="78" y="544"/>
                        <a:pt x="78" y="544"/>
                      </a:cubicBezTo>
                      <a:cubicBezTo>
                        <a:pt x="78" y="556"/>
                        <a:pt x="88" y="565"/>
                        <a:pt x="100" y="565"/>
                      </a:cubicBezTo>
                      <a:lnTo>
                        <a:pt x="126" y="565"/>
                      </a:lnTo>
                      <a:close/>
                    </a:path>
                  </a:pathLst>
                </a:custGeom>
                <a:solidFill>
                  <a:srgbClr val="FFA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52" name="Freeform 24"/>
                <p:cNvSpPr>
                  <a:spLocks noEditPoints="1"/>
                </p:cNvSpPr>
                <p:nvPr/>
              </p:nvSpPr>
              <p:spPr bwMode="auto">
                <a:xfrm>
                  <a:off x="4193726" y="2701855"/>
                  <a:ext cx="2617779" cy="1234715"/>
                </a:xfrm>
                <a:custGeom>
                  <a:avLst/>
                  <a:gdLst>
                    <a:gd name="T0" fmla="*/ 253 w 699"/>
                    <a:gd name="T1" fmla="*/ 59 h 545"/>
                    <a:gd name="T2" fmla="*/ 219 w 699"/>
                    <a:gd name="T3" fmla="*/ 0 h 545"/>
                    <a:gd name="T4" fmla="*/ 4 w 699"/>
                    <a:gd name="T5" fmla="*/ 0 h 545"/>
                    <a:gd name="T6" fmla="*/ 0 w 699"/>
                    <a:gd name="T7" fmla="*/ 348 h 545"/>
                    <a:gd name="T8" fmla="*/ 4 w 699"/>
                    <a:gd name="T9" fmla="*/ 527 h 545"/>
                    <a:gd name="T10" fmla="*/ 101 w 699"/>
                    <a:gd name="T11" fmla="*/ 524 h 545"/>
                    <a:gd name="T12" fmla="*/ 282 w 699"/>
                    <a:gd name="T13" fmla="*/ 478 h 545"/>
                    <a:gd name="T14" fmla="*/ 297 w 699"/>
                    <a:gd name="T15" fmla="*/ 545 h 545"/>
                    <a:gd name="T16" fmla="*/ 574 w 699"/>
                    <a:gd name="T17" fmla="*/ 501 h 545"/>
                    <a:gd name="T18" fmla="*/ 594 w 699"/>
                    <a:gd name="T19" fmla="*/ 545 h 545"/>
                    <a:gd name="T20" fmla="*/ 699 w 699"/>
                    <a:gd name="T21" fmla="*/ 531 h 545"/>
                    <a:gd name="T22" fmla="*/ 699 w 699"/>
                    <a:gd name="T23" fmla="*/ 472 h 545"/>
                    <a:gd name="T24" fmla="*/ 681 w 699"/>
                    <a:gd name="T25" fmla="*/ 59 h 545"/>
                    <a:gd name="T26" fmla="*/ 411 w 699"/>
                    <a:gd name="T27" fmla="*/ 253 h 545"/>
                    <a:gd name="T28" fmla="*/ 435 w 699"/>
                    <a:gd name="T29" fmla="*/ 249 h 545"/>
                    <a:gd name="T30" fmla="*/ 467 w 699"/>
                    <a:gd name="T31" fmla="*/ 226 h 545"/>
                    <a:gd name="T32" fmla="*/ 501 w 699"/>
                    <a:gd name="T33" fmla="*/ 249 h 545"/>
                    <a:gd name="T34" fmla="*/ 533 w 699"/>
                    <a:gd name="T35" fmla="*/ 226 h 545"/>
                    <a:gd name="T36" fmla="*/ 568 w 699"/>
                    <a:gd name="T37" fmla="*/ 249 h 545"/>
                    <a:gd name="T38" fmla="*/ 600 w 699"/>
                    <a:gd name="T39" fmla="*/ 226 h 545"/>
                    <a:gd name="T40" fmla="*/ 620 w 699"/>
                    <a:gd name="T41" fmla="*/ 249 h 545"/>
                    <a:gd name="T42" fmla="*/ 623 w 699"/>
                    <a:gd name="T43" fmla="*/ 253 h 545"/>
                    <a:gd name="T44" fmla="*/ 620 w 699"/>
                    <a:gd name="T45" fmla="*/ 389 h 545"/>
                    <a:gd name="T46" fmla="*/ 600 w 699"/>
                    <a:gd name="T47" fmla="*/ 412 h 545"/>
                    <a:gd name="T48" fmla="*/ 568 w 699"/>
                    <a:gd name="T49" fmla="*/ 389 h 545"/>
                    <a:gd name="T50" fmla="*/ 533 w 699"/>
                    <a:gd name="T51" fmla="*/ 412 h 545"/>
                    <a:gd name="T52" fmla="*/ 501 w 699"/>
                    <a:gd name="T53" fmla="*/ 389 h 545"/>
                    <a:gd name="T54" fmla="*/ 467 w 699"/>
                    <a:gd name="T55" fmla="*/ 412 h 545"/>
                    <a:gd name="T56" fmla="*/ 435 w 699"/>
                    <a:gd name="T57" fmla="*/ 389 h 545"/>
                    <a:gd name="T58" fmla="*/ 411 w 699"/>
                    <a:gd name="T59" fmla="*/ 385 h 545"/>
                    <a:gd name="T60" fmla="*/ 152 w 699"/>
                    <a:gd name="T61" fmla="*/ 249 h 545"/>
                    <a:gd name="T62" fmla="*/ 102 w 699"/>
                    <a:gd name="T63" fmla="*/ 280 h 545"/>
                    <a:gd name="T64" fmla="*/ 152 w 699"/>
                    <a:gd name="T65" fmla="*/ 249 h 545"/>
                    <a:gd name="T66" fmla="*/ 102 w 699"/>
                    <a:gd name="T67" fmla="*/ 183 h 545"/>
                    <a:gd name="T68" fmla="*/ 152 w 699"/>
                    <a:gd name="T69" fmla="*/ 215 h 545"/>
                    <a:gd name="T70" fmla="*/ 152 w 699"/>
                    <a:gd name="T71" fmla="*/ 314 h 545"/>
                    <a:gd name="T72" fmla="*/ 102 w 699"/>
                    <a:gd name="T73" fmla="*/ 345 h 545"/>
                    <a:gd name="T74" fmla="*/ 152 w 699"/>
                    <a:gd name="T75" fmla="*/ 314 h 545"/>
                    <a:gd name="T76" fmla="*/ 102 w 699"/>
                    <a:gd name="T77" fmla="*/ 150 h 545"/>
                    <a:gd name="T78" fmla="*/ 152 w 699"/>
                    <a:gd name="T79" fmla="*/ 118 h 545"/>
                    <a:gd name="T80" fmla="*/ 273 w 699"/>
                    <a:gd name="T81" fmla="*/ 243 h 545"/>
                    <a:gd name="T82" fmla="*/ 209 w 699"/>
                    <a:gd name="T83" fmla="*/ 180 h 545"/>
                    <a:gd name="T84" fmla="*/ 273 w 699"/>
                    <a:gd name="T85" fmla="*/ 116 h 545"/>
                    <a:gd name="T86" fmla="*/ 273 w 699"/>
                    <a:gd name="T87" fmla="*/ 243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99" h="545">
                      <a:moveTo>
                        <a:pt x="681" y="59"/>
                      </a:move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3" y="34"/>
                        <a:pt x="253" y="34"/>
                        <a:pt x="253" y="34"/>
                      </a:cubicBezTo>
                      <a:cubicBezTo>
                        <a:pt x="253" y="15"/>
                        <a:pt x="238" y="0"/>
                        <a:pt x="219" y="0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0" y="524"/>
                        <a:pt x="0" y="524"/>
                        <a:pt x="0" y="524"/>
                      </a:cubicBezTo>
                      <a:cubicBezTo>
                        <a:pt x="0" y="526"/>
                        <a:pt x="2" y="527"/>
                        <a:pt x="4" y="527"/>
                      </a:cubicBezTo>
                      <a:cubicBezTo>
                        <a:pt x="97" y="527"/>
                        <a:pt x="97" y="527"/>
                        <a:pt x="97" y="527"/>
                      </a:cubicBezTo>
                      <a:cubicBezTo>
                        <a:pt x="99" y="527"/>
                        <a:pt x="101" y="526"/>
                        <a:pt x="101" y="524"/>
                      </a:cubicBezTo>
                      <a:cubicBezTo>
                        <a:pt x="101" y="478"/>
                        <a:pt x="101" y="478"/>
                        <a:pt x="101" y="478"/>
                      </a:cubicBezTo>
                      <a:cubicBezTo>
                        <a:pt x="282" y="478"/>
                        <a:pt x="282" y="478"/>
                        <a:pt x="282" y="478"/>
                      </a:cubicBezTo>
                      <a:cubicBezTo>
                        <a:pt x="282" y="531"/>
                        <a:pt x="282" y="531"/>
                        <a:pt x="282" y="531"/>
                      </a:cubicBezTo>
                      <a:cubicBezTo>
                        <a:pt x="282" y="539"/>
                        <a:pt x="289" y="545"/>
                        <a:pt x="297" y="545"/>
                      </a:cubicBezTo>
                      <a:cubicBezTo>
                        <a:pt x="574" y="545"/>
                        <a:pt x="574" y="545"/>
                        <a:pt x="574" y="545"/>
                      </a:cubicBezTo>
                      <a:cubicBezTo>
                        <a:pt x="574" y="501"/>
                        <a:pt x="574" y="501"/>
                        <a:pt x="574" y="501"/>
                      </a:cubicBezTo>
                      <a:cubicBezTo>
                        <a:pt x="594" y="501"/>
                        <a:pt x="594" y="501"/>
                        <a:pt x="594" y="501"/>
                      </a:cubicBezTo>
                      <a:cubicBezTo>
                        <a:pt x="594" y="545"/>
                        <a:pt x="594" y="545"/>
                        <a:pt x="594" y="545"/>
                      </a:cubicBezTo>
                      <a:cubicBezTo>
                        <a:pt x="685" y="545"/>
                        <a:pt x="685" y="545"/>
                        <a:pt x="685" y="545"/>
                      </a:cubicBezTo>
                      <a:cubicBezTo>
                        <a:pt x="693" y="545"/>
                        <a:pt x="699" y="539"/>
                        <a:pt x="699" y="531"/>
                      </a:cubicBezTo>
                      <a:cubicBezTo>
                        <a:pt x="699" y="474"/>
                        <a:pt x="699" y="474"/>
                        <a:pt x="699" y="474"/>
                      </a:cubicBezTo>
                      <a:cubicBezTo>
                        <a:pt x="699" y="472"/>
                        <a:pt x="699" y="472"/>
                        <a:pt x="699" y="472"/>
                      </a:cubicBezTo>
                      <a:cubicBezTo>
                        <a:pt x="699" y="77"/>
                        <a:pt x="699" y="77"/>
                        <a:pt x="699" y="77"/>
                      </a:cubicBezTo>
                      <a:cubicBezTo>
                        <a:pt x="699" y="67"/>
                        <a:pt x="691" y="59"/>
                        <a:pt x="681" y="59"/>
                      </a:cubicBezTo>
                      <a:close/>
                      <a:moveTo>
                        <a:pt x="411" y="253"/>
                      </a:moveTo>
                      <a:cubicBezTo>
                        <a:pt x="411" y="253"/>
                        <a:pt x="411" y="253"/>
                        <a:pt x="411" y="253"/>
                      </a:cubicBezTo>
                      <a:cubicBezTo>
                        <a:pt x="411" y="251"/>
                        <a:pt x="413" y="249"/>
                        <a:pt x="415" y="249"/>
                      </a:cubicBezTo>
                      <a:cubicBezTo>
                        <a:pt x="435" y="249"/>
                        <a:pt x="435" y="249"/>
                        <a:pt x="435" y="249"/>
                      </a:cubicBezTo>
                      <a:cubicBezTo>
                        <a:pt x="435" y="226"/>
                        <a:pt x="435" y="226"/>
                        <a:pt x="435" y="226"/>
                      </a:cubicBezTo>
                      <a:cubicBezTo>
                        <a:pt x="467" y="226"/>
                        <a:pt x="467" y="226"/>
                        <a:pt x="467" y="226"/>
                      </a:cubicBezTo>
                      <a:cubicBezTo>
                        <a:pt x="467" y="249"/>
                        <a:pt x="467" y="249"/>
                        <a:pt x="467" y="249"/>
                      </a:cubicBezTo>
                      <a:cubicBezTo>
                        <a:pt x="501" y="249"/>
                        <a:pt x="501" y="249"/>
                        <a:pt x="501" y="249"/>
                      </a:cubicBezTo>
                      <a:cubicBezTo>
                        <a:pt x="501" y="226"/>
                        <a:pt x="501" y="226"/>
                        <a:pt x="501" y="226"/>
                      </a:cubicBezTo>
                      <a:cubicBezTo>
                        <a:pt x="533" y="226"/>
                        <a:pt x="533" y="226"/>
                        <a:pt x="533" y="226"/>
                      </a:cubicBezTo>
                      <a:cubicBezTo>
                        <a:pt x="533" y="249"/>
                        <a:pt x="533" y="249"/>
                        <a:pt x="533" y="249"/>
                      </a:cubicBezTo>
                      <a:cubicBezTo>
                        <a:pt x="568" y="249"/>
                        <a:pt x="568" y="249"/>
                        <a:pt x="568" y="249"/>
                      </a:cubicBezTo>
                      <a:cubicBezTo>
                        <a:pt x="568" y="226"/>
                        <a:pt x="568" y="226"/>
                        <a:pt x="568" y="226"/>
                      </a:cubicBezTo>
                      <a:cubicBezTo>
                        <a:pt x="600" y="226"/>
                        <a:pt x="600" y="226"/>
                        <a:pt x="600" y="226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620" y="249"/>
                        <a:pt x="620" y="249"/>
                        <a:pt x="620" y="249"/>
                      </a:cubicBezTo>
                      <a:cubicBezTo>
                        <a:pt x="622" y="249"/>
                        <a:pt x="623" y="251"/>
                        <a:pt x="623" y="253"/>
                      </a:cubicBezTo>
                      <a:cubicBezTo>
                        <a:pt x="623" y="253"/>
                        <a:pt x="623" y="253"/>
                        <a:pt x="623" y="253"/>
                      </a:cubicBezTo>
                      <a:cubicBezTo>
                        <a:pt x="623" y="385"/>
                        <a:pt x="623" y="385"/>
                        <a:pt x="623" y="385"/>
                      </a:cubicBezTo>
                      <a:cubicBezTo>
                        <a:pt x="623" y="387"/>
                        <a:pt x="622" y="389"/>
                        <a:pt x="620" y="389"/>
                      </a:cubicBezTo>
                      <a:cubicBezTo>
                        <a:pt x="600" y="389"/>
                        <a:pt x="600" y="389"/>
                        <a:pt x="600" y="389"/>
                      </a:cubicBezTo>
                      <a:cubicBezTo>
                        <a:pt x="600" y="412"/>
                        <a:pt x="600" y="412"/>
                        <a:pt x="600" y="412"/>
                      </a:cubicBezTo>
                      <a:cubicBezTo>
                        <a:pt x="568" y="412"/>
                        <a:pt x="568" y="412"/>
                        <a:pt x="568" y="412"/>
                      </a:cubicBezTo>
                      <a:cubicBezTo>
                        <a:pt x="568" y="389"/>
                        <a:pt x="568" y="389"/>
                        <a:pt x="568" y="389"/>
                      </a:cubicBezTo>
                      <a:cubicBezTo>
                        <a:pt x="533" y="389"/>
                        <a:pt x="533" y="389"/>
                        <a:pt x="533" y="389"/>
                      </a:cubicBezTo>
                      <a:cubicBezTo>
                        <a:pt x="533" y="412"/>
                        <a:pt x="533" y="412"/>
                        <a:pt x="533" y="412"/>
                      </a:cubicBezTo>
                      <a:cubicBezTo>
                        <a:pt x="501" y="412"/>
                        <a:pt x="501" y="412"/>
                        <a:pt x="501" y="412"/>
                      </a:cubicBezTo>
                      <a:cubicBezTo>
                        <a:pt x="501" y="389"/>
                        <a:pt x="501" y="389"/>
                        <a:pt x="501" y="389"/>
                      </a:cubicBezTo>
                      <a:cubicBezTo>
                        <a:pt x="467" y="389"/>
                        <a:pt x="467" y="389"/>
                        <a:pt x="467" y="389"/>
                      </a:cubicBezTo>
                      <a:cubicBezTo>
                        <a:pt x="467" y="412"/>
                        <a:pt x="467" y="412"/>
                        <a:pt x="467" y="412"/>
                      </a:cubicBezTo>
                      <a:cubicBezTo>
                        <a:pt x="435" y="412"/>
                        <a:pt x="435" y="412"/>
                        <a:pt x="435" y="412"/>
                      </a:cubicBezTo>
                      <a:cubicBezTo>
                        <a:pt x="435" y="389"/>
                        <a:pt x="435" y="389"/>
                        <a:pt x="435" y="389"/>
                      </a:cubicBezTo>
                      <a:cubicBezTo>
                        <a:pt x="415" y="389"/>
                        <a:pt x="415" y="389"/>
                        <a:pt x="415" y="389"/>
                      </a:cubicBezTo>
                      <a:cubicBezTo>
                        <a:pt x="413" y="389"/>
                        <a:pt x="411" y="387"/>
                        <a:pt x="411" y="385"/>
                      </a:cubicBezTo>
                      <a:lnTo>
                        <a:pt x="411" y="253"/>
                      </a:lnTo>
                      <a:close/>
                      <a:moveTo>
                        <a:pt x="152" y="249"/>
                      </a:moveTo>
                      <a:cubicBezTo>
                        <a:pt x="152" y="280"/>
                        <a:pt x="152" y="280"/>
                        <a:pt x="152" y="280"/>
                      </a:cubicBezTo>
                      <a:cubicBezTo>
                        <a:pt x="102" y="280"/>
                        <a:pt x="102" y="280"/>
                        <a:pt x="102" y="280"/>
                      </a:cubicBezTo>
                      <a:cubicBezTo>
                        <a:pt x="102" y="249"/>
                        <a:pt x="102" y="249"/>
                        <a:pt x="102" y="249"/>
                      </a:cubicBezTo>
                      <a:lnTo>
                        <a:pt x="152" y="249"/>
                      </a:lnTo>
                      <a:close/>
                      <a:moveTo>
                        <a:pt x="102" y="215"/>
                      </a:moveTo>
                      <a:cubicBezTo>
                        <a:pt x="102" y="183"/>
                        <a:pt x="102" y="183"/>
                        <a:pt x="102" y="183"/>
                      </a:cubicBezTo>
                      <a:cubicBezTo>
                        <a:pt x="152" y="183"/>
                        <a:pt x="152" y="183"/>
                        <a:pt x="152" y="183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lnTo>
                        <a:pt x="102" y="215"/>
                      </a:lnTo>
                      <a:close/>
                      <a:moveTo>
                        <a:pt x="152" y="314"/>
                      </a:moveTo>
                      <a:cubicBezTo>
                        <a:pt x="152" y="345"/>
                        <a:pt x="152" y="345"/>
                        <a:pt x="152" y="34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102" y="314"/>
                        <a:pt x="102" y="314"/>
                        <a:pt x="102" y="314"/>
                      </a:cubicBezTo>
                      <a:lnTo>
                        <a:pt x="152" y="314"/>
                      </a:lnTo>
                      <a:close/>
                      <a:moveTo>
                        <a:pt x="152" y="150"/>
                      </a:moveTo>
                      <a:cubicBezTo>
                        <a:pt x="102" y="150"/>
                        <a:pt x="102" y="150"/>
                        <a:pt x="102" y="150"/>
                      </a:cubicBezTo>
                      <a:cubicBezTo>
                        <a:pt x="102" y="118"/>
                        <a:pt x="102" y="118"/>
                        <a:pt x="102" y="118"/>
                      </a:cubicBezTo>
                      <a:cubicBezTo>
                        <a:pt x="152" y="118"/>
                        <a:pt x="152" y="118"/>
                        <a:pt x="152" y="118"/>
                      </a:cubicBezTo>
                      <a:lnTo>
                        <a:pt x="152" y="150"/>
                      </a:lnTo>
                      <a:close/>
                      <a:moveTo>
                        <a:pt x="273" y="243"/>
                      </a:moveTo>
                      <a:cubicBezTo>
                        <a:pt x="266" y="243"/>
                        <a:pt x="259" y="242"/>
                        <a:pt x="253" y="240"/>
                      </a:cubicBezTo>
                      <a:cubicBezTo>
                        <a:pt x="228" y="232"/>
                        <a:pt x="209" y="208"/>
                        <a:pt x="209" y="180"/>
                      </a:cubicBezTo>
                      <a:cubicBezTo>
                        <a:pt x="209" y="152"/>
                        <a:pt x="228" y="128"/>
                        <a:pt x="253" y="120"/>
                      </a:cubicBezTo>
                      <a:cubicBezTo>
                        <a:pt x="259" y="118"/>
                        <a:pt x="266" y="116"/>
                        <a:pt x="273" y="116"/>
                      </a:cubicBezTo>
                      <a:cubicBezTo>
                        <a:pt x="308" y="116"/>
                        <a:pt x="336" y="145"/>
                        <a:pt x="336" y="180"/>
                      </a:cubicBezTo>
                      <a:cubicBezTo>
                        <a:pt x="336" y="215"/>
                        <a:pt x="308" y="243"/>
                        <a:pt x="273" y="24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532895" y="3081705"/>
                  <a:ext cx="1061634" cy="66821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910984" y="2955109"/>
                  <a:ext cx="613466" cy="568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916930" y="3081706"/>
                  <a:ext cx="463432" cy="50978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white"/>
                    </a:solidFill>
                    <a:latin typeface="Intel Clear"/>
                  </a:endParaRPr>
                </a:p>
              </p:txBody>
            </p:sp>
            <p:sp>
              <p:nvSpPr>
                <p:cNvPr id="56" name="Donut 55"/>
                <p:cNvSpPr/>
                <p:nvPr/>
              </p:nvSpPr>
              <p:spPr>
                <a:xfrm>
                  <a:off x="5170943" y="3228065"/>
                  <a:ext cx="376418" cy="414065"/>
                </a:xfrm>
                <a:prstGeom prst="donut">
                  <a:avLst>
                    <a:gd name="adj" fmla="val 14914"/>
                  </a:avLst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57" name="Picture 56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838" y="3017194"/>
                  <a:ext cx="579290" cy="637228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/>
              <p:cNvGrpSpPr>
                <a:grpSpLocks noChangeAspect="1"/>
              </p:cNvGrpSpPr>
              <p:nvPr/>
            </p:nvGrpSpPr>
            <p:grpSpPr>
              <a:xfrm>
                <a:off x="5008326" y="3877443"/>
                <a:ext cx="311433" cy="155448"/>
                <a:chOff x="3794967" y="2280312"/>
                <a:chExt cx="3016538" cy="1656258"/>
              </a:xfrm>
            </p:grpSpPr>
            <p:sp>
              <p:nvSpPr>
                <p:cNvPr id="44" name="Freeform 22"/>
                <p:cNvSpPr>
                  <a:spLocks/>
                </p:cNvSpPr>
                <p:nvPr/>
              </p:nvSpPr>
              <p:spPr bwMode="auto">
                <a:xfrm>
                  <a:off x="3794967" y="2280312"/>
                  <a:ext cx="296584" cy="1656256"/>
                </a:xfrm>
                <a:custGeom>
                  <a:avLst/>
                  <a:gdLst>
                    <a:gd name="T0" fmla="*/ 126 w 187"/>
                    <a:gd name="T1" fmla="*/ 565 h 659"/>
                    <a:gd name="T2" fmla="*/ 126 w 187"/>
                    <a:gd name="T3" fmla="*/ 657 h 659"/>
                    <a:gd name="T4" fmla="*/ 128 w 187"/>
                    <a:gd name="T5" fmla="*/ 659 h 659"/>
                    <a:gd name="T6" fmla="*/ 185 w 187"/>
                    <a:gd name="T7" fmla="*/ 659 h 659"/>
                    <a:gd name="T8" fmla="*/ 187 w 187"/>
                    <a:gd name="T9" fmla="*/ 657 h 659"/>
                    <a:gd name="T10" fmla="*/ 187 w 187"/>
                    <a:gd name="T11" fmla="*/ 42 h 659"/>
                    <a:gd name="T12" fmla="*/ 187 w 187"/>
                    <a:gd name="T13" fmla="*/ 31 h 659"/>
                    <a:gd name="T14" fmla="*/ 187 w 187"/>
                    <a:gd name="T15" fmla="*/ 22 h 659"/>
                    <a:gd name="T16" fmla="*/ 165 w 187"/>
                    <a:gd name="T17" fmla="*/ 0 h 659"/>
                    <a:gd name="T18" fmla="*/ 21 w 187"/>
                    <a:gd name="T19" fmla="*/ 0 h 659"/>
                    <a:gd name="T20" fmla="*/ 0 w 187"/>
                    <a:gd name="T21" fmla="*/ 22 h 659"/>
                    <a:gd name="T22" fmla="*/ 0 w 187"/>
                    <a:gd name="T23" fmla="*/ 42 h 659"/>
                    <a:gd name="T24" fmla="*/ 21 w 187"/>
                    <a:gd name="T25" fmla="*/ 64 h 659"/>
                    <a:gd name="T26" fmla="*/ 126 w 187"/>
                    <a:gd name="T27" fmla="*/ 64 h 659"/>
                    <a:gd name="T28" fmla="*/ 126 w 187"/>
                    <a:gd name="T29" fmla="*/ 127 h 659"/>
                    <a:gd name="T30" fmla="*/ 106 w 187"/>
                    <a:gd name="T31" fmla="*/ 127 h 659"/>
                    <a:gd name="T32" fmla="*/ 78 w 187"/>
                    <a:gd name="T33" fmla="*/ 155 h 659"/>
                    <a:gd name="T34" fmla="*/ 78 w 187"/>
                    <a:gd name="T35" fmla="*/ 285 h 659"/>
                    <a:gd name="T36" fmla="*/ 106 w 187"/>
                    <a:gd name="T37" fmla="*/ 313 h 659"/>
                    <a:gd name="T38" fmla="*/ 126 w 187"/>
                    <a:gd name="T39" fmla="*/ 313 h 659"/>
                    <a:gd name="T40" fmla="*/ 126 w 187"/>
                    <a:gd name="T41" fmla="*/ 413 h 659"/>
                    <a:gd name="T42" fmla="*/ 100 w 187"/>
                    <a:gd name="T43" fmla="*/ 413 h 659"/>
                    <a:gd name="T44" fmla="*/ 78 w 187"/>
                    <a:gd name="T45" fmla="*/ 435 h 659"/>
                    <a:gd name="T46" fmla="*/ 78 w 187"/>
                    <a:gd name="T47" fmla="*/ 544 h 659"/>
                    <a:gd name="T48" fmla="*/ 100 w 187"/>
                    <a:gd name="T49" fmla="*/ 565 h 659"/>
                    <a:gd name="T50" fmla="*/ 126 w 187"/>
                    <a:gd name="T51" fmla="*/ 565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7" h="659">
                      <a:moveTo>
                        <a:pt x="126" y="565"/>
                      </a:moveTo>
                      <a:cubicBezTo>
                        <a:pt x="126" y="657"/>
                        <a:pt x="126" y="657"/>
                        <a:pt x="126" y="657"/>
                      </a:cubicBezTo>
                      <a:cubicBezTo>
                        <a:pt x="126" y="658"/>
                        <a:pt x="127" y="659"/>
                        <a:pt x="128" y="659"/>
                      </a:cubicBezTo>
                      <a:cubicBezTo>
                        <a:pt x="185" y="659"/>
                        <a:pt x="185" y="659"/>
                        <a:pt x="185" y="659"/>
                      </a:cubicBezTo>
                      <a:cubicBezTo>
                        <a:pt x="186" y="659"/>
                        <a:pt x="187" y="658"/>
                        <a:pt x="187" y="657"/>
                      </a:cubicBezTo>
                      <a:cubicBezTo>
                        <a:pt x="187" y="42"/>
                        <a:pt x="187" y="42"/>
                        <a:pt x="187" y="42"/>
                      </a:cubicBezTo>
                      <a:cubicBezTo>
                        <a:pt x="187" y="31"/>
                        <a:pt x="187" y="31"/>
                        <a:pt x="187" y="31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87" y="10"/>
                        <a:pt x="177" y="0"/>
                        <a:pt x="16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9" y="64"/>
                        <a:pt x="21" y="64"/>
                      </a:cubicBezTo>
                      <a:cubicBezTo>
                        <a:pt x="126" y="64"/>
                        <a:pt x="126" y="64"/>
                        <a:pt x="126" y="64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06" y="127"/>
                        <a:pt x="106" y="127"/>
                        <a:pt x="106" y="127"/>
                      </a:cubicBezTo>
                      <a:cubicBezTo>
                        <a:pt x="91" y="127"/>
                        <a:pt x="78" y="139"/>
                        <a:pt x="78" y="155"/>
                      </a:cubicBezTo>
                      <a:cubicBezTo>
                        <a:pt x="78" y="285"/>
                        <a:pt x="78" y="285"/>
                        <a:pt x="78" y="285"/>
                      </a:cubicBezTo>
                      <a:cubicBezTo>
                        <a:pt x="78" y="300"/>
                        <a:pt x="91" y="313"/>
                        <a:pt x="106" y="313"/>
                      </a:cubicBezTo>
                      <a:cubicBezTo>
                        <a:pt x="126" y="313"/>
                        <a:pt x="126" y="313"/>
                        <a:pt x="126" y="313"/>
                      </a:cubicBezTo>
                      <a:cubicBezTo>
                        <a:pt x="126" y="413"/>
                        <a:pt x="126" y="413"/>
                        <a:pt x="126" y="413"/>
                      </a:cubicBezTo>
                      <a:cubicBezTo>
                        <a:pt x="100" y="413"/>
                        <a:pt x="100" y="413"/>
                        <a:pt x="100" y="413"/>
                      </a:cubicBezTo>
                      <a:cubicBezTo>
                        <a:pt x="88" y="413"/>
                        <a:pt x="78" y="423"/>
                        <a:pt x="78" y="435"/>
                      </a:cubicBezTo>
                      <a:cubicBezTo>
                        <a:pt x="78" y="544"/>
                        <a:pt x="78" y="544"/>
                        <a:pt x="78" y="544"/>
                      </a:cubicBezTo>
                      <a:cubicBezTo>
                        <a:pt x="78" y="556"/>
                        <a:pt x="88" y="565"/>
                        <a:pt x="100" y="565"/>
                      </a:cubicBezTo>
                      <a:lnTo>
                        <a:pt x="126" y="565"/>
                      </a:lnTo>
                      <a:close/>
                    </a:path>
                  </a:pathLst>
                </a:custGeom>
                <a:solidFill>
                  <a:srgbClr val="FFA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45" name="Freeform 24"/>
                <p:cNvSpPr>
                  <a:spLocks noEditPoints="1"/>
                </p:cNvSpPr>
                <p:nvPr/>
              </p:nvSpPr>
              <p:spPr bwMode="auto">
                <a:xfrm>
                  <a:off x="4193726" y="2701855"/>
                  <a:ext cx="2617779" cy="1234715"/>
                </a:xfrm>
                <a:custGeom>
                  <a:avLst/>
                  <a:gdLst>
                    <a:gd name="T0" fmla="*/ 253 w 699"/>
                    <a:gd name="T1" fmla="*/ 59 h 545"/>
                    <a:gd name="T2" fmla="*/ 219 w 699"/>
                    <a:gd name="T3" fmla="*/ 0 h 545"/>
                    <a:gd name="T4" fmla="*/ 4 w 699"/>
                    <a:gd name="T5" fmla="*/ 0 h 545"/>
                    <a:gd name="T6" fmla="*/ 0 w 699"/>
                    <a:gd name="T7" fmla="*/ 348 h 545"/>
                    <a:gd name="T8" fmla="*/ 4 w 699"/>
                    <a:gd name="T9" fmla="*/ 527 h 545"/>
                    <a:gd name="T10" fmla="*/ 101 w 699"/>
                    <a:gd name="T11" fmla="*/ 524 h 545"/>
                    <a:gd name="T12" fmla="*/ 282 w 699"/>
                    <a:gd name="T13" fmla="*/ 478 h 545"/>
                    <a:gd name="T14" fmla="*/ 297 w 699"/>
                    <a:gd name="T15" fmla="*/ 545 h 545"/>
                    <a:gd name="T16" fmla="*/ 574 w 699"/>
                    <a:gd name="T17" fmla="*/ 501 h 545"/>
                    <a:gd name="T18" fmla="*/ 594 w 699"/>
                    <a:gd name="T19" fmla="*/ 545 h 545"/>
                    <a:gd name="T20" fmla="*/ 699 w 699"/>
                    <a:gd name="T21" fmla="*/ 531 h 545"/>
                    <a:gd name="T22" fmla="*/ 699 w 699"/>
                    <a:gd name="T23" fmla="*/ 472 h 545"/>
                    <a:gd name="T24" fmla="*/ 681 w 699"/>
                    <a:gd name="T25" fmla="*/ 59 h 545"/>
                    <a:gd name="T26" fmla="*/ 411 w 699"/>
                    <a:gd name="T27" fmla="*/ 253 h 545"/>
                    <a:gd name="T28" fmla="*/ 435 w 699"/>
                    <a:gd name="T29" fmla="*/ 249 h 545"/>
                    <a:gd name="T30" fmla="*/ 467 w 699"/>
                    <a:gd name="T31" fmla="*/ 226 h 545"/>
                    <a:gd name="T32" fmla="*/ 501 w 699"/>
                    <a:gd name="T33" fmla="*/ 249 h 545"/>
                    <a:gd name="T34" fmla="*/ 533 w 699"/>
                    <a:gd name="T35" fmla="*/ 226 h 545"/>
                    <a:gd name="T36" fmla="*/ 568 w 699"/>
                    <a:gd name="T37" fmla="*/ 249 h 545"/>
                    <a:gd name="T38" fmla="*/ 600 w 699"/>
                    <a:gd name="T39" fmla="*/ 226 h 545"/>
                    <a:gd name="T40" fmla="*/ 620 w 699"/>
                    <a:gd name="T41" fmla="*/ 249 h 545"/>
                    <a:gd name="T42" fmla="*/ 623 w 699"/>
                    <a:gd name="T43" fmla="*/ 253 h 545"/>
                    <a:gd name="T44" fmla="*/ 620 w 699"/>
                    <a:gd name="T45" fmla="*/ 389 h 545"/>
                    <a:gd name="T46" fmla="*/ 600 w 699"/>
                    <a:gd name="T47" fmla="*/ 412 h 545"/>
                    <a:gd name="T48" fmla="*/ 568 w 699"/>
                    <a:gd name="T49" fmla="*/ 389 h 545"/>
                    <a:gd name="T50" fmla="*/ 533 w 699"/>
                    <a:gd name="T51" fmla="*/ 412 h 545"/>
                    <a:gd name="T52" fmla="*/ 501 w 699"/>
                    <a:gd name="T53" fmla="*/ 389 h 545"/>
                    <a:gd name="T54" fmla="*/ 467 w 699"/>
                    <a:gd name="T55" fmla="*/ 412 h 545"/>
                    <a:gd name="T56" fmla="*/ 435 w 699"/>
                    <a:gd name="T57" fmla="*/ 389 h 545"/>
                    <a:gd name="T58" fmla="*/ 411 w 699"/>
                    <a:gd name="T59" fmla="*/ 385 h 545"/>
                    <a:gd name="T60" fmla="*/ 152 w 699"/>
                    <a:gd name="T61" fmla="*/ 249 h 545"/>
                    <a:gd name="T62" fmla="*/ 102 w 699"/>
                    <a:gd name="T63" fmla="*/ 280 h 545"/>
                    <a:gd name="T64" fmla="*/ 152 w 699"/>
                    <a:gd name="T65" fmla="*/ 249 h 545"/>
                    <a:gd name="T66" fmla="*/ 102 w 699"/>
                    <a:gd name="T67" fmla="*/ 183 h 545"/>
                    <a:gd name="T68" fmla="*/ 152 w 699"/>
                    <a:gd name="T69" fmla="*/ 215 h 545"/>
                    <a:gd name="T70" fmla="*/ 152 w 699"/>
                    <a:gd name="T71" fmla="*/ 314 h 545"/>
                    <a:gd name="T72" fmla="*/ 102 w 699"/>
                    <a:gd name="T73" fmla="*/ 345 h 545"/>
                    <a:gd name="T74" fmla="*/ 152 w 699"/>
                    <a:gd name="T75" fmla="*/ 314 h 545"/>
                    <a:gd name="T76" fmla="*/ 102 w 699"/>
                    <a:gd name="T77" fmla="*/ 150 h 545"/>
                    <a:gd name="T78" fmla="*/ 152 w 699"/>
                    <a:gd name="T79" fmla="*/ 118 h 545"/>
                    <a:gd name="T80" fmla="*/ 273 w 699"/>
                    <a:gd name="T81" fmla="*/ 243 h 545"/>
                    <a:gd name="T82" fmla="*/ 209 w 699"/>
                    <a:gd name="T83" fmla="*/ 180 h 545"/>
                    <a:gd name="T84" fmla="*/ 273 w 699"/>
                    <a:gd name="T85" fmla="*/ 116 h 545"/>
                    <a:gd name="T86" fmla="*/ 273 w 699"/>
                    <a:gd name="T87" fmla="*/ 243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99" h="545">
                      <a:moveTo>
                        <a:pt x="681" y="59"/>
                      </a:move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3" y="34"/>
                        <a:pt x="253" y="34"/>
                        <a:pt x="253" y="34"/>
                      </a:cubicBezTo>
                      <a:cubicBezTo>
                        <a:pt x="253" y="15"/>
                        <a:pt x="238" y="0"/>
                        <a:pt x="219" y="0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0" y="524"/>
                        <a:pt x="0" y="524"/>
                        <a:pt x="0" y="524"/>
                      </a:cubicBezTo>
                      <a:cubicBezTo>
                        <a:pt x="0" y="526"/>
                        <a:pt x="2" y="527"/>
                        <a:pt x="4" y="527"/>
                      </a:cubicBezTo>
                      <a:cubicBezTo>
                        <a:pt x="97" y="527"/>
                        <a:pt x="97" y="527"/>
                        <a:pt x="97" y="527"/>
                      </a:cubicBezTo>
                      <a:cubicBezTo>
                        <a:pt x="99" y="527"/>
                        <a:pt x="101" y="526"/>
                        <a:pt x="101" y="524"/>
                      </a:cubicBezTo>
                      <a:cubicBezTo>
                        <a:pt x="101" y="478"/>
                        <a:pt x="101" y="478"/>
                        <a:pt x="101" y="478"/>
                      </a:cubicBezTo>
                      <a:cubicBezTo>
                        <a:pt x="282" y="478"/>
                        <a:pt x="282" y="478"/>
                        <a:pt x="282" y="478"/>
                      </a:cubicBezTo>
                      <a:cubicBezTo>
                        <a:pt x="282" y="531"/>
                        <a:pt x="282" y="531"/>
                        <a:pt x="282" y="531"/>
                      </a:cubicBezTo>
                      <a:cubicBezTo>
                        <a:pt x="282" y="539"/>
                        <a:pt x="289" y="545"/>
                        <a:pt x="297" y="545"/>
                      </a:cubicBezTo>
                      <a:cubicBezTo>
                        <a:pt x="574" y="545"/>
                        <a:pt x="574" y="545"/>
                        <a:pt x="574" y="545"/>
                      </a:cubicBezTo>
                      <a:cubicBezTo>
                        <a:pt x="574" y="501"/>
                        <a:pt x="574" y="501"/>
                        <a:pt x="574" y="501"/>
                      </a:cubicBezTo>
                      <a:cubicBezTo>
                        <a:pt x="594" y="501"/>
                        <a:pt x="594" y="501"/>
                        <a:pt x="594" y="501"/>
                      </a:cubicBezTo>
                      <a:cubicBezTo>
                        <a:pt x="594" y="545"/>
                        <a:pt x="594" y="545"/>
                        <a:pt x="594" y="545"/>
                      </a:cubicBezTo>
                      <a:cubicBezTo>
                        <a:pt x="685" y="545"/>
                        <a:pt x="685" y="545"/>
                        <a:pt x="685" y="545"/>
                      </a:cubicBezTo>
                      <a:cubicBezTo>
                        <a:pt x="693" y="545"/>
                        <a:pt x="699" y="539"/>
                        <a:pt x="699" y="531"/>
                      </a:cubicBezTo>
                      <a:cubicBezTo>
                        <a:pt x="699" y="474"/>
                        <a:pt x="699" y="474"/>
                        <a:pt x="699" y="474"/>
                      </a:cubicBezTo>
                      <a:cubicBezTo>
                        <a:pt x="699" y="472"/>
                        <a:pt x="699" y="472"/>
                        <a:pt x="699" y="472"/>
                      </a:cubicBezTo>
                      <a:cubicBezTo>
                        <a:pt x="699" y="77"/>
                        <a:pt x="699" y="77"/>
                        <a:pt x="699" y="77"/>
                      </a:cubicBezTo>
                      <a:cubicBezTo>
                        <a:pt x="699" y="67"/>
                        <a:pt x="691" y="59"/>
                        <a:pt x="681" y="59"/>
                      </a:cubicBezTo>
                      <a:close/>
                      <a:moveTo>
                        <a:pt x="411" y="253"/>
                      </a:moveTo>
                      <a:cubicBezTo>
                        <a:pt x="411" y="253"/>
                        <a:pt x="411" y="253"/>
                        <a:pt x="411" y="253"/>
                      </a:cubicBezTo>
                      <a:cubicBezTo>
                        <a:pt x="411" y="251"/>
                        <a:pt x="413" y="249"/>
                        <a:pt x="415" y="249"/>
                      </a:cubicBezTo>
                      <a:cubicBezTo>
                        <a:pt x="435" y="249"/>
                        <a:pt x="435" y="249"/>
                        <a:pt x="435" y="249"/>
                      </a:cubicBezTo>
                      <a:cubicBezTo>
                        <a:pt x="435" y="226"/>
                        <a:pt x="435" y="226"/>
                        <a:pt x="435" y="226"/>
                      </a:cubicBezTo>
                      <a:cubicBezTo>
                        <a:pt x="467" y="226"/>
                        <a:pt x="467" y="226"/>
                        <a:pt x="467" y="226"/>
                      </a:cubicBezTo>
                      <a:cubicBezTo>
                        <a:pt x="467" y="249"/>
                        <a:pt x="467" y="249"/>
                        <a:pt x="467" y="249"/>
                      </a:cubicBezTo>
                      <a:cubicBezTo>
                        <a:pt x="501" y="249"/>
                        <a:pt x="501" y="249"/>
                        <a:pt x="501" y="249"/>
                      </a:cubicBezTo>
                      <a:cubicBezTo>
                        <a:pt x="501" y="226"/>
                        <a:pt x="501" y="226"/>
                        <a:pt x="501" y="226"/>
                      </a:cubicBezTo>
                      <a:cubicBezTo>
                        <a:pt x="533" y="226"/>
                        <a:pt x="533" y="226"/>
                        <a:pt x="533" y="226"/>
                      </a:cubicBezTo>
                      <a:cubicBezTo>
                        <a:pt x="533" y="249"/>
                        <a:pt x="533" y="249"/>
                        <a:pt x="533" y="249"/>
                      </a:cubicBezTo>
                      <a:cubicBezTo>
                        <a:pt x="568" y="249"/>
                        <a:pt x="568" y="249"/>
                        <a:pt x="568" y="249"/>
                      </a:cubicBezTo>
                      <a:cubicBezTo>
                        <a:pt x="568" y="226"/>
                        <a:pt x="568" y="226"/>
                        <a:pt x="568" y="226"/>
                      </a:cubicBezTo>
                      <a:cubicBezTo>
                        <a:pt x="600" y="226"/>
                        <a:pt x="600" y="226"/>
                        <a:pt x="600" y="226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620" y="249"/>
                        <a:pt x="620" y="249"/>
                        <a:pt x="620" y="249"/>
                      </a:cubicBezTo>
                      <a:cubicBezTo>
                        <a:pt x="622" y="249"/>
                        <a:pt x="623" y="251"/>
                        <a:pt x="623" y="253"/>
                      </a:cubicBezTo>
                      <a:cubicBezTo>
                        <a:pt x="623" y="253"/>
                        <a:pt x="623" y="253"/>
                        <a:pt x="623" y="253"/>
                      </a:cubicBezTo>
                      <a:cubicBezTo>
                        <a:pt x="623" y="385"/>
                        <a:pt x="623" y="385"/>
                        <a:pt x="623" y="385"/>
                      </a:cubicBezTo>
                      <a:cubicBezTo>
                        <a:pt x="623" y="387"/>
                        <a:pt x="622" y="389"/>
                        <a:pt x="620" y="389"/>
                      </a:cubicBezTo>
                      <a:cubicBezTo>
                        <a:pt x="600" y="389"/>
                        <a:pt x="600" y="389"/>
                        <a:pt x="600" y="389"/>
                      </a:cubicBezTo>
                      <a:cubicBezTo>
                        <a:pt x="600" y="412"/>
                        <a:pt x="600" y="412"/>
                        <a:pt x="600" y="412"/>
                      </a:cubicBezTo>
                      <a:cubicBezTo>
                        <a:pt x="568" y="412"/>
                        <a:pt x="568" y="412"/>
                        <a:pt x="568" y="412"/>
                      </a:cubicBezTo>
                      <a:cubicBezTo>
                        <a:pt x="568" y="389"/>
                        <a:pt x="568" y="389"/>
                        <a:pt x="568" y="389"/>
                      </a:cubicBezTo>
                      <a:cubicBezTo>
                        <a:pt x="533" y="389"/>
                        <a:pt x="533" y="389"/>
                        <a:pt x="533" y="389"/>
                      </a:cubicBezTo>
                      <a:cubicBezTo>
                        <a:pt x="533" y="412"/>
                        <a:pt x="533" y="412"/>
                        <a:pt x="533" y="412"/>
                      </a:cubicBezTo>
                      <a:cubicBezTo>
                        <a:pt x="501" y="412"/>
                        <a:pt x="501" y="412"/>
                        <a:pt x="501" y="412"/>
                      </a:cubicBezTo>
                      <a:cubicBezTo>
                        <a:pt x="501" y="389"/>
                        <a:pt x="501" y="389"/>
                        <a:pt x="501" y="389"/>
                      </a:cubicBezTo>
                      <a:cubicBezTo>
                        <a:pt x="467" y="389"/>
                        <a:pt x="467" y="389"/>
                        <a:pt x="467" y="389"/>
                      </a:cubicBezTo>
                      <a:cubicBezTo>
                        <a:pt x="467" y="412"/>
                        <a:pt x="467" y="412"/>
                        <a:pt x="467" y="412"/>
                      </a:cubicBezTo>
                      <a:cubicBezTo>
                        <a:pt x="435" y="412"/>
                        <a:pt x="435" y="412"/>
                        <a:pt x="435" y="412"/>
                      </a:cubicBezTo>
                      <a:cubicBezTo>
                        <a:pt x="435" y="389"/>
                        <a:pt x="435" y="389"/>
                        <a:pt x="435" y="389"/>
                      </a:cubicBezTo>
                      <a:cubicBezTo>
                        <a:pt x="415" y="389"/>
                        <a:pt x="415" y="389"/>
                        <a:pt x="415" y="389"/>
                      </a:cubicBezTo>
                      <a:cubicBezTo>
                        <a:pt x="413" y="389"/>
                        <a:pt x="411" y="387"/>
                        <a:pt x="411" y="385"/>
                      </a:cubicBezTo>
                      <a:lnTo>
                        <a:pt x="411" y="253"/>
                      </a:lnTo>
                      <a:close/>
                      <a:moveTo>
                        <a:pt x="152" y="249"/>
                      </a:moveTo>
                      <a:cubicBezTo>
                        <a:pt x="152" y="280"/>
                        <a:pt x="152" y="280"/>
                        <a:pt x="152" y="280"/>
                      </a:cubicBezTo>
                      <a:cubicBezTo>
                        <a:pt x="102" y="280"/>
                        <a:pt x="102" y="280"/>
                        <a:pt x="102" y="280"/>
                      </a:cubicBezTo>
                      <a:cubicBezTo>
                        <a:pt x="102" y="249"/>
                        <a:pt x="102" y="249"/>
                        <a:pt x="102" y="249"/>
                      </a:cubicBezTo>
                      <a:lnTo>
                        <a:pt x="152" y="249"/>
                      </a:lnTo>
                      <a:close/>
                      <a:moveTo>
                        <a:pt x="102" y="215"/>
                      </a:moveTo>
                      <a:cubicBezTo>
                        <a:pt x="102" y="183"/>
                        <a:pt x="102" y="183"/>
                        <a:pt x="102" y="183"/>
                      </a:cubicBezTo>
                      <a:cubicBezTo>
                        <a:pt x="152" y="183"/>
                        <a:pt x="152" y="183"/>
                        <a:pt x="152" y="183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lnTo>
                        <a:pt x="102" y="215"/>
                      </a:lnTo>
                      <a:close/>
                      <a:moveTo>
                        <a:pt x="152" y="314"/>
                      </a:moveTo>
                      <a:cubicBezTo>
                        <a:pt x="152" y="345"/>
                        <a:pt x="152" y="345"/>
                        <a:pt x="152" y="34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102" y="314"/>
                        <a:pt x="102" y="314"/>
                        <a:pt x="102" y="314"/>
                      </a:cubicBezTo>
                      <a:lnTo>
                        <a:pt x="152" y="314"/>
                      </a:lnTo>
                      <a:close/>
                      <a:moveTo>
                        <a:pt x="152" y="150"/>
                      </a:moveTo>
                      <a:cubicBezTo>
                        <a:pt x="102" y="150"/>
                        <a:pt x="102" y="150"/>
                        <a:pt x="102" y="150"/>
                      </a:cubicBezTo>
                      <a:cubicBezTo>
                        <a:pt x="102" y="118"/>
                        <a:pt x="102" y="118"/>
                        <a:pt x="102" y="118"/>
                      </a:cubicBezTo>
                      <a:cubicBezTo>
                        <a:pt x="152" y="118"/>
                        <a:pt x="152" y="118"/>
                        <a:pt x="152" y="118"/>
                      </a:cubicBezTo>
                      <a:lnTo>
                        <a:pt x="152" y="150"/>
                      </a:lnTo>
                      <a:close/>
                      <a:moveTo>
                        <a:pt x="273" y="243"/>
                      </a:moveTo>
                      <a:cubicBezTo>
                        <a:pt x="266" y="243"/>
                        <a:pt x="259" y="242"/>
                        <a:pt x="253" y="240"/>
                      </a:cubicBezTo>
                      <a:cubicBezTo>
                        <a:pt x="228" y="232"/>
                        <a:pt x="209" y="208"/>
                        <a:pt x="209" y="180"/>
                      </a:cubicBezTo>
                      <a:cubicBezTo>
                        <a:pt x="209" y="152"/>
                        <a:pt x="228" y="128"/>
                        <a:pt x="253" y="120"/>
                      </a:cubicBezTo>
                      <a:cubicBezTo>
                        <a:pt x="259" y="118"/>
                        <a:pt x="266" y="116"/>
                        <a:pt x="273" y="116"/>
                      </a:cubicBezTo>
                      <a:cubicBezTo>
                        <a:pt x="308" y="116"/>
                        <a:pt x="336" y="145"/>
                        <a:pt x="336" y="180"/>
                      </a:cubicBezTo>
                      <a:cubicBezTo>
                        <a:pt x="336" y="215"/>
                        <a:pt x="308" y="243"/>
                        <a:pt x="273" y="24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532895" y="3081705"/>
                  <a:ext cx="1061634" cy="66821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910984" y="2955109"/>
                  <a:ext cx="613466" cy="568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5916930" y="3081706"/>
                  <a:ext cx="463432" cy="50978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white"/>
                    </a:solidFill>
                    <a:latin typeface="Intel Clear"/>
                  </a:endParaRPr>
                </a:p>
              </p:txBody>
            </p:sp>
            <p:sp>
              <p:nvSpPr>
                <p:cNvPr id="49" name="Donut 48"/>
                <p:cNvSpPr/>
                <p:nvPr/>
              </p:nvSpPr>
              <p:spPr>
                <a:xfrm>
                  <a:off x="5170943" y="3228065"/>
                  <a:ext cx="376418" cy="414065"/>
                </a:xfrm>
                <a:prstGeom prst="donut">
                  <a:avLst>
                    <a:gd name="adj" fmla="val 14914"/>
                  </a:avLst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50" name="Picture 49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838" y="3017194"/>
                  <a:ext cx="579290" cy="637228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>
                <a:grpSpLocks noChangeAspect="1"/>
              </p:cNvGrpSpPr>
              <p:nvPr/>
            </p:nvGrpSpPr>
            <p:grpSpPr>
              <a:xfrm>
                <a:off x="5365972" y="3877443"/>
                <a:ext cx="311433" cy="155448"/>
                <a:chOff x="3794967" y="2280312"/>
                <a:chExt cx="3016538" cy="1656258"/>
              </a:xfrm>
            </p:grpSpPr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794967" y="2280312"/>
                  <a:ext cx="296584" cy="1656256"/>
                </a:xfrm>
                <a:custGeom>
                  <a:avLst/>
                  <a:gdLst>
                    <a:gd name="T0" fmla="*/ 126 w 187"/>
                    <a:gd name="T1" fmla="*/ 565 h 659"/>
                    <a:gd name="T2" fmla="*/ 126 w 187"/>
                    <a:gd name="T3" fmla="*/ 657 h 659"/>
                    <a:gd name="T4" fmla="*/ 128 w 187"/>
                    <a:gd name="T5" fmla="*/ 659 h 659"/>
                    <a:gd name="T6" fmla="*/ 185 w 187"/>
                    <a:gd name="T7" fmla="*/ 659 h 659"/>
                    <a:gd name="T8" fmla="*/ 187 w 187"/>
                    <a:gd name="T9" fmla="*/ 657 h 659"/>
                    <a:gd name="T10" fmla="*/ 187 w 187"/>
                    <a:gd name="T11" fmla="*/ 42 h 659"/>
                    <a:gd name="T12" fmla="*/ 187 w 187"/>
                    <a:gd name="T13" fmla="*/ 31 h 659"/>
                    <a:gd name="T14" fmla="*/ 187 w 187"/>
                    <a:gd name="T15" fmla="*/ 22 h 659"/>
                    <a:gd name="T16" fmla="*/ 165 w 187"/>
                    <a:gd name="T17" fmla="*/ 0 h 659"/>
                    <a:gd name="T18" fmla="*/ 21 w 187"/>
                    <a:gd name="T19" fmla="*/ 0 h 659"/>
                    <a:gd name="T20" fmla="*/ 0 w 187"/>
                    <a:gd name="T21" fmla="*/ 22 h 659"/>
                    <a:gd name="T22" fmla="*/ 0 w 187"/>
                    <a:gd name="T23" fmla="*/ 42 h 659"/>
                    <a:gd name="T24" fmla="*/ 21 w 187"/>
                    <a:gd name="T25" fmla="*/ 64 h 659"/>
                    <a:gd name="T26" fmla="*/ 126 w 187"/>
                    <a:gd name="T27" fmla="*/ 64 h 659"/>
                    <a:gd name="T28" fmla="*/ 126 w 187"/>
                    <a:gd name="T29" fmla="*/ 127 h 659"/>
                    <a:gd name="T30" fmla="*/ 106 w 187"/>
                    <a:gd name="T31" fmla="*/ 127 h 659"/>
                    <a:gd name="T32" fmla="*/ 78 w 187"/>
                    <a:gd name="T33" fmla="*/ 155 h 659"/>
                    <a:gd name="T34" fmla="*/ 78 w 187"/>
                    <a:gd name="T35" fmla="*/ 285 h 659"/>
                    <a:gd name="T36" fmla="*/ 106 w 187"/>
                    <a:gd name="T37" fmla="*/ 313 h 659"/>
                    <a:gd name="T38" fmla="*/ 126 w 187"/>
                    <a:gd name="T39" fmla="*/ 313 h 659"/>
                    <a:gd name="T40" fmla="*/ 126 w 187"/>
                    <a:gd name="T41" fmla="*/ 413 h 659"/>
                    <a:gd name="T42" fmla="*/ 100 w 187"/>
                    <a:gd name="T43" fmla="*/ 413 h 659"/>
                    <a:gd name="T44" fmla="*/ 78 w 187"/>
                    <a:gd name="T45" fmla="*/ 435 h 659"/>
                    <a:gd name="T46" fmla="*/ 78 w 187"/>
                    <a:gd name="T47" fmla="*/ 544 h 659"/>
                    <a:gd name="T48" fmla="*/ 100 w 187"/>
                    <a:gd name="T49" fmla="*/ 565 h 659"/>
                    <a:gd name="T50" fmla="*/ 126 w 187"/>
                    <a:gd name="T51" fmla="*/ 565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7" h="659">
                      <a:moveTo>
                        <a:pt x="126" y="565"/>
                      </a:moveTo>
                      <a:cubicBezTo>
                        <a:pt x="126" y="657"/>
                        <a:pt x="126" y="657"/>
                        <a:pt x="126" y="657"/>
                      </a:cubicBezTo>
                      <a:cubicBezTo>
                        <a:pt x="126" y="658"/>
                        <a:pt x="127" y="659"/>
                        <a:pt x="128" y="659"/>
                      </a:cubicBezTo>
                      <a:cubicBezTo>
                        <a:pt x="185" y="659"/>
                        <a:pt x="185" y="659"/>
                        <a:pt x="185" y="659"/>
                      </a:cubicBezTo>
                      <a:cubicBezTo>
                        <a:pt x="186" y="659"/>
                        <a:pt x="187" y="658"/>
                        <a:pt x="187" y="657"/>
                      </a:cubicBezTo>
                      <a:cubicBezTo>
                        <a:pt x="187" y="42"/>
                        <a:pt x="187" y="42"/>
                        <a:pt x="187" y="42"/>
                      </a:cubicBezTo>
                      <a:cubicBezTo>
                        <a:pt x="187" y="31"/>
                        <a:pt x="187" y="31"/>
                        <a:pt x="187" y="31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87" y="10"/>
                        <a:pt x="177" y="0"/>
                        <a:pt x="16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9" y="64"/>
                        <a:pt x="21" y="64"/>
                      </a:cubicBezTo>
                      <a:cubicBezTo>
                        <a:pt x="126" y="64"/>
                        <a:pt x="126" y="64"/>
                        <a:pt x="126" y="64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06" y="127"/>
                        <a:pt x="106" y="127"/>
                        <a:pt x="106" y="127"/>
                      </a:cubicBezTo>
                      <a:cubicBezTo>
                        <a:pt x="91" y="127"/>
                        <a:pt x="78" y="139"/>
                        <a:pt x="78" y="155"/>
                      </a:cubicBezTo>
                      <a:cubicBezTo>
                        <a:pt x="78" y="285"/>
                        <a:pt x="78" y="285"/>
                        <a:pt x="78" y="285"/>
                      </a:cubicBezTo>
                      <a:cubicBezTo>
                        <a:pt x="78" y="300"/>
                        <a:pt x="91" y="313"/>
                        <a:pt x="106" y="313"/>
                      </a:cubicBezTo>
                      <a:cubicBezTo>
                        <a:pt x="126" y="313"/>
                        <a:pt x="126" y="313"/>
                        <a:pt x="126" y="313"/>
                      </a:cubicBezTo>
                      <a:cubicBezTo>
                        <a:pt x="126" y="413"/>
                        <a:pt x="126" y="413"/>
                        <a:pt x="126" y="413"/>
                      </a:cubicBezTo>
                      <a:cubicBezTo>
                        <a:pt x="100" y="413"/>
                        <a:pt x="100" y="413"/>
                        <a:pt x="100" y="413"/>
                      </a:cubicBezTo>
                      <a:cubicBezTo>
                        <a:pt x="88" y="413"/>
                        <a:pt x="78" y="423"/>
                        <a:pt x="78" y="435"/>
                      </a:cubicBezTo>
                      <a:cubicBezTo>
                        <a:pt x="78" y="544"/>
                        <a:pt x="78" y="544"/>
                        <a:pt x="78" y="544"/>
                      </a:cubicBezTo>
                      <a:cubicBezTo>
                        <a:pt x="78" y="556"/>
                        <a:pt x="88" y="565"/>
                        <a:pt x="100" y="565"/>
                      </a:cubicBezTo>
                      <a:lnTo>
                        <a:pt x="126" y="565"/>
                      </a:lnTo>
                      <a:close/>
                    </a:path>
                  </a:pathLst>
                </a:custGeom>
                <a:solidFill>
                  <a:srgbClr val="FFA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38" name="Freeform 24"/>
                <p:cNvSpPr>
                  <a:spLocks noEditPoints="1"/>
                </p:cNvSpPr>
                <p:nvPr/>
              </p:nvSpPr>
              <p:spPr bwMode="auto">
                <a:xfrm>
                  <a:off x="4193726" y="2701855"/>
                  <a:ext cx="2617779" cy="1234715"/>
                </a:xfrm>
                <a:custGeom>
                  <a:avLst/>
                  <a:gdLst>
                    <a:gd name="T0" fmla="*/ 253 w 699"/>
                    <a:gd name="T1" fmla="*/ 59 h 545"/>
                    <a:gd name="T2" fmla="*/ 219 w 699"/>
                    <a:gd name="T3" fmla="*/ 0 h 545"/>
                    <a:gd name="T4" fmla="*/ 4 w 699"/>
                    <a:gd name="T5" fmla="*/ 0 h 545"/>
                    <a:gd name="T6" fmla="*/ 0 w 699"/>
                    <a:gd name="T7" fmla="*/ 348 h 545"/>
                    <a:gd name="T8" fmla="*/ 4 w 699"/>
                    <a:gd name="T9" fmla="*/ 527 h 545"/>
                    <a:gd name="T10" fmla="*/ 101 w 699"/>
                    <a:gd name="T11" fmla="*/ 524 h 545"/>
                    <a:gd name="T12" fmla="*/ 282 w 699"/>
                    <a:gd name="T13" fmla="*/ 478 h 545"/>
                    <a:gd name="T14" fmla="*/ 297 w 699"/>
                    <a:gd name="T15" fmla="*/ 545 h 545"/>
                    <a:gd name="T16" fmla="*/ 574 w 699"/>
                    <a:gd name="T17" fmla="*/ 501 h 545"/>
                    <a:gd name="T18" fmla="*/ 594 w 699"/>
                    <a:gd name="T19" fmla="*/ 545 h 545"/>
                    <a:gd name="T20" fmla="*/ 699 w 699"/>
                    <a:gd name="T21" fmla="*/ 531 h 545"/>
                    <a:gd name="T22" fmla="*/ 699 w 699"/>
                    <a:gd name="T23" fmla="*/ 472 h 545"/>
                    <a:gd name="T24" fmla="*/ 681 w 699"/>
                    <a:gd name="T25" fmla="*/ 59 h 545"/>
                    <a:gd name="T26" fmla="*/ 411 w 699"/>
                    <a:gd name="T27" fmla="*/ 253 h 545"/>
                    <a:gd name="T28" fmla="*/ 435 w 699"/>
                    <a:gd name="T29" fmla="*/ 249 h 545"/>
                    <a:gd name="T30" fmla="*/ 467 w 699"/>
                    <a:gd name="T31" fmla="*/ 226 h 545"/>
                    <a:gd name="T32" fmla="*/ 501 w 699"/>
                    <a:gd name="T33" fmla="*/ 249 h 545"/>
                    <a:gd name="T34" fmla="*/ 533 w 699"/>
                    <a:gd name="T35" fmla="*/ 226 h 545"/>
                    <a:gd name="T36" fmla="*/ 568 w 699"/>
                    <a:gd name="T37" fmla="*/ 249 h 545"/>
                    <a:gd name="T38" fmla="*/ 600 w 699"/>
                    <a:gd name="T39" fmla="*/ 226 h 545"/>
                    <a:gd name="T40" fmla="*/ 620 w 699"/>
                    <a:gd name="T41" fmla="*/ 249 h 545"/>
                    <a:gd name="T42" fmla="*/ 623 w 699"/>
                    <a:gd name="T43" fmla="*/ 253 h 545"/>
                    <a:gd name="T44" fmla="*/ 620 w 699"/>
                    <a:gd name="T45" fmla="*/ 389 h 545"/>
                    <a:gd name="T46" fmla="*/ 600 w 699"/>
                    <a:gd name="T47" fmla="*/ 412 h 545"/>
                    <a:gd name="T48" fmla="*/ 568 w 699"/>
                    <a:gd name="T49" fmla="*/ 389 h 545"/>
                    <a:gd name="T50" fmla="*/ 533 w 699"/>
                    <a:gd name="T51" fmla="*/ 412 h 545"/>
                    <a:gd name="T52" fmla="*/ 501 w 699"/>
                    <a:gd name="T53" fmla="*/ 389 h 545"/>
                    <a:gd name="T54" fmla="*/ 467 w 699"/>
                    <a:gd name="T55" fmla="*/ 412 h 545"/>
                    <a:gd name="T56" fmla="*/ 435 w 699"/>
                    <a:gd name="T57" fmla="*/ 389 h 545"/>
                    <a:gd name="T58" fmla="*/ 411 w 699"/>
                    <a:gd name="T59" fmla="*/ 385 h 545"/>
                    <a:gd name="T60" fmla="*/ 152 w 699"/>
                    <a:gd name="T61" fmla="*/ 249 h 545"/>
                    <a:gd name="T62" fmla="*/ 102 w 699"/>
                    <a:gd name="T63" fmla="*/ 280 h 545"/>
                    <a:gd name="T64" fmla="*/ 152 w 699"/>
                    <a:gd name="T65" fmla="*/ 249 h 545"/>
                    <a:gd name="T66" fmla="*/ 102 w 699"/>
                    <a:gd name="T67" fmla="*/ 183 h 545"/>
                    <a:gd name="T68" fmla="*/ 152 w 699"/>
                    <a:gd name="T69" fmla="*/ 215 h 545"/>
                    <a:gd name="T70" fmla="*/ 152 w 699"/>
                    <a:gd name="T71" fmla="*/ 314 h 545"/>
                    <a:gd name="T72" fmla="*/ 102 w 699"/>
                    <a:gd name="T73" fmla="*/ 345 h 545"/>
                    <a:gd name="T74" fmla="*/ 152 w 699"/>
                    <a:gd name="T75" fmla="*/ 314 h 545"/>
                    <a:gd name="T76" fmla="*/ 102 w 699"/>
                    <a:gd name="T77" fmla="*/ 150 h 545"/>
                    <a:gd name="T78" fmla="*/ 152 w 699"/>
                    <a:gd name="T79" fmla="*/ 118 h 545"/>
                    <a:gd name="T80" fmla="*/ 273 w 699"/>
                    <a:gd name="T81" fmla="*/ 243 h 545"/>
                    <a:gd name="T82" fmla="*/ 209 w 699"/>
                    <a:gd name="T83" fmla="*/ 180 h 545"/>
                    <a:gd name="T84" fmla="*/ 273 w 699"/>
                    <a:gd name="T85" fmla="*/ 116 h 545"/>
                    <a:gd name="T86" fmla="*/ 273 w 699"/>
                    <a:gd name="T87" fmla="*/ 243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99" h="545">
                      <a:moveTo>
                        <a:pt x="681" y="59"/>
                      </a:move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3" y="34"/>
                        <a:pt x="253" y="34"/>
                        <a:pt x="253" y="34"/>
                      </a:cubicBezTo>
                      <a:cubicBezTo>
                        <a:pt x="253" y="15"/>
                        <a:pt x="238" y="0"/>
                        <a:pt x="219" y="0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0" y="524"/>
                        <a:pt x="0" y="524"/>
                        <a:pt x="0" y="524"/>
                      </a:cubicBezTo>
                      <a:cubicBezTo>
                        <a:pt x="0" y="526"/>
                        <a:pt x="2" y="527"/>
                        <a:pt x="4" y="527"/>
                      </a:cubicBezTo>
                      <a:cubicBezTo>
                        <a:pt x="97" y="527"/>
                        <a:pt x="97" y="527"/>
                        <a:pt x="97" y="527"/>
                      </a:cubicBezTo>
                      <a:cubicBezTo>
                        <a:pt x="99" y="527"/>
                        <a:pt x="101" y="526"/>
                        <a:pt x="101" y="524"/>
                      </a:cubicBezTo>
                      <a:cubicBezTo>
                        <a:pt x="101" y="478"/>
                        <a:pt x="101" y="478"/>
                        <a:pt x="101" y="478"/>
                      </a:cubicBezTo>
                      <a:cubicBezTo>
                        <a:pt x="282" y="478"/>
                        <a:pt x="282" y="478"/>
                        <a:pt x="282" y="478"/>
                      </a:cubicBezTo>
                      <a:cubicBezTo>
                        <a:pt x="282" y="531"/>
                        <a:pt x="282" y="531"/>
                        <a:pt x="282" y="531"/>
                      </a:cubicBezTo>
                      <a:cubicBezTo>
                        <a:pt x="282" y="539"/>
                        <a:pt x="289" y="545"/>
                        <a:pt x="297" y="545"/>
                      </a:cubicBezTo>
                      <a:cubicBezTo>
                        <a:pt x="574" y="545"/>
                        <a:pt x="574" y="545"/>
                        <a:pt x="574" y="545"/>
                      </a:cubicBezTo>
                      <a:cubicBezTo>
                        <a:pt x="574" y="501"/>
                        <a:pt x="574" y="501"/>
                        <a:pt x="574" y="501"/>
                      </a:cubicBezTo>
                      <a:cubicBezTo>
                        <a:pt x="594" y="501"/>
                        <a:pt x="594" y="501"/>
                        <a:pt x="594" y="501"/>
                      </a:cubicBezTo>
                      <a:cubicBezTo>
                        <a:pt x="594" y="545"/>
                        <a:pt x="594" y="545"/>
                        <a:pt x="594" y="545"/>
                      </a:cubicBezTo>
                      <a:cubicBezTo>
                        <a:pt x="685" y="545"/>
                        <a:pt x="685" y="545"/>
                        <a:pt x="685" y="545"/>
                      </a:cubicBezTo>
                      <a:cubicBezTo>
                        <a:pt x="693" y="545"/>
                        <a:pt x="699" y="539"/>
                        <a:pt x="699" y="531"/>
                      </a:cubicBezTo>
                      <a:cubicBezTo>
                        <a:pt x="699" y="474"/>
                        <a:pt x="699" y="474"/>
                        <a:pt x="699" y="474"/>
                      </a:cubicBezTo>
                      <a:cubicBezTo>
                        <a:pt x="699" y="472"/>
                        <a:pt x="699" y="472"/>
                        <a:pt x="699" y="472"/>
                      </a:cubicBezTo>
                      <a:cubicBezTo>
                        <a:pt x="699" y="77"/>
                        <a:pt x="699" y="77"/>
                        <a:pt x="699" y="77"/>
                      </a:cubicBezTo>
                      <a:cubicBezTo>
                        <a:pt x="699" y="67"/>
                        <a:pt x="691" y="59"/>
                        <a:pt x="681" y="59"/>
                      </a:cubicBezTo>
                      <a:close/>
                      <a:moveTo>
                        <a:pt x="411" y="253"/>
                      </a:moveTo>
                      <a:cubicBezTo>
                        <a:pt x="411" y="253"/>
                        <a:pt x="411" y="253"/>
                        <a:pt x="411" y="253"/>
                      </a:cubicBezTo>
                      <a:cubicBezTo>
                        <a:pt x="411" y="251"/>
                        <a:pt x="413" y="249"/>
                        <a:pt x="415" y="249"/>
                      </a:cubicBezTo>
                      <a:cubicBezTo>
                        <a:pt x="435" y="249"/>
                        <a:pt x="435" y="249"/>
                        <a:pt x="435" y="249"/>
                      </a:cubicBezTo>
                      <a:cubicBezTo>
                        <a:pt x="435" y="226"/>
                        <a:pt x="435" y="226"/>
                        <a:pt x="435" y="226"/>
                      </a:cubicBezTo>
                      <a:cubicBezTo>
                        <a:pt x="467" y="226"/>
                        <a:pt x="467" y="226"/>
                        <a:pt x="467" y="226"/>
                      </a:cubicBezTo>
                      <a:cubicBezTo>
                        <a:pt x="467" y="249"/>
                        <a:pt x="467" y="249"/>
                        <a:pt x="467" y="249"/>
                      </a:cubicBezTo>
                      <a:cubicBezTo>
                        <a:pt x="501" y="249"/>
                        <a:pt x="501" y="249"/>
                        <a:pt x="501" y="249"/>
                      </a:cubicBezTo>
                      <a:cubicBezTo>
                        <a:pt x="501" y="226"/>
                        <a:pt x="501" y="226"/>
                        <a:pt x="501" y="226"/>
                      </a:cubicBezTo>
                      <a:cubicBezTo>
                        <a:pt x="533" y="226"/>
                        <a:pt x="533" y="226"/>
                        <a:pt x="533" y="226"/>
                      </a:cubicBezTo>
                      <a:cubicBezTo>
                        <a:pt x="533" y="249"/>
                        <a:pt x="533" y="249"/>
                        <a:pt x="533" y="249"/>
                      </a:cubicBezTo>
                      <a:cubicBezTo>
                        <a:pt x="568" y="249"/>
                        <a:pt x="568" y="249"/>
                        <a:pt x="568" y="249"/>
                      </a:cubicBezTo>
                      <a:cubicBezTo>
                        <a:pt x="568" y="226"/>
                        <a:pt x="568" y="226"/>
                        <a:pt x="568" y="226"/>
                      </a:cubicBezTo>
                      <a:cubicBezTo>
                        <a:pt x="600" y="226"/>
                        <a:pt x="600" y="226"/>
                        <a:pt x="600" y="226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620" y="249"/>
                        <a:pt x="620" y="249"/>
                        <a:pt x="620" y="249"/>
                      </a:cubicBezTo>
                      <a:cubicBezTo>
                        <a:pt x="622" y="249"/>
                        <a:pt x="623" y="251"/>
                        <a:pt x="623" y="253"/>
                      </a:cubicBezTo>
                      <a:cubicBezTo>
                        <a:pt x="623" y="253"/>
                        <a:pt x="623" y="253"/>
                        <a:pt x="623" y="253"/>
                      </a:cubicBezTo>
                      <a:cubicBezTo>
                        <a:pt x="623" y="385"/>
                        <a:pt x="623" y="385"/>
                        <a:pt x="623" y="385"/>
                      </a:cubicBezTo>
                      <a:cubicBezTo>
                        <a:pt x="623" y="387"/>
                        <a:pt x="622" y="389"/>
                        <a:pt x="620" y="389"/>
                      </a:cubicBezTo>
                      <a:cubicBezTo>
                        <a:pt x="600" y="389"/>
                        <a:pt x="600" y="389"/>
                        <a:pt x="600" y="389"/>
                      </a:cubicBezTo>
                      <a:cubicBezTo>
                        <a:pt x="600" y="412"/>
                        <a:pt x="600" y="412"/>
                        <a:pt x="600" y="412"/>
                      </a:cubicBezTo>
                      <a:cubicBezTo>
                        <a:pt x="568" y="412"/>
                        <a:pt x="568" y="412"/>
                        <a:pt x="568" y="412"/>
                      </a:cubicBezTo>
                      <a:cubicBezTo>
                        <a:pt x="568" y="389"/>
                        <a:pt x="568" y="389"/>
                        <a:pt x="568" y="389"/>
                      </a:cubicBezTo>
                      <a:cubicBezTo>
                        <a:pt x="533" y="389"/>
                        <a:pt x="533" y="389"/>
                        <a:pt x="533" y="389"/>
                      </a:cubicBezTo>
                      <a:cubicBezTo>
                        <a:pt x="533" y="412"/>
                        <a:pt x="533" y="412"/>
                        <a:pt x="533" y="412"/>
                      </a:cubicBezTo>
                      <a:cubicBezTo>
                        <a:pt x="501" y="412"/>
                        <a:pt x="501" y="412"/>
                        <a:pt x="501" y="412"/>
                      </a:cubicBezTo>
                      <a:cubicBezTo>
                        <a:pt x="501" y="389"/>
                        <a:pt x="501" y="389"/>
                        <a:pt x="501" y="389"/>
                      </a:cubicBezTo>
                      <a:cubicBezTo>
                        <a:pt x="467" y="389"/>
                        <a:pt x="467" y="389"/>
                        <a:pt x="467" y="389"/>
                      </a:cubicBezTo>
                      <a:cubicBezTo>
                        <a:pt x="467" y="412"/>
                        <a:pt x="467" y="412"/>
                        <a:pt x="467" y="412"/>
                      </a:cubicBezTo>
                      <a:cubicBezTo>
                        <a:pt x="435" y="412"/>
                        <a:pt x="435" y="412"/>
                        <a:pt x="435" y="412"/>
                      </a:cubicBezTo>
                      <a:cubicBezTo>
                        <a:pt x="435" y="389"/>
                        <a:pt x="435" y="389"/>
                        <a:pt x="435" y="389"/>
                      </a:cubicBezTo>
                      <a:cubicBezTo>
                        <a:pt x="415" y="389"/>
                        <a:pt x="415" y="389"/>
                        <a:pt x="415" y="389"/>
                      </a:cubicBezTo>
                      <a:cubicBezTo>
                        <a:pt x="413" y="389"/>
                        <a:pt x="411" y="387"/>
                        <a:pt x="411" y="385"/>
                      </a:cubicBezTo>
                      <a:lnTo>
                        <a:pt x="411" y="253"/>
                      </a:lnTo>
                      <a:close/>
                      <a:moveTo>
                        <a:pt x="152" y="249"/>
                      </a:moveTo>
                      <a:cubicBezTo>
                        <a:pt x="152" y="280"/>
                        <a:pt x="152" y="280"/>
                        <a:pt x="152" y="280"/>
                      </a:cubicBezTo>
                      <a:cubicBezTo>
                        <a:pt x="102" y="280"/>
                        <a:pt x="102" y="280"/>
                        <a:pt x="102" y="280"/>
                      </a:cubicBezTo>
                      <a:cubicBezTo>
                        <a:pt x="102" y="249"/>
                        <a:pt x="102" y="249"/>
                        <a:pt x="102" y="249"/>
                      </a:cubicBezTo>
                      <a:lnTo>
                        <a:pt x="152" y="249"/>
                      </a:lnTo>
                      <a:close/>
                      <a:moveTo>
                        <a:pt x="102" y="215"/>
                      </a:moveTo>
                      <a:cubicBezTo>
                        <a:pt x="102" y="183"/>
                        <a:pt x="102" y="183"/>
                        <a:pt x="102" y="183"/>
                      </a:cubicBezTo>
                      <a:cubicBezTo>
                        <a:pt x="152" y="183"/>
                        <a:pt x="152" y="183"/>
                        <a:pt x="152" y="183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lnTo>
                        <a:pt x="102" y="215"/>
                      </a:lnTo>
                      <a:close/>
                      <a:moveTo>
                        <a:pt x="152" y="314"/>
                      </a:moveTo>
                      <a:cubicBezTo>
                        <a:pt x="152" y="345"/>
                        <a:pt x="152" y="345"/>
                        <a:pt x="152" y="34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102" y="314"/>
                        <a:pt x="102" y="314"/>
                        <a:pt x="102" y="314"/>
                      </a:cubicBezTo>
                      <a:lnTo>
                        <a:pt x="152" y="314"/>
                      </a:lnTo>
                      <a:close/>
                      <a:moveTo>
                        <a:pt x="152" y="150"/>
                      </a:moveTo>
                      <a:cubicBezTo>
                        <a:pt x="102" y="150"/>
                        <a:pt x="102" y="150"/>
                        <a:pt x="102" y="150"/>
                      </a:cubicBezTo>
                      <a:cubicBezTo>
                        <a:pt x="102" y="118"/>
                        <a:pt x="102" y="118"/>
                        <a:pt x="102" y="118"/>
                      </a:cubicBezTo>
                      <a:cubicBezTo>
                        <a:pt x="152" y="118"/>
                        <a:pt x="152" y="118"/>
                        <a:pt x="152" y="118"/>
                      </a:cubicBezTo>
                      <a:lnTo>
                        <a:pt x="152" y="150"/>
                      </a:lnTo>
                      <a:close/>
                      <a:moveTo>
                        <a:pt x="273" y="243"/>
                      </a:moveTo>
                      <a:cubicBezTo>
                        <a:pt x="266" y="243"/>
                        <a:pt x="259" y="242"/>
                        <a:pt x="253" y="240"/>
                      </a:cubicBezTo>
                      <a:cubicBezTo>
                        <a:pt x="228" y="232"/>
                        <a:pt x="209" y="208"/>
                        <a:pt x="209" y="180"/>
                      </a:cubicBezTo>
                      <a:cubicBezTo>
                        <a:pt x="209" y="152"/>
                        <a:pt x="228" y="128"/>
                        <a:pt x="253" y="120"/>
                      </a:cubicBezTo>
                      <a:cubicBezTo>
                        <a:pt x="259" y="118"/>
                        <a:pt x="266" y="116"/>
                        <a:pt x="273" y="116"/>
                      </a:cubicBezTo>
                      <a:cubicBezTo>
                        <a:pt x="308" y="116"/>
                        <a:pt x="336" y="145"/>
                        <a:pt x="336" y="180"/>
                      </a:cubicBezTo>
                      <a:cubicBezTo>
                        <a:pt x="336" y="215"/>
                        <a:pt x="308" y="243"/>
                        <a:pt x="273" y="24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532895" y="3081705"/>
                  <a:ext cx="1061634" cy="66821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910984" y="2955109"/>
                  <a:ext cx="613466" cy="568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916930" y="3081706"/>
                  <a:ext cx="463432" cy="50978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white"/>
                    </a:solidFill>
                    <a:latin typeface="Intel Clear"/>
                  </a:endParaRPr>
                </a:p>
              </p:txBody>
            </p:sp>
            <p:sp>
              <p:nvSpPr>
                <p:cNvPr id="42" name="Donut 41"/>
                <p:cNvSpPr/>
                <p:nvPr/>
              </p:nvSpPr>
              <p:spPr>
                <a:xfrm>
                  <a:off x="5170943" y="3228065"/>
                  <a:ext cx="376418" cy="414065"/>
                </a:xfrm>
                <a:prstGeom prst="donut">
                  <a:avLst>
                    <a:gd name="adj" fmla="val 14914"/>
                  </a:avLst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43" name="Picture 42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838" y="3017194"/>
                  <a:ext cx="579290" cy="637228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>
                <a:grpSpLocks noChangeAspect="1"/>
              </p:cNvGrpSpPr>
              <p:nvPr/>
            </p:nvGrpSpPr>
            <p:grpSpPr>
              <a:xfrm>
                <a:off x="5723619" y="3877443"/>
                <a:ext cx="311433" cy="155448"/>
                <a:chOff x="3794967" y="2280312"/>
                <a:chExt cx="3016538" cy="1656258"/>
              </a:xfrm>
            </p:grpSpPr>
            <p:sp>
              <p:nvSpPr>
                <p:cNvPr id="30" name="Freeform 22"/>
                <p:cNvSpPr>
                  <a:spLocks/>
                </p:cNvSpPr>
                <p:nvPr/>
              </p:nvSpPr>
              <p:spPr bwMode="auto">
                <a:xfrm>
                  <a:off x="3794967" y="2280312"/>
                  <a:ext cx="296584" cy="1656256"/>
                </a:xfrm>
                <a:custGeom>
                  <a:avLst/>
                  <a:gdLst>
                    <a:gd name="T0" fmla="*/ 126 w 187"/>
                    <a:gd name="T1" fmla="*/ 565 h 659"/>
                    <a:gd name="T2" fmla="*/ 126 w 187"/>
                    <a:gd name="T3" fmla="*/ 657 h 659"/>
                    <a:gd name="T4" fmla="*/ 128 w 187"/>
                    <a:gd name="T5" fmla="*/ 659 h 659"/>
                    <a:gd name="T6" fmla="*/ 185 w 187"/>
                    <a:gd name="T7" fmla="*/ 659 h 659"/>
                    <a:gd name="T8" fmla="*/ 187 w 187"/>
                    <a:gd name="T9" fmla="*/ 657 h 659"/>
                    <a:gd name="T10" fmla="*/ 187 w 187"/>
                    <a:gd name="T11" fmla="*/ 42 h 659"/>
                    <a:gd name="T12" fmla="*/ 187 w 187"/>
                    <a:gd name="T13" fmla="*/ 31 h 659"/>
                    <a:gd name="T14" fmla="*/ 187 w 187"/>
                    <a:gd name="T15" fmla="*/ 22 h 659"/>
                    <a:gd name="T16" fmla="*/ 165 w 187"/>
                    <a:gd name="T17" fmla="*/ 0 h 659"/>
                    <a:gd name="T18" fmla="*/ 21 w 187"/>
                    <a:gd name="T19" fmla="*/ 0 h 659"/>
                    <a:gd name="T20" fmla="*/ 0 w 187"/>
                    <a:gd name="T21" fmla="*/ 22 h 659"/>
                    <a:gd name="T22" fmla="*/ 0 w 187"/>
                    <a:gd name="T23" fmla="*/ 42 h 659"/>
                    <a:gd name="T24" fmla="*/ 21 w 187"/>
                    <a:gd name="T25" fmla="*/ 64 h 659"/>
                    <a:gd name="T26" fmla="*/ 126 w 187"/>
                    <a:gd name="T27" fmla="*/ 64 h 659"/>
                    <a:gd name="T28" fmla="*/ 126 w 187"/>
                    <a:gd name="T29" fmla="*/ 127 h 659"/>
                    <a:gd name="T30" fmla="*/ 106 w 187"/>
                    <a:gd name="T31" fmla="*/ 127 h 659"/>
                    <a:gd name="T32" fmla="*/ 78 w 187"/>
                    <a:gd name="T33" fmla="*/ 155 h 659"/>
                    <a:gd name="T34" fmla="*/ 78 w 187"/>
                    <a:gd name="T35" fmla="*/ 285 h 659"/>
                    <a:gd name="T36" fmla="*/ 106 w 187"/>
                    <a:gd name="T37" fmla="*/ 313 h 659"/>
                    <a:gd name="T38" fmla="*/ 126 w 187"/>
                    <a:gd name="T39" fmla="*/ 313 h 659"/>
                    <a:gd name="T40" fmla="*/ 126 w 187"/>
                    <a:gd name="T41" fmla="*/ 413 h 659"/>
                    <a:gd name="T42" fmla="*/ 100 w 187"/>
                    <a:gd name="T43" fmla="*/ 413 h 659"/>
                    <a:gd name="T44" fmla="*/ 78 w 187"/>
                    <a:gd name="T45" fmla="*/ 435 h 659"/>
                    <a:gd name="T46" fmla="*/ 78 w 187"/>
                    <a:gd name="T47" fmla="*/ 544 h 659"/>
                    <a:gd name="T48" fmla="*/ 100 w 187"/>
                    <a:gd name="T49" fmla="*/ 565 h 659"/>
                    <a:gd name="T50" fmla="*/ 126 w 187"/>
                    <a:gd name="T51" fmla="*/ 565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7" h="659">
                      <a:moveTo>
                        <a:pt x="126" y="565"/>
                      </a:moveTo>
                      <a:cubicBezTo>
                        <a:pt x="126" y="657"/>
                        <a:pt x="126" y="657"/>
                        <a:pt x="126" y="657"/>
                      </a:cubicBezTo>
                      <a:cubicBezTo>
                        <a:pt x="126" y="658"/>
                        <a:pt x="127" y="659"/>
                        <a:pt x="128" y="659"/>
                      </a:cubicBezTo>
                      <a:cubicBezTo>
                        <a:pt x="185" y="659"/>
                        <a:pt x="185" y="659"/>
                        <a:pt x="185" y="659"/>
                      </a:cubicBezTo>
                      <a:cubicBezTo>
                        <a:pt x="186" y="659"/>
                        <a:pt x="187" y="658"/>
                        <a:pt x="187" y="657"/>
                      </a:cubicBezTo>
                      <a:cubicBezTo>
                        <a:pt x="187" y="42"/>
                        <a:pt x="187" y="42"/>
                        <a:pt x="187" y="42"/>
                      </a:cubicBezTo>
                      <a:cubicBezTo>
                        <a:pt x="187" y="31"/>
                        <a:pt x="187" y="31"/>
                        <a:pt x="187" y="31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87" y="10"/>
                        <a:pt x="177" y="0"/>
                        <a:pt x="165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0"/>
                        <a:pt x="0" y="10"/>
                        <a:pt x="0" y="2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54"/>
                        <a:pt x="9" y="64"/>
                        <a:pt x="21" y="64"/>
                      </a:cubicBezTo>
                      <a:cubicBezTo>
                        <a:pt x="126" y="64"/>
                        <a:pt x="126" y="64"/>
                        <a:pt x="126" y="64"/>
                      </a:cubicBezTo>
                      <a:cubicBezTo>
                        <a:pt x="126" y="127"/>
                        <a:pt x="126" y="127"/>
                        <a:pt x="126" y="127"/>
                      </a:cubicBezTo>
                      <a:cubicBezTo>
                        <a:pt x="106" y="127"/>
                        <a:pt x="106" y="127"/>
                        <a:pt x="106" y="127"/>
                      </a:cubicBezTo>
                      <a:cubicBezTo>
                        <a:pt x="91" y="127"/>
                        <a:pt x="78" y="139"/>
                        <a:pt x="78" y="155"/>
                      </a:cubicBezTo>
                      <a:cubicBezTo>
                        <a:pt x="78" y="285"/>
                        <a:pt x="78" y="285"/>
                        <a:pt x="78" y="285"/>
                      </a:cubicBezTo>
                      <a:cubicBezTo>
                        <a:pt x="78" y="300"/>
                        <a:pt x="91" y="313"/>
                        <a:pt x="106" y="313"/>
                      </a:cubicBezTo>
                      <a:cubicBezTo>
                        <a:pt x="126" y="313"/>
                        <a:pt x="126" y="313"/>
                        <a:pt x="126" y="313"/>
                      </a:cubicBezTo>
                      <a:cubicBezTo>
                        <a:pt x="126" y="413"/>
                        <a:pt x="126" y="413"/>
                        <a:pt x="126" y="413"/>
                      </a:cubicBezTo>
                      <a:cubicBezTo>
                        <a:pt x="100" y="413"/>
                        <a:pt x="100" y="413"/>
                        <a:pt x="100" y="413"/>
                      </a:cubicBezTo>
                      <a:cubicBezTo>
                        <a:pt x="88" y="413"/>
                        <a:pt x="78" y="423"/>
                        <a:pt x="78" y="435"/>
                      </a:cubicBezTo>
                      <a:cubicBezTo>
                        <a:pt x="78" y="544"/>
                        <a:pt x="78" y="544"/>
                        <a:pt x="78" y="544"/>
                      </a:cubicBezTo>
                      <a:cubicBezTo>
                        <a:pt x="78" y="556"/>
                        <a:pt x="88" y="565"/>
                        <a:pt x="100" y="565"/>
                      </a:cubicBezTo>
                      <a:lnTo>
                        <a:pt x="126" y="565"/>
                      </a:lnTo>
                      <a:close/>
                    </a:path>
                  </a:pathLst>
                </a:custGeom>
                <a:solidFill>
                  <a:srgbClr val="FFA3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31" name="Freeform 24"/>
                <p:cNvSpPr>
                  <a:spLocks noEditPoints="1"/>
                </p:cNvSpPr>
                <p:nvPr/>
              </p:nvSpPr>
              <p:spPr bwMode="auto">
                <a:xfrm>
                  <a:off x="4193726" y="2701855"/>
                  <a:ext cx="2617779" cy="1234715"/>
                </a:xfrm>
                <a:custGeom>
                  <a:avLst/>
                  <a:gdLst>
                    <a:gd name="T0" fmla="*/ 253 w 699"/>
                    <a:gd name="T1" fmla="*/ 59 h 545"/>
                    <a:gd name="T2" fmla="*/ 219 w 699"/>
                    <a:gd name="T3" fmla="*/ 0 h 545"/>
                    <a:gd name="T4" fmla="*/ 4 w 699"/>
                    <a:gd name="T5" fmla="*/ 0 h 545"/>
                    <a:gd name="T6" fmla="*/ 0 w 699"/>
                    <a:gd name="T7" fmla="*/ 348 h 545"/>
                    <a:gd name="T8" fmla="*/ 4 w 699"/>
                    <a:gd name="T9" fmla="*/ 527 h 545"/>
                    <a:gd name="T10" fmla="*/ 101 w 699"/>
                    <a:gd name="T11" fmla="*/ 524 h 545"/>
                    <a:gd name="T12" fmla="*/ 282 w 699"/>
                    <a:gd name="T13" fmla="*/ 478 h 545"/>
                    <a:gd name="T14" fmla="*/ 297 w 699"/>
                    <a:gd name="T15" fmla="*/ 545 h 545"/>
                    <a:gd name="T16" fmla="*/ 574 w 699"/>
                    <a:gd name="T17" fmla="*/ 501 h 545"/>
                    <a:gd name="T18" fmla="*/ 594 w 699"/>
                    <a:gd name="T19" fmla="*/ 545 h 545"/>
                    <a:gd name="T20" fmla="*/ 699 w 699"/>
                    <a:gd name="T21" fmla="*/ 531 h 545"/>
                    <a:gd name="T22" fmla="*/ 699 w 699"/>
                    <a:gd name="T23" fmla="*/ 472 h 545"/>
                    <a:gd name="T24" fmla="*/ 681 w 699"/>
                    <a:gd name="T25" fmla="*/ 59 h 545"/>
                    <a:gd name="T26" fmla="*/ 411 w 699"/>
                    <a:gd name="T27" fmla="*/ 253 h 545"/>
                    <a:gd name="T28" fmla="*/ 435 w 699"/>
                    <a:gd name="T29" fmla="*/ 249 h 545"/>
                    <a:gd name="T30" fmla="*/ 467 w 699"/>
                    <a:gd name="T31" fmla="*/ 226 h 545"/>
                    <a:gd name="T32" fmla="*/ 501 w 699"/>
                    <a:gd name="T33" fmla="*/ 249 h 545"/>
                    <a:gd name="T34" fmla="*/ 533 w 699"/>
                    <a:gd name="T35" fmla="*/ 226 h 545"/>
                    <a:gd name="T36" fmla="*/ 568 w 699"/>
                    <a:gd name="T37" fmla="*/ 249 h 545"/>
                    <a:gd name="T38" fmla="*/ 600 w 699"/>
                    <a:gd name="T39" fmla="*/ 226 h 545"/>
                    <a:gd name="T40" fmla="*/ 620 w 699"/>
                    <a:gd name="T41" fmla="*/ 249 h 545"/>
                    <a:gd name="T42" fmla="*/ 623 w 699"/>
                    <a:gd name="T43" fmla="*/ 253 h 545"/>
                    <a:gd name="T44" fmla="*/ 620 w 699"/>
                    <a:gd name="T45" fmla="*/ 389 h 545"/>
                    <a:gd name="T46" fmla="*/ 600 w 699"/>
                    <a:gd name="T47" fmla="*/ 412 h 545"/>
                    <a:gd name="T48" fmla="*/ 568 w 699"/>
                    <a:gd name="T49" fmla="*/ 389 h 545"/>
                    <a:gd name="T50" fmla="*/ 533 w 699"/>
                    <a:gd name="T51" fmla="*/ 412 h 545"/>
                    <a:gd name="T52" fmla="*/ 501 w 699"/>
                    <a:gd name="T53" fmla="*/ 389 h 545"/>
                    <a:gd name="T54" fmla="*/ 467 w 699"/>
                    <a:gd name="T55" fmla="*/ 412 h 545"/>
                    <a:gd name="T56" fmla="*/ 435 w 699"/>
                    <a:gd name="T57" fmla="*/ 389 h 545"/>
                    <a:gd name="T58" fmla="*/ 411 w 699"/>
                    <a:gd name="T59" fmla="*/ 385 h 545"/>
                    <a:gd name="T60" fmla="*/ 152 w 699"/>
                    <a:gd name="T61" fmla="*/ 249 h 545"/>
                    <a:gd name="T62" fmla="*/ 102 w 699"/>
                    <a:gd name="T63" fmla="*/ 280 h 545"/>
                    <a:gd name="T64" fmla="*/ 152 w 699"/>
                    <a:gd name="T65" fmla="*/ 249 h 545"/>
                    <a:gd name="T66" fmla="*/ 102 w 699"/>
                    <a:gd name="T67" fmla="*/ 183 h 545"/>
                    <a:gd name="T68" fmla="*/ 152 w 699"/>
                    <a:gd name="T69" fmla="*/ 215 h 545"/>
                    <a:gd name="T70" fmla="*/ 152 w 699"/>
                    <a:gd name="T71" fmla="*/ 314 h 545"/>
                    <a:gd name="T72" fmla="*/ 102 w 699"/>
                    <a:gd name="T73" fmla="*/ 345 h 545"/>
                    <a:gd name="T74" fmla="*/ 152 w 699"/>
                    <a:gd name="T75" fmla="*/ 314 h 545"/>
                    <a:gd name="T76" fmla="*/ 102 w 699"/>
                    <a:gd name="T77" fmla="*/ 150 h 545"/>
                    <a:gd name="T78" fmla="*/ 152 w 699"/>
                    <a:gd name="T79" fmla="*/ 118 h 545"/>
                    <a:gd name="T80" fmla="*/ 273 w 699"/>
                    <a:gd name="T81" fmla="*/ 243 h 545"/>
                    <a:gd name="T82" fmla="*/ 209 w 699"/>
                    <a:gd name="T83" fmla="*/ 180 h 545"/>
                    <a:gd name="T84" fmla="*/ 273 w 699"/>
                    <a:gd name="T85" fmla="*/ 116 h 545"/>
                    <a:gd name="T86" fmla="*/ 273 w 699"/>
                    <a:gd name="T87" fmla="*/ 243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99" h="545">
                      <a:moveTo>
                        <a:pt x="681" y="59"/>
                      </a:move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53" y="34"/>
                        <a:pt x="253" y="34"/>
                        <a:pt x="253" y="34"/>
                      </a:cubicBezTo>
                      <a:cubicBezTo>
                        <a:pt x="253" y="15"/>
                        <a:pt x="238" y="0"/>
                        <a:pt x="219" y="0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48"/>
                        <a:pt x="0" y="348"/>
                        <a:pt x="0" y="348"/>
                      </a:cubicBezTo>
                      <a:cubicBezTo>
                        <a:pt x="0" y="524"/>
                        <a:pt x="0" y="524"/>
                        <a:pt x="0" y="524"/>
                      </a:cubicBezTo>
                      <a:cubicBezTo>
                        <a:pt x="0" y="526"/>
                        <a:pt x="2" y="527"/>
                        <a:pt x="4" y="527"/>
                      </a:cubicBezTo>
                      <a:cubicBezTo>
                        <a:pt x="97" y="527"/>
                        <a:pt x="97" y="527"/>
                        <a:pt x="97" y="527"/>
                      </a:cubicBezTo>
                      <a:cubicBezTo>
                        <a:pt x="99" y="527"/>
                        <a:pt x="101" y="526"/>
                        <a:pt x="101" y="524"/>
                      </a:cubicBezTo>
                      <a:cubicBezTo>
                        <a:pt x="101" y="478"/>
                        <a:pt x="101" y="478"/>
                        <a:pt x="101" y="478"/>
                      </a:cubicBezTo>
                      <a:cubicBezTo>
                        <a:pt x="282" y="478"/>
                        <a:pt x="282" y="478"/>
                        <a:pt x="282" y="478"/>
                      </a:cubicBezTo>
                      <a:cubicBezTo>
                        <a:pt x="282" y="531"/>
                        <a:pt x="282" y="531"/>
                        <a:pt x="282" y="531"/>
                      </a:cubicBezTo>
                      <a:cubicBezTo>
                        <a:pt x="282" y="539"/>
                        <a:pt x="289" y="545"/>
                        <a:pt x="297" y="545"/>
                      </a:cubicBezTo>
                      <a:cubicBezTo>
                        <a:pt x="574" y="545"/>
                        <a:pt x="574" y="545"/>
                        <a:pt x="574" y="545"/>
                      </a:cubicBezTo>
                      <a:cubicBezTo>
                        <a:pt x="574" y="501"/>
                        <a:pt x="574" y="501"/>
                        <a:pt x="574" y="501"/>
                      </a:cubicBezTo>
                      <a:cubicBezTo>
                        <a:pt x="594" y="501"/>
                        <a:pt x="594" y="501"/>
                        <a:pt x="594" y="501"/>
                      </a:cubicBezTo>
                      <a:cubicBezTo>
                        <a:pt x="594" y="545"/>
                        <a:pt x="594" y="545"/>
                        <a:pt x="594" y="545"/>
                      </a:cubicBezTo>
                      <a:cubicBezTo>
                        <a:pt x="685" y="545"/>
                        <a:pt x="685" y="545"/>
                        <a:pt x="685" y="545"/>
                      </a:cubicBezTo>
                      <a:cubicBezTo>
                        <a:pt x="693" y="545"/>
                        <a:pt x="699" y="539"/>
                        <a:pt x="699" y="531"/>
                      </a:cubicBezTo>
                      <a:cubicBezTo>
                        <a:pt x="699" y="474"/>
                        <a:pt x="699" y="474"/>
                        <a:pt x="699" y="474"/>
                      </a:cubicBezTo>
                      <a:cubicBezTo>
                        <a:pt x="699" y="472"/>
                        <a:pt x="699" y="472"/>
                        <a:pt x="699" y="472"/>
                      </a:cubicBezTo>
                      <a:cubicBezTo>
                        <a:pt x="699" y="77"/>
                        <a:pt x="699" y="77"/>
                        <a:pt x="699" y="77"/>
                      </a:cubicBezTo>
                      <a:cubicBezTo>
                        <a:pt x="699" y="67"/>
                        <a:pt x="691" y="59"/>
                        <a:pt x="681" y="59"/>
                      </a:cubicBezTo>
                      <a:close/>
                      <a:moveTo>
                        <a:pt x="411" y="253"/>
                      </a:moveTo>
                      <a:cubicBezTo>
                        <a:pt x="411" y="253"/>
                        <a:pt x="411" y="253"/>
                        <a:pt x="411" y="253"/>
                      </a:cubicBezTo>
                      <a:cubicBezTo>
                        <a:pt x="411" y="251"/>
                        <a:pt x="413" y="249"/>
                        <a:pt x="415" y="249"/>
                      </a:cubicBezTo>
                      <a:cubicBezTo>
                        <a:pt x="435" y="249"/>
                        <a:pt x="435" y="249"/>
                        <a:pt x="435" y="249"/>
                      </a:cubicBezTo>
                      <a:cubicBezTo>
                        <a:pt x="435" y="226"/>
                        <a:pt x="435" y="226"/>
                        <a:pt x="435" y="226"/>
                      </a:cubicBezTo>
                      <a:cubicBezTo>
                        <a:pt x="467" y="226"/>
                        <a:pt x="467" y="226"/>
                        <a:pt x="467" y="226"/>
                      </a:cubicBezTo>
                      <a:cubicBezTo>
                        <a:pt x="467" y="249"/>
                        <a:pt x="467" y="249"/>
                        <a:pt x="467" y="249"/>
                      </a:cubicBezTo>
                      <a:cubicBezTo>
                        <a:pt x="501" y="249"/>
                        <a:pt x="501" y="249"/>
                        <a:pt x="501" y="249"/>
                      </a:cubicBezTo>
                      <a:cubicBezTo>
                        <a:pt x="501" y="226"/>
                        <a:pt x="501" y="226"/>
                        <a:pt x="501" y="226"/>
                      </a:cubicBezTo>
                      <a:cubicBezTo>
                        <a:pt x="533" y="226"/>
                        <a:pt x="533" y="226"/>
                        <a:pt x="533" y="226"/>
                      </a:cubicBezTo>
                      <a:cubicBezTo>
                        <a:pt x="533" y="249"/>
                        <a:pt x="533" y="249"/>
                        <a:pt x="533" y="249"/>
                      </a:cubicBezTo>
                      <a:cubicBezTo>
                        <a:pt x="568" y="249"/>
                        <a:pt x="568" y="249"/>
                        <a:pt x="568" y="249"/>
                      </a:cubicBezTo>
                      <a:cubicBezTo>
                        <a:pt x="568" y="226"/>
                        <a:pt x="568" y="226"/>
                        <a:pt x="568" y="226"/>
                      </a:cubicBezTo>
                      <a:cubicBezTo>
                        <a:pt x="600" y="226"/>
                        <a:pt x="600" y="226"/>
                        <a:pt x="600" y="226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620" y="249"/>
                        <a:pt x="620" y="249"/>
                        <a:pt x="620" y="249"/>
                      </a:cubicBezTo>
                      <a:cubicBezTo>
                        <a:pt x="622" y="249"/>
                        <a:pt x="623" y="251"/>
                        <a:pt x="623" y="253"/>
                      </a:cubicBezTo>
                      <a:cubicBezTo>
                        <a:pt x="623" y="253"/>
                        <a:pt x="623" y="253"/>
                        <a:pt x="623" y="253"/>
                      </a:cubicBezTo>
                      <a:cubicBezTo>
                        <a:pt x="623" y="385"/>
                        <a:pt x="623" y="385"/>
                        <a:pt x="623" y="385"/>
                      </a:cubicBezTo>
                      <a:cubicBezTo>
                        <a:pt x="623" y="387"/>
                        <a:pt x="622" y="389"/>
                        <a:pt x="620" y="389"/>
                      </a:cubicBezTo>
                      <a:cubicBezTo>
                        <a:pt x="600" y="389"/>
                        <a:pt x="600" y="389"/>
                        <a:pt x="600" y="389"/>
                      </a:cubicBezTo>
                      <a:cubicBezTo>
                        <a:pt x="600" y="412"/>
                        <a:pt x="600" y="412"/>
                        <a:pt x="600" y="412"/>
                      </a:cubicBezTo>
                      <a:cubicBezTo>
                        <a:pt x="568" y="412"/>
                        <a:pt x="568" y="412"/>
                        <a:pt x="568" y="412"/>
                      </a:cubicBezTo>
                      <a:cubicBezTo>
                        <a:pt x="568" y="389"/>
                        <a:pt x="568" y="389"/>
                        <a:pt x="568" y="389"/>
                      </a:cubicBezTo>
                      <a:cubicBezTo>
                        <a:pt x="533" y="389"/>
                        <a:pt x="533" y="389"/>
                        <a:pt x="533" y="389"/>
                      </a:cubicBezTo>
                      <a:cubicBezTo>
                        <a:pt x="533" y="412"/>
                        <a:pt x="533" y="412"/>
                        <a:pt x="533" y="412"/>
                      </a:cubicBezTo>
                      <a:cubicBezTo>
                        <a:pt x="501" y="412"/>
                        <a:pt x="501" y="412"/>
                        <a:pt x="501" y="412"/>
                      </a:cubicBezTo>
                      <a:cubicBezTo>
                        <a:pt x="501" y="389"/>
                        <a:pt x="501" y="389"/>
                        <a:pt x="501" y="389"/>
                      </a:cubicBezTo>
                      <a:cubicBezTo>
                        <a:pt x="467" y="389"/>
                        <a:pt x="467" y="389"/>
                        <a:pt x="467" y="389"/>
                      </a:cubicBezTo>
                      <a:cubicBezTo>
                        <a:pt x="467" y="412"/>
                        <a:pt x="467" y="412"/>
                        <a:pt x="467" y="412"/>
                      </a:cubicBezTo>
                      <a:cubicBezTo>
                        <a:pt x="435" y="412"/>
                        <a:pt x="435" y="412"/>
                        <a:pt x="435" y="412"/>
                      </a:cubicBezTo>
                      <a:cubicBezTo>
                        <a:pt x="435" y="389"/>
                        <a:pt x="435" y="389"/>
                        <a:pt x="435" y="389"/>
                      </a:cubicBezTo>
                      <a:cubicBezTo>
                        <a:pt x="415" y="389"/>
                        <a:pt x="415" y="389"/>
                        <a:pt x="415" y="389"/>
                      </a:cubicBezTo>
                      <a:cubicBezTo>
                        <a:pt x="413" y="389"/>
                        <a:pt x="411" y="387"/>
                        <a:pt x="411" y="385"/>
                      </a:cubicBezTo>
                      <a:lnTo>
                        <a:pt x="411" y="253"/>
                      </a:lnTo>
                      <a:close/>
                      <a:moveTo>
                        <a:pt x="152" y="249"/>
                      </a:moveTo>
                      <a:cubicBezTo>
                        <a:pt x="152" y="280"/>
                        <a:pt x="152" y="280"/>
                        <a:pt x="152" y="280"/>
                      </a:cubicBezTo>
                      <a:cubicBezTo>
                        <a:pt x="102" y="280"/>
                        <a:pt x="102" y="280"/>
                        <a:pt x="102" y="280"/>
                      </a:cubicBezTo>
                      <a:cubicBezTo>
                        <a:pt x="102" y="249"/>
                        <a:pt x="102" y="249"/>
                        <a:pt x="102" y="249"/>
                      </a:cubicBezTo>
                      <a:lnTo>
                        <a:pt x="152" y="249"/>
                      </a:lnTo>
                      <a:close/>
                      <a:moveTo>
                        <a:pt x="102" y="215"/>
                      </a:moveTo>
                      <a:cubicBezTo>
                        <a:pt x="102" y="183"/>
                        <a:pt x="102" y="183"/>
                        <a:pt x="102" y="183"/>
                      </a:cubicBezTo>
                      <a:cubicBezTo>
                        <a:pt x="152" y="183"/>
                        <a:pt x="152" y="183"/>
                        <a:pt x="152" y="183"/>
                      </a:cubicBezTo>
                      <a:cubicBezTo>
                        <a:pt x="152" y="215"/>
                        <a:pt x="152" y="215"/>
                        <a:pt x="152" y="215"/>
                      </a:cubicBezTo>
                      <a:lnTo>
                        <a:pt x="102" y="215"/>
                      </a:lnTo>
                      <a:close/>
                      <a:moveTo>
                        <a:pt x="152" y="314"/>
                      </a:moveTo>
                      <a:cubicBezTo>
                        <a:pt x="152" y="345"/>
                        <a:pt x="152" y="345"/>
                        <a:pt x="152" y="345"/>
                      </a:cubicBezTo>
                      <a:cubicBezTo>
                        <a:pt x="102" y="345"/>
                        <a:pt x="102" y="345"/>
                        <a:pt x="102" y="345"/>
                      </a:cubicBezTo>
                      <a:cubicBezTo>
                        <a:pt x="102" y="314"/>
                        <a:pt x="102" y="314"/>
                        <a:pt x="102" y="314"/>
                      </a:cubicBezTo>
                      <a:lnTo>
                        <a:pt x="152" y="314"/>
                      </a:lnTo>
                      <a:close/>
                      <a:moveTo>
                        <a:pt x="152" y="150"/>
                      </a:moveTo>
                      <a:cubicBezTo>
                        <a:pt x="102" y="150"/>
                        <a:pt x="102" y="150"/>
                        <a:pt x="102" y="150"/>
                      </a:cubicBezTo>
                      <a:cubicBezTo>
                        <a:pt x="102" y="118"/>
                        <a:pt x="102" y="118"/>
                        <a:pt x="102" y="118"/>
                      </a:cubicBezTo>
                      <a:cubicBezTo>
                        <a:pt x="152" y="118"/>
                        <a:pt x="152" y="118"/>
                        <a:pt x="152" y="118"/>
                      </a:cubicBezTo>
                      <a:lnTo>
                        <a:pt x="152" y="150"/>
                      </a:lnTo>
                      <a:close/>
                      <a:moveTo>
                        <a:pt x="273" y="243"/>
                      </a:moveTo>
                      <a:cubicBezTo>
                        <a:pt x="266" y="243"/>
                        <a:pt x="259" y="242"/>
                        <a:pt x="253" y="240"/>
                      </a:cubicBezTo>
                      <a:cubicBezTo>
                        <a:pt x="228" y="232"/>
                        <a:pt x="209" y="208"/>
                        <a:pt x="209" y="180"/>
                      </a:cubicBezTo>
                      <a:cubicBezTo>
                        <a:pt x="209" y="152"/>
                        <a:pt x="228" y="128"/>
                        <a:pt x="253" y="120"/>
                      </a:cubicBezTo>
                      <a:cubicBezTo>
                        <a:pt x="259" y="118"/>
                        <a:pt x="266" y="116"/>
                        <a:pt x="273" y="116"/>
                      </a:cubicBezTo>
                      <a:cubicBezTo>
                        <a:pt x="308" y="116"/>
                        <a:pt x="336" y="145"/>
                        <a:pt x="336" y="180"/>
                      </a:cubicBezTo>
                      <a:cubicBezTo>
                        <a:pt x="336" y="215"/>
                        <a:pt x="308" y="243"/>
                        <a:pt x="273" y="243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5532895" y="3081705"/>
                  <a:ext cx="1061634" cy="66821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910984" y="2955109"/>
                  <a:ext cx="613466" cy="568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81280" tIns="40640" rIns="81280" bIns="406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2720">
                    <a:defRPr/>
                  </a:pPr>
                  <a:endParaRPr lang="en-US" sz="1467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Intel Clear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916930" y="3081706"/>
                  <a:ext cx="463432" cy="50978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white"/>
                    </a:solidFill>
                    <a:latin typeface="Intel Clear"/>
                  </a:endParaRPr>
                </a:p>
              </p:txBody>
            </p:sp>
            <p:sp>
              <p:nvSpPr>
                <p:cNvPr id="35" name="Donut 34"/>
                <p:cNvSpPr/>
                <p:nvPr/>
              </p:nvSpPr>
              <p:spPr>
                <a:xfrm>
                  <a:off x="5170943" y="3228065"/>
                  <a:ext cx="376418" cy="414065"/>
                </a:xfrm>
                <a:prstGeom prst="donut">
                  <a:avLst>
                    <a:gd name="adj" fmla="val 14914"/>
                  </a:avLst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609570">
                    <a:defRPr/>
                  </a:pPr>
                  <a:endParaRPr lang="en-US" sz="1467" kern="0">
                    <a:solidFill>
                      <a:prstClr val="black"/>
                    </a:solidFill>
                    <a:latin typeface="Intel Clear"/>
                  </a:endParaRPr>
                </a:p>
              </p:txBody>
            </p:sp>
            <p:pic>
              <p:nvPicPr>
                <p:cNvPr id="36" name="Picture 35"/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89838" y="3017194"/>
                  <a:ext cx="579290" cy="6372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" name="Group 214"/>
          <p:cNvGrpSpPr/>
          <p:nvPr/>
        </p:nvGrpSpPr>
        <p:grpSpPr>
          <a:xfrm>
            <a:off x="3705520" y="1942969"/>
            <a:ext cx="1717297" cy="3501439"/>
            <a:chOff x="4878532" y="1426415"/>
            <a:chExt cx="1317672" cy="2686634"/>
          </a:xfrm>
        </p:grpSpPr>
        <p:sp>
          <p:nvSpPr>
            <p:cNvPr id="216" name="Rectangle 215"/>
            <p:cNvSpPr/>
            <p:nvPr/>
          </p:nvSpPr>
          <p:spPr>
            <a:xfrm>
              <a:off x="4894946" y="2133409"/>
              <a:ext cx="1301258" cy="1979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tIns="60960" rIns="0" rtlCol="0" anchor="t"/>
            <a:lstStyle/>
            <a:p>
              <a:pPr algn="ctr" defTabSz="609570">
                <a:defRPr/>
              </a:pPr>
              <a:r>
                <a:rPr lang="en-US" sz="1400" kern="0" dirty="0">
                  <a:solidFill>
                    <a:schemeClr val="tx2"/>
                  </a:solidFill>
                  <a:latin typeface="Intel Clear"/>
                </a:rPr>
                <a:t>Intel Pod Manager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004774" y="3400591"/>
              <a:ext cx="1083329" cy="5978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2"/>
              </a:solidFill>
              <a:prstDash val="dash"/>
            </a:ln>
            <a:effectLst/>
          </p:spPr>
          <p:txBody>
            <a:bodyPr lIns="91440" tIns="45720" rIns="91440" bIns="45720" rtlCol="0" anchor="ctr"/>
            <a:lstStyle/>
            <a:p>
              <a:pPr algn="ctr" defTabSz="609570">
                <a:defRPr/>
              </a:pPr>
              <a:endParaRPr lang="en-US" sz="1400" kern="0" dirty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004774" y="3236835"/>
              <a:ext cx="1083329" cy="171542"/>
            </a:xfrm>
            <a:prstGeom prst="rect">
              <a:avLst/>
            </a:prstGeom>
            <a:solidFill>
              <a:srgbClr val="0071C5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tIns="45720" rIns="0" bIns="45720"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Intel Clear"/>
                </a:rPr>
                <a:t>Composed Node 2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883015" y="1759417"/>
              <a:ext cx="1312380" cy="214698"/>
            </a:xfrm>
            <a:prstGeom prst="rect">
              <a:avLst/>
            </a:prstGeom>
            <a:solidFill>
              <a:srgbClr val="0071C5"/>
            </a:solidFill>
            <a:ln w="9525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6095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Intel Clear"/>
                </a:rPr>
                <a:t>Orchestration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878532" y="1426415"/>
              <a:ext cx="364861" cy="17281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schemeClr val="tx2"/>
                  </a:solidFill>
                  <a:latin typeface="Intel Clear"/>
                </a:rPr>
                <a:t>App 1</a:t>
              </a:r>
            </a:p>
          </p:txBody>
        </p:sp>
        <p:sp>
          <p:nvSpPr>
            <p:cNvPr id="221" name="Freeform 10"/>
            <p:cNvSpPr>
              <a:spLocks noChangeAspect="1" noEditPoints="1"/>
            </p:cNvSpPr>
            <p:nvPr/>
          </p:nvSpPr>
          <p:spPr bwMode="auto">
            <a:xfrm>
              <a:off x="5744772" y="3498963"/>
              <a:ext cx="274320" cy="164619"/>
            </a:xfrm>
            <a:custGeom>
              <a:avLst/>
              <a:gdLst>
                <a:gd name="T0" fmla="*/ 234 w 235"/>
                <a:gd name="T1" fmla="*/ 0 h 152"/>
                <a:gd name="T2" fmla="*/ 2 w 235"/>
                <a:gd name="T3" fmla="*/ 0 h 152"/>
                <a:gd name="T4" fmla="*/ 0 w 235"/>
                <a:gd name="T5" fmla="*/ 2 h 152"/>
                <a:gd name="T6" fmla="*/ 0 w 235"/>
                <a:gd name="T7" fmla="*/ 151 h 152"/>
                <a:gd name="T8" fmla="*/ 2 w 235"/>
                <a:gd name="T9" fmla="*/ 152 h 152"/>
                <a:gd name="T10" fmla="*/ 69 w 235"/>
                <a:gd name="T11" fmla="*/ 152 h 152"/>
                <a:gd name="T12" fmla="*/ 69 w 235"/>
                <a:gd name="T13" fmla="*/ 152 h 152"/>
                <a:gd name="T14" fmla="*/ 69 w 235"/>
                <a:gd name="T15" fmla="*/ 152 h 152"/>
                <a:gd name="T16" fmla="*/ 234 w 235"/>
                <a:gd name="T17" fmla="*/ 152 h 152"/>
                <a:gd name="T18" fmla="*/ 235 w 235"/>
                <a:gd name="T19" fmla="*/ 151 h 152"/>
                <a:gd name="T20" fmla="*/ 235 w 235"/>
                <a:gd name="T21" fmla="*/ 2 h 152"/>
                <a:gd name="T22" fmla="*/ 234 w 235"/>
                <a:gd name="T23" fmla="*/ 0 h 152"/>
                <a:gd name="T24" fmla="*/ 14 w 235"/>
                <a:gd name="T25" fmla="*/ 138 h 152"/>
                <a:gd name="T26" fmla="*/ 14 w 235"/>
                <a:gd name="T27" fmla="*/ 15 h 152"/>
                <a:gd name="T28" fmla="*/ 15 w 235"/>
                <a:gd name="T29" fmla="*/ 14 h 152"/>
                <a:gd name="T30" fmla="*/ 195 w 235"/>
                <a:gd name="T31" fmla="*/ 14 h 152"/>
                <a:gd name="T32" fmla="*/ 196 w 235"/>
                <a:gd name="T33" fmla="*/ 15 h 152"/>
                <a:gd name="T34" fmla="*/ 69 w 235"/>
                <a:gd name="T35" fmla="*/ 138 h 152"/>
                <a:gd name="T36" fmla="*/ 15 w 235"/>
                <a:gd name="T37" fmla="*/ 138 h 152"/>
                <a:gd name="T38" fmla="*/ 14 w 235"/>
                <a:gd name="T39" fmla="*/ 138 h 152"/>
                <a:gd name="T40" fmla="*/ 222 w 235"/>
                <a:gd name="T41" fmla="*/ 138 h 152"/>
                <a:gd name="T42" fmla="*/ 221 w 235"/>
                <a:gd name="T43" fmla="*/ 138 h 152"/>
                <a:gd name="T44" fmla="*/ 133 w 235"/>
                <a:gd name="T45" fmla="*/ 138 h 152"/>
                <a:gd name="T46" fmla="*/ 133 w 235"/>
                <a:gd name="T47" fmla="*/ 137 h 152"/>
                <a:gd name="T48" fmla="*/ 209 w 235"/>
                <a:gd name="T49" fmla="*/ 15 h 152"/>
                <a:gd name="T50" fmla="*/ 210 w 235"/>
                <a:gd name="T51" fmla="*/ 14 h 152"/>
                <a:gd name="T52" fmla="*/ 221 w 235"/>
                <a:gd name="T53" fmla="*/ 14 h 152"/>
                <a:gd name="T54" fmla="*/ 222 w 235"/>
                <a:gd name="T55" fmla="*/ 15 h 152"/>
                <a:gd name="T56" fmla="*/ 222 w 235"/>
                <a:gd name="T5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152">
                  <a:moveTo>
                    <a:pt x="2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234" y="152"/>
                    <a:pt x="234" y="152"/>
                    <a:pt x="234" y="152"/>
                  </a:cubicBezTo>
                  <a:cubicBezTo>
                    <a:pt x="235" y="152"/>
                    <a:pt x="235" y="152"/>
                    <a:pt x="235" y="151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5" y="0"/>
                    <a:pt x="234" y="0"/>
                  </a:cubicBezTo>
                  <a:moveTo>
                    <a:pt x="14" y="138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6" y="15"/>
                    <a:pt x="196" y="15"/>
                  </a:cubicBezTo>
                  <a:cubicBezTo>
                    <a:pt x="192" y="82"/>
                    <a:pt x="136" y="138"/>
                    <a:pt x="69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4" y="138"/>
                    <a:pt x="14" y="138"/>
                  </a:cubicBezTo>
                  <a:moveTo>
                    <a:pt x="222" y="138"/>
                  </a:moveTo>
                  <a:cubicBezTo>
                    <a:pt x="222" y="138"/>
                    <a:pt x="221" y="138"/>
                    <a:pt x="221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2" y="138"/>
                    <a:pt x="132" y="137"/>
                    <a:pt x="133" y="137"/>
                  </a:cubicBezTo>
                  <a:cubicBezTo>
                    <a:pt x="176" y="114"/>
                    <a:pt x="207" y="67"/>
                    <a:pt x="209" y="15"/>
                  </a:cubicBezTo>
                  <a:cubicBezTo>
                    <a:pt x="209" y="14"/>
                    <a:pt x="210" y="14"/>
                    <a:pt x="21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1" y="14"/>
                    <a:pt x="222" y="14"/>
                    <a:pt x="222" y="15"/>
                  </a:cubicBezTo>
                  <a:lnTo>
                    <a:pt x="222" y="138"/>
                  </a:lnTo>
                  <a:close/>
                </a:path>
              </a:pathLst>
            </a:custGeom>
            <a:solidFill>
              <a:srgbClr val="9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en-US" sz="400" kern="0">
                <a:solidFill>
                  <a:prstClr val="black"/>
                </a:solidFill>
                <a:latin typeface="Intel Clear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347810" y="1426415"/>
              <a:ext cx="364861" cy="17281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schemeClr val="tx2"/>
                  </a:solidFill>
                  <a:latin typeface="Intel Clear"/>
                </a:rPr>
                <a:t>App 2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816604" y="1426415"/>
              <a:ext cx="364861" cy="17281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schemeClr val="tx2"/>
                  </a:solidFill>
                  <a:latin typeface="Intel Clear"/>
                </a:rPr>
                <a:t>App 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001507" y="2545393"/>
              <a:ext cx="1077869" cy="5978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2"/>
              </a:solidFill>
              <a:prstDash val="dash"/>
            </a:ln>
            <a:effectLst/>
          </p:spPr>
          <p:txBody>
            <a:bodyPr lIns="91440" tIns="45720" rIns="91440" bIns="45720" rtlCol="0" anchor="ctr"/>
            <a:lstStyle/>
            <a:p>
              <a:pPr algn="ctr" defTabSz="609570">
                <a:defRPr/>
              </a:pPr>
              <a:endParaRPr lang="en-US" sz="1400" kern="0" dirty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001507" y="2381637"/>
              <a:ext cx="1075429" cy="173766"/>
            </a:xfrm>
            <a:prstGeom prst="rect">
              <a:avLst/>
            </a:prstGeom>
            <a:solidFill>
              <a:srgbClr val="0071C5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tIns="45720" rIns="0" bIns="45720"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Intel Clear"/>
                </a:rPr>
                <a:t>Composed Node 1</a:t>
              </a:r>
            </a:p>
          </p:txBody>
        </p:sp>
        <p:sp>
          <p:nvSpPr>
            <p:cNvPr id="226" name="Freeform 10"/>
            <p:cNvSpPr>
              <a:spLocks noChangeAspect="1" noEditPoints="1"/>
            </p:cNvSpPr>
            <p:nvPr/>
          </p:nvSpPr>
          <p:spPr bwMode="auto">
            <a:xfrm>
              <a:off x="5741505" y="2638223"/>
              <a:ext cx="274320" cy="164619"/>
            </a:xfrm>
            <a:custGeom>
              <a:avLst/>
              <a:gdLst>
                <a:gd name="T0" fmla="*/ 234 w 235"/>
                <a:gd name="T1" fmla="*/ 0 h 152"/>
                <a:gd name="T2" fmla="*/ 2 w 235"/>
                <a:gd name="T3" fmla="*/ 0 h 152"/>
                <a:gd name="T4" fmla="*/ 0 w 235"/>
                <a:gd name="T5" fmla="*/ 2 h 152"/>
                <a:gd name="T6" fmla="*/ 0 w 235"/>
                <a:gd name="T7" fmla="*/ 151 h 152"/>
                <a:gd name="T8" fmla="*/ 2 w 235"/>
                <a:gd name="T9" fmla="*/ 152 h 152"/>
                <a:gd name="T10" fmla="*/ 69 w 235"/>
                <a:gd name="T11" fmla="*/ 152 h 152"/>
                <a:gd name="T12" fmla="*/ 69 w 235"/>
                <a:gd name="T13" fmla="*/ 152 h 152"/>
                <a:gd name="T14" fmla="*/ 69 w 235"/>
                <a:gd name="T15" fmla="*/ 152 h 152"/>
                <a:gd name="T16" fmla="*/ 234 w 235"/>
                <a:gd name="T17" fmla="*/ 152 h 152"/>
                <a:gd name="T18" fmla="*/ 235 w 235"/>
                <a:gd name="T19" fmla="*/ 151 h 152"/>
                <a:gd name="T20" fmla="*/ 235 w 235"/>
                <a:gd name="T21" fmla="*/ 2 h 152"/>
                <a:gd name="T22" fmla="*/ 234 w 235"/>
                <a:gd name="T23" fmla="*/ 0 h 152"/>
                <a:gd name="T24" fmla="*/ 14 w 235"/>
                <a:gd name="T25" fmla="*/ 138 h 152"/>
                <a:gd name="T26" fmla="*/ 14 w 235"/>
                <a:gd name="T27" fmla="*/ 15 h 152"/>
                <a:gd name="T28" fmla="*/ 15 w 235"/>
                <a:gd name="T29" fmla="*/ 14 h 152"/>
                <a:gd name="T30" fmla="*/ 195 w 235"/>
                <a:gd name="T31" fmla="*/ 14 h 152"/>
                <a:gd name="T32" fmla="*/ 196 w 235"/>
                <a:gd name="T33" fmla="*/ 15 h 152"/>
                <a:gd name="T34" fmla="*/ 69 w 235"/>
                <a:gd name="T35" fmla="*/ 138 h 152"/>
                <a:gd name="T36" fmla="*/ 15 w 235"/>
                <a:gd name="T37" fmla="*/ 138 h 152"/>
                <a:gd name="T38" fmla="*/ 14 w 235"/>
                <a:gd name="T39" fmla="*/ 138 h 152"/>
                <a:gd name="T40" fmla="*/ 222 w 235"/>
                <a:gd name="T41" fmla="*/ 138 h 152"/>
                <a:gd name="T42" fmla="*/ 221 w 235"/>
                <a:gd name="T43" fmla="*/ 138 h 152"/>
                <a:gd name="T44" fmla="*/ 133 w 235"/>
                <a:gd name="T45" fmla="*/ 138 h 152"/>
                <a:gd name="T46" fmla="*/ 133 w 235"/>
                <a:gd name="T47" fmla="*/ 137 h 152"/>
                <a:gd name="T48" fmla="*/ 209 w 235"/>
                <a:gd name="T49" fmla="*/ 15 h 152"/>
                <a:gd name="T50" fmla="*/ 210 w 235"/>
                <a:gd name="T51" fmla="*/ 14 h 152"/>
                <a:gd name="T52" fmla="*/ 221 w 235"/>
                <a:gd name="T53" fmla="*/ 14 h 152"/>
                <a:gd name="T54" fmla="*/ 222 w 235"/>
                <a:gd name="T55" fmla="*/ 15 h 152"/>
                <a:gd name="T56" fmla="*/ 222 w 235"/>
                <a:gd name="T5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152">
                  <a:moveTo>
                    <a:pt x="2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234" y="152"/>
                    <a:pt x="234" y="152"/>
                    <a:pt x="234" y="152"/>
                  </a:cubicBezTo>
                  <a:cubicBezTo>
                    <a:pt x="235" y="152"/>
                    <a:pt x="235" y="152"/>
                    <a:pt x="235" y="151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5" y="0"/>
                    <a:pt x="234" y="0"/>
                  </a:cubicBezTo>
                  <a:moveTo>
                    <a:pt x="14" y="138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6" y="15"/>
                    <a:pt x="196" y="15"/>
                  </a:cubicBezTo>
                  <a:cubicBezTo>
                    <a:pt x="192" y="82"/>
                    <a:pt x="136" y="138"/>
                    <a:pt x="69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4" y="138"/>
                    <a:pt x="14" y="138"/>
                  </a:cubicBezTo>
                  <a:moveTo>
                    <a:pt x="222" y="138"/>
                  </a:moveTo>
                  <a:cubicBezTo>
                    <a:pt x="222" y="138"/>
                    <a:pt x="221" y="138"/>
                    <a:pt x="221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2" y="138"/>
                    <a:pt x="132" y="137"/>
                    <a:pt x="133" y="137"/>
                  </a:cubicBezTo>
                  <a:cubicBezTo>
                    <a:pt x="176" y="114"/>
                    <a:pt x="207" y="67"/>
                    <a:pt x="209" y="15"/>
                  </a:cubicBezTo>
                  <a:cubicBezTo>
                    <a:pt x="209" y="14"/>
                    <a:pt x="210" y="14"/>
                    <a:pt x="21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1" y="14"/>
                    <a:pt x="222" y="14"/>
                    <a:pt x="222" y="15"/>
                  </a:cubicBezTo>
                  <a:lnTo>
                    <a:pt x="222" y="138"/>
                  </a:lnTo>
                  <a:close/>
                </a:path>
              </a:pathLst>
            </a:custGeom>
            <a:solidFill>
              <a:srgbClr val="9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en-US" sz="400" kern="0">
                <a:solidFill>
                  <a:prstClr val="black"/>
                </a:solidFill>
                <a:latin typeface="Intel Clear"/>
              </a:endParaRP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6002900" y="1593737"/>
              <a:ext cx="2577" cy="159528"/>
            </a:xfrm>
            <a:prstGeom prst="straightConnector1">
              <a:avLst/>
            </a:prstGeom>
            <a:noFill/>
            <a:ln w="22225" cap="flat" cmpd="sng" algn="ctr">
              <a:solidFill>
                <a:srgbClr val="0071C5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28" name="Straight Arrow Connector 227"/>
            <p:cNvCxnSpPr/>
            <p:nvPr/>
          </p:nvCxnSpPr>
          <p:spPr>
            <a:xfrm>
              <a:off x="5536812" y="1593737"/>
              <a:ext cx="2577" cy="159528"/>
            </a:xfrm>
            <a:prstGeom prst="straightConnector1">
              <a:avLst/>
            </a:prstGeom>
            <a:noFill/>
            <a:ln w="22225" cap="flat" cmpd="sng" algn="ctr">
              <a:solidFill>
                <a:srgbClr val="0071C5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29" name="Straight Arrow Connector 228"/>
            <p:cNvCxnSpPr/>
            <p:nvPr/>
          </p:nvCxnSpPr>
          <p:spPr>
            <a:xfrm>
              <a:off x="5051838" y="1593737"/>
              <a:ext cx="2577" cy="159528"/>
            </a:xfrm>
            <a:prstGeom prst="straightConnector1">
              <a:avLst/>
            </a:prstGeom>
            <a:noFill/>
            <a:ln w="22225" cap="flat" cmpd="sng" algn="ctr">
              <a:solidFill>
                <a:srgbClr val="0071C5"/>
              </a:solidFill>
              <a:prstDash val="solid"/>
              <a:tailEnd type="stealth" w="lg" len="lg"/>
            </a:ln>
            <a:effectLst/>
          </p:spPr>
        </p:cxnSp>
        <p:cxnSp>
          <p:nvCxnSpPr>
            <p:cNvPr id="230" name="Straight Arrow Connector 229"/>
            <p:cNvCxnSpPr/>
            <p:nvPr/>
          </p:nvCxnSpPr>
          <p:spPr>
            <a:xfrm>
              <a:off x="5534314" y="1973816"/>
              <a:ext cx="2577" cy="159528"/>
            </a:xfrm>
            <a:prstGeom prst="straightConnector1">
              <a:avLst/>
            </a:prstGeom>
            <a:noFill/>
            <a:ln w="22225" cap="flat" cmpd="sng" algn="ctr">
              <a:solidFill>
                <a:srgbClr val="0071C5"/>
              </a:solidFill>
              <a:prstDash val="solid"/>
              <a:tailEnd type="stealth" w="lg" len="lg"/>
            </a:ln>
            <a:effectLst/>
          </p:spPr>
        </p:cxnSp>
        <p:sp>
          <p:nvSpPr>
            <p:cNvPr id="231" name="Freeform 10"/>
            <p:cNvSpPr>
              <a:spLocks noChangeAspect="1" noEditPoints="1"/>
            </p:cNvSpPr>
            <p:nvPr/>
          </p:nvSpPr>
          <p:spPr bwMode="auto">
            <a:xfrm>
              <a:off x="5072687" y="2901443"/>
              <a:ext cx="274320" cy="164619"/>
            </a:xfrm>
            <a:custGeom>
              <a:avLst/>
              <a:gdLst>
                <a:gd name="T0" fmla="*/ 234 w 235"/>
                <a:gd name="T1" fmla="*/ 0 h 152"/>
                <a:gd name="T2" fmla="*/ 2 w 235"/>
                <a:gd name="T3" fmla="*/ 0 h 152"/>
                <a:gd name="T4" fmla="*/ 0 w 235"/>
                <a:gd name="T5" fmla="*/ 2 h 152"/>
                <a:gd name="T6" fmla="*/ 0 w 235"/>
                <a:gd name="T7" fmla="*/ 151 h 152"/>
                <a:gd name="T8" fmla="*/ 2 w 235"/>
                <a:gd name="T9" fmla="*/ 152 h 152"/>
                <a:gd name="T10" fmla="*/ 69 w 235"/>
                <a:gd name="T11" fmla="*/ 152 h 152"/>
                <a:gd name="T12" fmla="*/ 69 w 235"/>
                <a:gd name="T13" fmla="*/ 152 h 152"/>
                <a:gd name="T14" fmla="*/ 69 w 235"/>
                <a:gd name="T15" fmla="*/ 152 h 152"/>
                <a:gd name="T16" fmla="*/ 234 w 235"/>
                <a:gd name="T17" fmla="*/ 152 h 152"/>
                <a:gd name="T18" fmla="*/ 235 w 235"/>
                <a:gd name="T19" fmla="*/ 151 h 152"/>
                <a:gd name="T20" fmla="*/ 235 w 235"/>
                <a:gd name="T21" fmla="*/ 2 h 152"/>
                <a:gd name="T22" fmla="*/ 234 w 235"/>
                <a:gd name="T23" fmla="*/ 0 h 152"/>
                <a:gd name="T24" fmla="*/ 14 w 235"/>
                <a:gd name="T25" fmla="*/ 138 h 152"/>
                <a:gd name="T26" fmla="*/ 14 w 235"/>
                <a:gd name="T27" fmla="*/ 15 h 152"/>
                <a:gd name="T28" fmla="*/ 15 w 235"/>
                <a:gd name="T29" fmla="*/ 14 h 152"/>
                <a:gd name="T30" fmla="*/ 195 w 235"/>
                <a:gd name="T31" fmla="*/ 14 h 152"/>
                <a:gd name="T32" fmla="*/ 196 w 235"/>
                <a:gd name="T33" fmla="*/ 15 h 152"/>
                <a:gd name="T34" fmla="*/ 69 w 235"/>
                <a:gd name="T35" fmla="*/ 138 h 152"/>
                <a:gd name="T36" fmla="*/ 15 w 235"/>
                <a:gd name="T37" fmla="*/ 138 h 152"/>
                <a:gd name="T38" fmla="*/ 14 w 235"/>
                <a:gd name="T39" fmla="*/ 138 h 152"/>
                <a:gd name="T40" fmla="*/ 222 w 235"/>
                <a:gd name="T41" fmla="*/ 138 h 152"/>
                <a:gd name="T42" fmla="*/ 221 w 235"/>
                <a:gd name="T43" fmla="*/ 138 h 152"/>
                <a:gd name="T44" fmla="*/ 133 w 235"/>
                <a:gd name="T45" fmla="*/ 138 h 152"/>
                <a:gd name="T46" fmla="*/ 133 w 235"/>
                <a:gd name="T47" fmla="*/ 137 h 152"/>
                <a:gd name="T48" fmla="*/ 209 w 235"/>
                <a:gd name="T49" fmla="*/ 15 h 152"/>
                <a:gd name="T50" fmla="*/ 210 w 235"/>
                <a:gd name="T51" fmla="*/ 14 h 152"/>
                <a:gd name="T52" fmla="*/ 221 w 235"/>
                <a:gd name="T53" fmla="*/ 14 h 152"/>
                <a:gd name="T54" fmla="*/ 222 w 235"/>
                <a:gd name="T55" fmla="*/ 15 h 152"/>
                <a:gd name="T56" fmla="*/ 222 w 235"/>
                <a:gd name="T5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152">
                  <a:moveTo>
                    <a:pt x="2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234" y="152"/>
                    <a:pt x="234" y="152"/>
                    <a:pt x="234" y="152"/>
                  </a:cubicBezTo>
                  <a:cubicBezTo>
                    <a:pt x="235" y="152"/>
                    <a:pt x="235" y="152"/>
                    <a:pt x="235" y="151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5" y="0"/>
                    <a:pt x="234" y="0"/>
                  </a:cubicBezTo>
                  <a:moveTo>
                    <a:pt x="14" y="138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6" y="15"/>
                    <a:pt x="196" y="15"/>
                  </a:cubicBezTo>
                  <a:cubicBezTo>
                    <a:pt x="192" y="82"/>
                    <a:pt x="136" y="138"/>
                    <a:pt x="69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4" y="138"/>
                    <a:pt x="14" y="138"/>
                  </a:cubicBezTo>
                  <a:moveTo>
                    <a:pt x="222" y="138"/>
                  </a:moveTo>
                  <a:cubicBezTo>
                    <a:pt x="222" y="138"/>
                    <a:pt x="221" y="138"/>
                    <a:pt x="221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2" y="138"/>
                    <a:pt x="132" y="137"/>
                    <a:pt x="133" y="137"/>
                  </a:cubicBezTo>
                  <a:cubicBezTo>
                    <a:pt x="176" y="114"/>
                    <a:pt x="207" y="67"/>
                    <a:pt x="209" y="15"/>
                  </a:cubicBezTo>
                  <a:cubicBezTo>
                    <a:pt x="209" y="14"/>
                    <a:pt x="210" y="14"/>
                    <a:pt x="21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1" y="14"/>
                    <a:pt x="222" y="14"/>
                    <a:pt x="222" y="15"/>
                  </a:cubicBezTo>
                  <a:lnTo>
                    <a:pt x="222" y="138"/>
                  </a:lnTo>
                  <a:close/>
                </a:path>
              </a:pathLst>
            </a:custGeom>
            <a:solidFill>
              <a:srgbClr val="9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en-US" sz="400" kern="0">
                <a:solidFill>
                  <a:prstClr val="black"/>
                </a:solidFill>
                <a:latin typeface="Intel Clear"/>
              </a:endParaRPr>
            </a:p>
          </p:txBody>
        </p:sp>
        <p:sp>
          <p:nvSpPr>
            <p:cNvPr id="232" name="Freeform 10"/>
            <p:cNvSpPr>
              <a:spLocks noChangeAspect="1" noEditPoints="1"/>
            </p:cNvSpPr>
            <p:nvPr/>
          </p:nvSpPr>
          <p:spPr bwMode="auto">
            <a:xfrm>
              <a:off x="5403749" y="2896803"/>
              <a:ext cx="274320" cy="164619"/>
            </a:xfrm>
            <a:custGeom>
              <a:avLst/>
              <a:gdLst>
                <a:gd name="T0" fmla="*/ 234 w 235"/>
                <a:gd name="T1" fmla="*/ 0 h 152"/>
                <a:gd name="T2" fmla="*/ 2 w 235"/>
                <a:gd name="T3" fmla="*/ 0 h 152"/>
                <a:gd name="T4" fmla="*/ 0 w 235"/>
                <a:gd name="T5" fmla="*/ 2 h 152"/>
                <a:gd name="T6" fmla="*/ 0 w 235"/>
                <a:gd name="T7" fmla="*/ 151 h 152"/>
                <a:gd name="T8" fmla="*/ 2 w 235"/>
                <a:gd name="T9" fmla="*/ 152 h 152"/>
                <a:gd name="T10" fmla="*/ 69 w 235"/>
                <a:gd name="T11" fmla="*/ 152 h 152"/>
                <a:gd name="T12" fmla="*/ 69 w 235"/>
                <a:gd name="T13" fmla="*/ 152 h 152"/>
                <a:gd name="T14" fmla="*/ 69 w 235"/>
                <a:gd name="T15" fmla="*/ 152 h 152"/>
                <a:gd name="T16" fmla="*/ 234 w 235"/>
                <a:gd name="T17" fmla="*/ 152 h 152"/>
                <a:gd name="T18" fmla="*/ 235 w 235"/>
                <a:gd name="T19" fmla="*/ 151 h 152"/>
                <a:gd name="T20" fmla="*/ 235 w 235"/>
                <a:gd name="T21" fmla="*/ 2 h 152"/>
                <a:gd name="T22" fmla="*/ 234 w 235"/>
                <a:gd name="T23" fmla="*/ 0 h 152"/>
                <a:gd name="T24" fmla="*/ 14 w 235"/>
                <a:gd name="T25" fmla="*/ 138 h 152"/>
                <a:gd name="T26" fmla="*/ 14 w 235"/>
                <a:gd name="T27" fmla="*/ 15 h 152"/>
                <a:gd name="T28" fmla="*/ 15 w 235"/>
                <a:gd name="T29" fmla="*/ 14 h 152"/>
                <a:gd name="T30" fmla="*/ 195 w 235"/>
                <a:gd name="T31" fmla="*/ 14 h 152"/>
                <a:gd name="T32" fmla="*/ 196 w 235"/>
                <a:gd name="T33" fmla="*/ 15 h 152"/>
                <a:gd name="T34" fmla="*/ 69 w 235"/>
                <a:gd name="T35" fmla="*/ 138 h 152"/>
                <a:gd name="T36" fmla="*/ 15 w 235"/>
                <a:gd name="T37" fmla="*/ 138 h 152"/>
                <a:gd name="T38" fmla="*/ 14 w 235"/>
                <a:gd name="T39" fmla="*/ 138 h 152"/>
                <a:gd name="T40" fmla="*/ 222 w 235"/>
                <a:gd name="T41" fmla="*/ 138 h 152"/>
                <a:gd name="T42" fmla="*/ 221 w 235"/>
                <a:gd name="T43" fmla="*/ 138 h 152"/>
                <a:gd name="T44" fmla="*/ 133 w 235"/>
                <a:gd name="T45" fmla="*/ 138 h 152"/>
                <a:gd name="T46" fmla="*/ 133 w 235"/>
                <a:gd name="T47" fmla="*/ 137 h 152"/>
                <a:gd name="T48" fmla="*/ 209 w 235"/>
                <a:gd name="T49" fmla="*/ 15 h 152"/>
                <a:gd name="T50" fmla="*/ 210 w 235"/>
                <a:gd name="T51" fmla="*/ 14 h 152"/>
                <a:gd name="T52" fmla="*/ 221 w 235"/>
                <a:gd name="T53" fmla="*/ 14 h 152"/>
                <a:gd name="T54" fmla="*/ 222 w 235"/>
                <a:gd name="T55" fmla="*/ 15 h 152"/>
                <a:gd name="T56" fmla="*/ 222 w 235"/>
                <a:gd name="T5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152">
                  <a:moveTo>
                    <a:pt x="2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234" y="152"/>
                    <a:pt x="234" y="152"/>
                    <a:pt x="234" y="152"/>
                  </a:cubicBezTo>
                  <a:cubicBezTo>
                    <a:pt x="235" y="152"/>
                    <a:pt x="235" y="152"/>
                    <a:pt x="235" y="151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5" y="0"/>
                    <a:pt x="234" y="0"/>
                  </a:cubicBezTo>
                  <a:moveTo>
                    <a:pt x="14" y="138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6" y="15"/>
                    <a:pt x="196" y="15"/>
                  </a:cubicBezTo>
                  <a:cubicBezTo>
                    <a:pt x="192" y="82"/>
                    <a:pt x="136" y="138"/>
                    <a:pt x="69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4" y="138"/>
                    <a:pt x="14" y="138"/>
                  </a:cubicBezTo>
                  <a:moveTo>
                    <a:pt x="222" y="138"/>
                  </a:moveTo>
                  <a:cubicBezTo>
                    <a:pt x="222" y="138"/>
                    <a:pt x="221" y="138"/>
                    <a:pt x="221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2" y="138"/>
                    <a:pt x="132" y="137"/>
                    <a:pt x="133" y="137"/>
                  </a:cubicBezTo>
                  <a:cubicBezTo>
                    <a:pt x="176" y="114"/>
                    <a:pt x="207" y="67"/>
                    <a:pt x="209" y="15"/>
                  </a:cubicBezTo>
                  <a:cubicBezTo>
                    <a:pt x="209" y="14"/>
                    <a:pt x="210" y="14"/>
                    <a:pt x="21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1" y="14"/>
                    <a:pt x="222" y="14"/>
                    <a:pt x="222" y="15"/>
                  </a:cubicBezTo>
                  <a:lnTo>
                    <a:pt x="222" y="138"/>
                  </a:lnTo>
                  <a:close/>
                </a:path>
              </a:pathLst>
            </a:custGeom>
            <a:solidFill>
              <a:srgbClr val="9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en-US" sz="400" kern="0">
                <a:solidFill>
                  <a:prstClr val="black"/>
                </a:solidFill>
                <a:latin typeface="Intel Clear"/>
              </a:endParaRPr>
            </a:p>
          </p:txBody>
        </p:sp>
        <p:sp>
          <p:nvSpPr>
            <p:cNvPr id="233" name="Freeform 10"/>
            <p:cNvSpPr>
              <a:spLocks noChangeAspect="1" noEditPoints="1"/>
            </p:cNvSpPr>
            <p:nvPr/>
          </p:nvSpPr>
          <p:spPr bwMode="auto">
            <a:xfrm>
              <a:off x="5733282" y="2899562"/>
              <a:ext cx="274320" cy="164619"/>
            </a:xfrm>
            <a:custGeom>
              <a:avLst/>
              <a:gdLst>
                <a:gd name="T0" fmla="*/ 234 w 235"/>
                <a:gd name="T1" fmla="*/ 0 h 152"/>
                <a:gd name="T2" fmla="*/ 2 w 235"/>
                <a:gd name="T3" fmla="*/ 0 h 152"/>
                <a:gd name="T4" fmla="*/ 0 w 235"/>
                <a:gd name="T5" fmla="*/ 2 h 152"/>
                <a:gd name="T6" fmla="*/ 0 w 235"/>
                <a:gd name="T7" fmla="*/ 151 h 152"/>
                <a:gd name="T8" fmla="*/ 2 w 235"/>
                <a:gd name="T9" fmla="*/ 152 h 152"/>
                <a:gd name="T10" fmla="*/ 69 w 235"/>
                <a:gd name="T11" fmla="*/ 152 h 152"/>
                <a:gd name="T12" fmla="*/ 69 w 235"/>
                <a:gd name="T13" fmla="*/ 152 h 152"/>
                <a:gd name="T14" fmla="*/ 69 w 235"/>
                <a:gd name="T15" fmla="*/ 152 h 152"/>
                <a:gd name="T16" fmla="*/ 234 w 235"/>
                <a:gd name="T17" fmla="*/ 152 h 152"/>
                <a:gd name="T18" fmla="*/ 235 w 235"/>
                <a:gd name="T19" fmla="*/ 151 h 152"/>
                <a:gd name="T20" fmla="*/ 235 w 235"/>
                <a:gd name="T21" fmla="*/ 2 h 152"/>
                <a:gd name="T22" fmla="*/ 234 w 235"/>
                <a:gd name="T23" fmla="*/ 0 h 152"/>
                <a:gd name="T24" fmla="*/ 14 w 235"/>
                <a:gd name="T25" fmla="*/ 138 h 152"/>
                <a:gd name="T26" fmla="*/ 14 w 235"/>
                <a:gd name="T27" fmla="*/ 15 h 152"/>
                <a:gd name="T28" fmla="*/ 15 w 235"/>
                <a:gd name="T29" fmla="*/ 14 h 152"/>
                <a:gd name="T30" fmla="*/ 195 w 235"/>
                <a:gd name="T31" fmla="*/ 14 h 152"/>
                <a:gd name="T32" fmla="*/ 196 w 235"/>
                <a:gd name="T33" fmla="*/ 15 h 152"/>
                <a:gd name="T34" fmla="*/ 69 w 235"/>
                <a:gd name="T35" fmla="*/ 138 h 152"/>
                <a:gd name="T36" fmla="*/ 15 w 235"/>
                <a:gd name="T37" fmla="*/ 138 h 152"/>
                <a:gd name="T38" fmla="*/ 14 w 235"/>
                <a:gd name="T39" fmla="*/ 138 h 152"/>
                <a:gd name="T40" fmla="*/ 222 w 235"/>
                <a:gd name="T41" fmla="*/ 138 h 152"/>
                <a:gd name="T42" fmla="*/ 221 w 235"/>
                <a:gd name="T43" fmla="*/ 138 h 152"/>
                <a:gd name="T44" fmla="*/ 133 w 235"/>
                <a:gd name="T45" fmla="*/ 138 h 152"/>
                <a:gd name="T46" fmla="*/ 133 w 235"/>
                <a:gd name="T47" fmla="*/ 137 h 152"/>
                <a:gd name="T48" fmla="*/ 209 w 235"/>
                <a:gd name="T49" fmla="*/ 15 h 152"/>
                <a:gd name="T50" fmla="*/ 210 w 235"/>
                <a:gd name="T51" fmla="*/ 14 h 152"/>
                <a:gd name="T52" fmla="*/ 221 w 235"/>
                <a:gd name="T53" fmla="*/ 14 h 152"/>
                <a:gd name="T54" fmla="*/ 222 w 235"/>
                <a:gd name="T55" fmla="*/ 15 h 152"/>
                <a:gd name="T56" fmla="*/ 222 w 235"/>
                <a:gd name="T5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" h="152">
                  <a:moveTo>
                    <a:pt x="2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234" y="152"/>
                    <a:pt x="234" y="152"/>
                    <a:pt x="234" y="152"/>
                  </a:cubicBezTo>
                  <a:cubicBezTo>
                    <a:pt x="235" y="152"/>
                    <a:pt x="235" y="152"/>
                    <a:pt x="235" y="151"/>
                  </a:cubicBezTo>
                  <a:cubicBezTo>
                    <a:pt x="235" y="2"/>
                    <a:pt x="235" y="2"/>
                    <a:pt x="235" y="2"/>
                  </a:cubicBezTo>
                  <a:cubicBezTo>
                    <a:pt x="235" y="1"/>
                    <a:pt x="235" y="0"/>
                    <a:pt x="234" y="0"/>
                  </a:cubicBezTo>
                  <a:moveTo>
                    <a:pt x="14" y="138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4"/>
                    <a:pt x="15" y="14"/>
                    <a:pt x="1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6" y="15"/>
                    <a:pt x="196" y="15"/>
                  </a:cubicBezTo>
                  <a:cubicBezTo>
                    <a:pt x="192" y="82"/>
                    <a:pt x="136" y="138"/>
                    <a:pt x="69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8"/>
                    <a:pt x="14" y="138"/>
                    <a:pt x="14" y="138"/>
                  </a:cubicBezTo>
                  <a:moveTo>
                    <a:pt x="222" y="138"/>
                  </a:moveTo>
                  <a:cubicBezTo>
                    <a:pt x="222" y="138"/>
                    <a:pt x="221" y="138"/>
                    <a:pt x="221" y="138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2" y="138"/>
                    <a:pt x="132" y="137"/>
                    <a:pt x="133" y="137"/>
                  </a:cubicBezTo>
                  <a:cubicBezTo>
                    <a:pt x="176" y="114"/>
                    <a:pt x="207" y="67"/>
                    <a:pt x="209" y="15"/>
                  </a:cubicBezTo>
                  <a:cubicBezTo>
                    <a:pt x="209" y="14"/>
                    <a:pt x="210" y="14"/>
                    <a:pt x="210" y="1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21" y="14"/>
                    <a:pt x="222" y="14"/>
                    <a:pt x="222" y="15"/>
                  </a:cubicBezTo>
                  <a:lnTo>
                    <a:pt x="222" y="138"/>
                  </a:lnTo>
                  <a:close/>
                </a:path>
              </a:pathLst>
            </a:custGeom>
            <a:solidFill>
              <a:srgbClr val="9FB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70">
                <a:defRPr/>
              </a:pPr>
              <a:endParaRPr lang="en-US" sz="400" kern="0">
                <a:solidFill>
                  <a:prstClr val="black"/>
                </a:solidFill>
                <a:latin typeface="Intel Clear"/>
              </a:endParaRPr>
            </a:p>
          </p:txBody>
        </p:sp>
        <p:grpSp>
          <p:nvGrpSpPr>
            <p:cNvPr id="234" name="Group 233"/>
            <p:cNvGrpSpPr>
              <a:grpSpLocks noChangeAspect="1"/>
            </p:cNvGrpSpPr>
            <p:nvPr/>
          </p:nvGrpSpPr>
          <p:grpSpPr>
            <a:xfrm>
              <a:off x="5077549" y="3724063"/>
              <a:ext cx="421351" cy="210312"/>
              <a:chOff x="3794967" y="2280312"/>
              <a:chExt cx="3016538" cy="1656258"/>
            </a:xfrm>
          </p:grpSpPr>
          <p:sp>
            <p:nvSpPr>
              <p:cNvPr id="299" name="Freeform 22"/>
              <p:cNvSpPr>
                <a:spLocks/>
              </p:cNvSpPr>
              <p:nvPr/>
            </p:nvSpPr>
            <p:spPr bwMode="auto">
              <a:xfrm>
                <a:off x="3794967" y="2280312"/>
                <a:ext cx="296584" cy="1656256"/>
              </a:xfrm>
              <a:custGeom>
                <a:avLst/>
                <a:gdLst>
                  <a:gd name="T0" fmla="*/ 126 w 187"/>
                  <a:gd name="T1" fmla="*/ 565 h 659"/>
                  <a:gd name="T2" fmla="*/ 126 w 187"/>
                  <a:gd name="T3" fmla="*/ 657 h 659"/>
                  <a:gd name="T4" fmla="*/ 128 w 187"/>
                  <a:gd name="T5" fmla="*/ 659 h 659"/>
                  <a:gd name="T6" fmla="*/ 185 w 187"/>
                  <a:gd name="T7" fmla="*/ 659 h 659"/>
                  <a:gd name="T8" fmla="*/ 187 w 187"/>
                  <a:gd name="T9" fmla="*/ 657 h 659"/>
                  <a:gd name="T10" fmla="*/ 187 w 187"/>
                  <a:gd name="T11" fmla="*/ 42 h 659"/>
                  <a:gd name="T12" fmla="*/ 187 w 187"/>
                  <a:gd name="T13" fmla="*/ 31 h 659"/>
                  <a:gd name="T14" fmla="*/ 187 w 187"/>
                  <a:gd name="T15" fmla="*/ 22 h 659"/>
                  <a:gd name="T16" fmla="*/ 165 w 187"/>
                  <a:gd name="T17" fmla="*/ 0 h 659"/>
                  <a:gd name="T18" fmla="*/ 21 w 187"/>
                  <a:gd name="T19" fmla="*/ 0 h 659"/>
                  <a:gd name="T20" fmla="*/ 0 w 187"/>
                  <a:gd name="T21" fmla="*/ 22 h 659"/>
                  <a:gd name="T22" fmla="*/ 0 w 187"/>
                  <a:gd name="T23" fmla="*/ 42 h 659"/>
                  <a:gd name="T24" fmla="*/ 21 w 187"/>
                  <a:gd name="T25" fmla="*/ 64 h 659"/>
                  <a:gd name="T26" fmla="*/ 126 w 187"/>
                  <a:gd name="T27" fmla="*/ 64 h 659"/>
                  <a:gd name="T28" fmla="*/ 126 w 187"/>
                  <a:gd name="T29" fmla="*/ 127 h 659"/>
                  <a:gd name="T30" fmla="*/ 106 w 187"/>
                  <a:gd name="T31" fmla="*/ 127 h 659"/>
                  <a:gd name="T32" fmla="*/ 78 w 187"/>
                  <a:gd name="T33" fmla="*/ 155 h 659"/>
                  <a:gd name="T34" fmla="*/ 78 w 187"/>
                  <a:gd name="T35" fmla="*/ 285 h 659"/>
                  <a:gd name="T36" fmla="*/ 106 w 187"/>
                  <a:gd name="T37" fmla="*/ 313 h 659"/>
                  <a:gd name="T38" fmla="*/ 126 w 187"/>
                  <a:gd name="T39" fmla="*/ 313 h 659"/>
                  <a:gd name="T40" fmla="*/ 126 w 187"/>
                  <a:gd name="T41" fmla="*/ 413 h 659"/>
                  <a:gd name="T42" fmla="*/ 100 w 187"/>
                  <a:gd name="T43" fmla="*/ 413 h 659"/>
                  <a:gd name="T44" fmla="*/ 78 w 187"/>
                  <a:gd name="T45" fmla="*/ 435 h 659"/>
                  <a:gd name="T46" fmla="*/ 78 w 187"/>
                  <a:gd name="T47" fmla="*/ 544 h 659"/>
                  <a:gd name="T48" fmla="*/ 100 w 187"/>
                  <a:gd name="T49" fmla="*/ 565 h 659"/>
                  <a:gd name="T50" fmla="*/ 126 w 187"/>
                  <a:gd name="T51" fmla="*/ 56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7" h="659">
                    <a:moveTo>
                      <a:pt x="126" y="565"/>
                    </a:moveTo>
                    <a:cubicBezTo>
                      <a:pt x="126" y="657"/>
                      <a:pt x="126" y="657"/>
                      <a:pt x="126" y="657"/>
                    </a:cubicBezTo>
                    <a:cubicBezTo>
                      <a:pt x="126" y="658"/>
                      <a:pt x="127" y="659"/>
                      <a:pt x="128" y="659"/>
                    </a:cubicBezTo>
                    <a:cubicBezTo>
                      <a:pt x="185" y="659"/>
                      <a:pt x="185" y="659"/>
                      <a:pt x="185" y="659"/>
                    </a:cubicBezTo>
                    <a:cubicBezTo>
                      <a:pt x="186" y="659"/>
                      <a:pt x="187" y="658"/>
                      <a:pt x="187" y="657"/>
                    </a:cubicBezTo>
                    <a:cubicBezTo>
                      <a:pt x="187" y="42"/>
                      <a:pt x="187" y="42"/>
                      <a:pt x="187" y="42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87" y="10"/>
                      <a:pt x="177" y="0"/>
                      <a:pt x="16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4"/>
                      <a:pt x="9" y="64"/>
                      <a:pt x="21" y="64"/>
                    </a:cubicBezTo>
                    <a:cubicBezTo>
                      <a:pt x="126" y="64"/>
                      <a:pt x="126" y="64"/>
                      <a:pt x="126" y="64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06" y="127"/>
                      <a:pt x="106" y="127"/>
                      <a:pt x="106" y="127"/>
                    </a:cubicBezTo>
                    <a:cubicBezTo>
                      <a:pt x="91" y="127"/>
                      <a:pt x="78" y="139"/>
                      <a:pt x="78" y="155"/>
                    </a:cubicBezTo>
                    <a:cubicBezTo>
                      <a:pt x="78" y="285"/>
                      <a:pt x="78" y="285"/>
                      <a:pt x="78" y="285"/>
                    </a:cubicBezTo>
                    <a:cubicBezTo>
                      <a:pt x="78" y="300"/>
                      <a:pt x="91" y="313"/>
                      <a:pt x="106" y="313"/>
                    </a:cubicBezTo>
                    <a:cubicBezTo>
                      <a:pt x="126" y="313"/>
                      <a:pt x="126" y="313"/>
                      <a:pt x="126" y="313"/>
                    </a:cubicBezTo>
                    <a:cubicBezTo>
                      <a:pt x="126" y="413"/>
                      <a:pt x="126" y="413"/>
                      <a:pt x="126" y="413"/>
                    </a:cubicBezTo>
                    <a:cubicBezTo>
                      <a:pt x="100" y="413"/>
                      <a:pt x="100" y="413"/>
                      <a:pt x="100" y="413"/>
                    </a:cubicBezTo>
                    <a:cubicBezTo>
                      <a:pt x="88" y="413"/>
                      <a:pt x="78" y="423"/>
                      <a:pt x="78" y="435"/>
                    </a:cubicBezTo>
                    <a:cubicBezTo>
                      <a:pt x="78" y="544"/>
                      <a:pt x="78" y="544"/>
                      <a:pt x="78" y="544"/>
                    </a:cubicBezTo>
                    <a:cubicBezTo>
                      <a:pt x="78" y="556"/>
                      <a:pt x="88" y="565"/>
                      <a:pt x="100" y="565"/>
                    </a:cubicBezTo>
                    <a:lnTo>
                      <a:pt x="126" y="565"/>
                    </a:lnTo>
                    <a:close/>
                  </a:path>
                </a:pathLst>
              </a:custGeom>
              <a:solidFill>
                <a:srgbClr val="FFA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300" name="Freeform 24"/>
              <p:cNvSpPr>
                <a:spLocks noEditPoints="1"/>
              </p:cNvSpPr>
              <p:nvPr/>
            </p:nvSpPr>
            <p:spPr bwMode="auto">
              <a:xfrm>
                <a:off x="4193726" y="2701855"/>
                <a:ext cx="2617779" cy="1234715"/>
              </a:xfrm>
              <a:custGeom>
                <a:avLst/>
                <a:gdLst>
                  <a:gd name="T0" fmla="*/ 253 w 699"/>
                  <a:gd name="T1" fmla="*/ 59 h 545"/>
                  <a:gd name="T2" fmla="*/ 219 w 699"/>
                  <a:gd name="T3" fmla="*/ 0 h 545"/>
                  <a:gd name="T4" fmla="*/ 4 w 699"/>
                  <a:gd name="T5" fmla="*/ 0 h 545"/>
                  <a:gd name="T6" fmla="*/ 0 w 699"/>
                  <a:gd name="T7" fmla="*/ 348 h 545"/>
                  <a:gd name="T8" fmla="*/ 4 w 699"/>
                  <a:gd name="T9" fmla="*/ 527 h 545"/>
                  <a:gd name="T10" fmla="*/ 101 w 699"/>
                  <a:gd name="T11" fmla="*/ 524 h 545"/>
                  <a:gd name="T12" fmla="*/ 282 w 699"/>
                  <a:gd name="T13" fmla="*/ 478 h 545"/>
                  <a:gd name="T14" fmla="*/ 297 w 699"/>
                  <a:gd name="T15" fmla="*/ 545 h 545"/>
                  <a:gd name="T16" fmla="*/ 574 w 699"/>
                  <a:gd name="T17" fmla="*/ 501 h 545"/>
                  <a:gd name="T18" fmla="*/ 594 w 699"/>
                  <a:gd name="T19" fmla="*/ 545 h 545"/>
                  <a:gd name="T20" fmla="*/ 699 w 699"/>
                  <a:gd name="T21" fmla="*/ 531 h 545"/>
                  <a:gd name="T22" fmla="*/ 699 w 699"/>
                  <a:gd name="T23" fmla="*/ 472 h 545"/>
                  <a:gd name="T24" fmla="*/ 681 w 699"/>
                  <a:gd name="T25" fmla="*/ 59 h 545"/>
                  <a:gd name="T26" fmla="*/ 411 w 699"/>
                  <a:gd name="T27" fmla="*/ 253 h 545"/>
                  <a:gd name="T28" fmla="*/ 435 w 699"/>
                  <a:gd name="T29" fmla="*/ 249 h 545"/>
                  <a:gd name="T30" fmla="*/ 467 w 699"/>
                  <a:gd name="T31" fmla="*/ 226 h 545"/>
                  <a:gd name="T32" fmla="*/ 501 w 699"/>
                  <a:gd name="T33" fmla="*/ 249 h 545"/>
                  <a:gd name="T34" fmla="*/ 533 w 699"/>
                  <a:gd name="T35" fmla="*/ 226 h 545"/>
                  <a:gd name="T36" fmla="*/ 568 w 699"/>
                  <a:gd name="T37" fmla="*/ 249 h 545"/>
                  <a:gd name="T38" fmla="*/ 600 w 699"/>
                  <a:gd name="T39" fmla="*/ 226 h 545"/>
                  <a:gd name="T40" fmla="*/ 620 w 699"/>
                  <a:gd name="T41" fmla="*/ 249 h 545"/>
                  <a:gd name="T42" fmla="*/ 623 w 699"/>
                  <a:gd name="T43" fmla="*/ 253 h 545"/>
                  <a:gd name="T44" fmla="*/ 620 w 699"/>
                  <a:gd name="T45" fmla="*/ 389 h 545"/>
                  <a:gd name="T46" fmla="*/ 600 w 699"/>
                  <a:gd name="T47" fmla="*/ 412 h 545"/>
                  <a:gd name="T48" fmla="*/ 568 w 699"/>
                  <a:gd name="T49" fmla="*/ 389 h 545"/>
                  <a:gd name="T50" fmla="*/ 533 w 699"/>
                  <a:gd name="T51" fmla="*/ 412 h 545"/>
                  <a:gd name="T52" fmla="*/ 501 w 699"/>
                  <a:gd name="T53" fmla="*/ 389 h 545"/>
                  <a:gd name="T54" fmla="*/ 467 w 699"/>
                  <a:gd name="T55" fmla="*/ 412 h 545"/>
                  <a:gd name="T56" fmla="*/ 435 w 699"/>
                  <a:gd name="T57" fmla="*/ 389 h 545"/>
                  <a:gd name="T58" fmla="*/ 411 w 699"/>
                  <a:gd name="T59" fmla="*/ 385 h 545"/>
                  <a:gd name="T60" fmla="*/ 152 w 699"/>
                  <a:gd name="T61" fmla="*/ 249 h 545"/>
                  <a:gd name="T62" fmla="*/ 102 w 699"/>
                  <a:gd name="T63" fmla="*/ 280 h 545"/>
                  <a:gd name="T64" fmla="*/ 152 w 699"/>
                  <a:gd name="T65" fmla="*/ 249 h 545"/>
                  <a:gd name="T66" fmla="*/ 102 w 699"/>
                  <a:gd name="T67" fmla="*/ 183 h 545"/>
                  <a:gd name="T68" fmla="*/ 152 w 699"/>
                  <a:gd name="T69" fmla="*/ 215 h 545"/>
                  <a:gd name="T70" fmla="*/ 152 w 699"/>
                  <a:gd name="T71" fmla="*/ 314 h 545"/>
                  <a:gd name="T72" fmla="*/ 102 w 699"/>
                  <a:gd name="T73" fmla="*/ 345 h 545"/>
                  <a:gd name="T74" fmla="*/ 152 w 699"/>
                  <a:gd name="T75" fmla="*/ 314 h 545"/>
                  <a:gd name="T76" fmla="*/ 102 w 699"/>
                  <a:gd name="T77" fmla="*/ 150 h 545"/>
                  <a:gd name="T78" fmla="*/ 152 w 699"/>
                  <a:gd name="T79" fmla="*/ 118 h 545"/>
                  <a:gd name="T80" fmla="*/ 273 w 699"/>
                  <a:gd name="T81" fmla="*/ 243 h 545"/>
                  <a:gd name="T82" fmla="*/ 209 w 699"/>
                  <a:gd name="T83" fmla="*/ 180 h 545"/>
                  <a:gd name="T84" fmla="*/ 273 w 699"/>
                  <a:gd name="T85" fmla="*/ 116 h 545"/>
                  <a:gd name="T86" fmla="*/ 273 w 699"/>
                  <a:gd name="T87" fmla="*/ 243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9" h="545">
                    <a:moveTo>
                      <a:pt x="681" y="59"/>
                    </a:moveTo>
                    <a:cubicBezTo>
                      <a:pt x="253" y="59"/>
                      <a:pt x="253" y="59"/>
                      <a:pt x="253" y="59"/>
                    </a:cubicBezTo>
                    <a:cubicBezTo>
                      <a:pt x="253" y="34"/>
                      <a:pt x="253" y="34"/>
                      <a:pt x="253" y="34"/>
                    </a:cubicBezTo>
                    <a:cubicBezTo>
                      <a:pt x="253" y="15"/>
                      <a:pt x="238" y="0"/>
                      <a:pt x="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48"/>
                      <a:pt x="0" y="348"/>
                      <a:pt x="0" y="348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26"/>
                      <a:pt x="2" y="527"/>
                      <a:pt x="4" y="527"/>
                    </a:cubicBezTo>
                    <a:cubicBezTo>
                      <a:pt x="97" y="527"/>
                      <a:pt x="97" y="527"/>
                      <a:pt x="97" y="527"/>
                    </a:cubicBezTo>
                    <a:cubicBezTo>
                      <a:pt x="99" y="527"/>
                      <a:pt x="101" y="526"/>
                      <a:pt x="101" y="524"/>
                    </a:cubicBezTo>
                    <a:cubicBezTo>
                      <a:pt x="101" y="478"/>
                      <a:pt x="101" y="478"/>
                      <a:pt x="101" y="478"/>
                    </a:cubicBezTo>
                    <a:cubicBezTo>
                      <a:pt x="282" y="478"/>
                      <a:pt x="282" y="478"/>
                      <a:pt x="282" y="478"/>
                    </a:cubicBezTo>
                    <a:cubicBezTo>
                      <a:pt x="282" y="531"/>
                      <a:pt x="282" y="531"/>
                      <a:pt x="282" y="531"/>
                    </a:cubicBezTo>
                    <a:cubicBezTo>
                      <a:pt x="282" y="539"/>
                      <a:pt x="289" y="545"/>
                      <a:pt x="297" y="545"/>
                    </a:cubicBezTo>
                    <a:cubicBezTo>
                      <a:pt x="574" y="545"/>
                      <a:pt x="574" y="545"/>
                      <a:pt x="574" y="545"/>
                    </a:cubicBezTo>
                    <a:cubicBezTo>
                      <a:pt x="574" y="501"/>
                      <a:pt x="574" y="501"/>
                      <a:pt x="574" y="501"/>
                    </a:cubicBezTo>
                    <a:cubicBezTo>
                      <a:pt x="594" y="501"/>
                      <a:pt x="594" y="501"/>
                      <a:pt x="594" y="501"/>
                    </a:cubicBezTo>
                    <a:cubicBezTo>
                      <a:pt x="594" y="545"/>
                      <a:pt x="594" y="545"/>
                      <a:pt x="594" y="545"/>
                    </a:cubicBezTo>
                    <a:cubicBezTo>
                      <a:pt x="685" y="545"/>
                      <a:pt x="685" y="545"/>
                      <a:pt x="685" y="545"/>
                    </a:cubicBezTo>
                    <a:cubicBezTo>
                      <a:pt x="693" y="545"/>
                      <a:pt x="699" y="539"/>
                      <a:pt x="699" y="531"/>
                    </a:cubicBezTo>
                    <a:cubicBezTo>
                      <a:pt x="699" y="474"/>
                      <a:pt x="699" y="474"/>
                      <a:pt x="699" y="474"/>
                    </a:cubicBezTo>
                    <a:cubicBezTo>
                      <a:pt x="699" y="472"/>
                      <a:pt x="699" y="472"/>
                      <a:pt x="699" y="472"/>
                    </a:cubicBezTo>
                    <a:cubicBezTo>
                      <a:pt x="699" y="77"/>
                      <a:pt x="699" y="77"/>
                      <a:pt x="699" y="77"/>
                    </a:cubicBezTo>
                    <a:cubicBezTo>
                      <a:pt x="699" y="67"/>
                      <a:pt x="691" y="59"/>
                      <a:pt x="681" y="59"/>
                    </a:cubicBezTo>
                    <a:close/>
                    <a:moveTo>
                      <a:pt x="411" y="253"/>
                    </a:moveTo>
                    <a:cubicBezTo>
                      <a:pt x="411" y="253"/>
                      <a:pt x="411" y="253"/>
                      <a:pt x="411" y="253"/>
                    </a:cubicBezTo>
                    <a:cubicBezTo>
                      <a:pt x="411" y="251"/>
                      <a:pt x="413" y="249"/>
                      <a:pt x="415" y="249"/>
                    </a:cubicBezTo>
                    <a:cubicBezTo>
                      <a:pt x="435" y="249"/>
                      <a:pt x="435" y="249"/>
                      <a:pt x="435" y="249"/>
                    </a:cubicBezTo>
                    <a:cubicBezTo>
                      <a:pt x="435" y="226"/>
                      <a:pt x="435" y="226"/>
                      <a:pt x="435" y="226"/>
                    </a:cubicBezTo>
                    <a:cubicBezTo>
                      <a:pt x="467" y="226"/>
                      <a:pt x="467" y="226"/>
                      <a:pt x="467" y="226"/>
                    </a:cubicBezTo>
                    <a:cubicBezTo>
                      <a:pt x="467" y="249"/>
                      <a:pt x="467" y="249"/>
                      <a:pt x="467" y="249"/>
                    </a:cubicBezTo>
                    <a:cubicBezTo>
                      <a:pt x="501" y="249"/>
                      <a:pt x="501" y="249"/>
                      <a:pt x="501" y="249"/>
                    </a:cubicBezTo>
                    <a:cubicBezTo>
                      <a:pt x="501" y="226"/>
                      <a:pt x="501" y="226"/>
                      <a:pt x="501" y="226"/>
                    </a:cubicBezTo>
                    <a:cubicBezTo>
                      <a:pt x="533" y="226"/>
                      <a:pt x="533" y="226"/>
                      <a:pt x="533" y="226"/>
                    </a:cubicBezTo>
                    <a:cubicBezTo>
                      <a:pt x="533" y="249"/>
                      <a:pt x="533" y="249"/>
                      <a:pt x="533" y="249"/>
                    </a:cubicBezTo>
                    <a:cubicBezTo>
                      <a:pt x="568" y="249"/>
                      <a:pt x="568" y="249"/>
                      <a:pt x="568" y="249"/>
                    </a:cubicBezTo>
                    <a:cubicBezTo>
                      <a:pt x="568" y="226"/>
                      <a:pt x="568" y="226"/>
                      <a:pt x="568" y="226"/>
                    </a:cubicBezTo>
                    <a:cubicBezTo>
                      <a:pt x="600" y="226"/>
                      <a:pt x="600" y="226"/>
                      <a:pt x="600" y="226"/>
                    </a:cubicBezTo>
                    <a:cubicBezTo>
                      <a:pt x="600" y="249"/>
                      <a:pt x="600" y="249"/>
                      <a:pt x="600" y="249"/>
                    </a:cubicBezTo>
                    <a:cubicBezTo>
                      <a:pt x="620" y="249"/>
                      <a:pt x="620" y="249"/>
                      <a:pt x="620" y="249"/>
                    </a:cubicBezTo>
                    <a:cubicBezTo>
                      <a:pt x="622" y="249"/>
                      <a:pt x="623" y="251"/>
                      <a:pt x="623" y="253"/>
                    </a:cubicBezTo>
                    <a:cubicBezTo>
                      <a:pt x="623" y="253"/>
                      <a:pt x="623" y="253"/>
                      <a:pt x="623" y="253"/>
                    </a:cubicBezTo>
                    <a:cubicBezTo>
                      <a:pt x="623" y="385"/>
                      <a:pt x="623" y="385"/>
                      <a:pt x="623" y="385"/>
                    </a:cubicBezTo>
                    <a:cubicBezTo>
                      <a:pt x="623" y="387"/>
                      <a:pt x="622" y="389"/>
                      <a:pt x="620" y="389"/>
                    </a:cubicBezTo>
                    <a:cubicBezTo>
                      <a:pt x="600" y="389"/>
                      <a:pt x="600" y="389"/>
                      <a:pt x="600" y="389"/>
                    </a:cubicBezTo>
                    <a:cubicBezTo>
                      <a:pt x="600" y="412"/>
                      <a:pt x="600" y="412"/>
                      <a:pt x="600" y="412"/>
                    </a:cubicBezTo>
                    <a:cubicBezTo>
                      <a:pt x="568" y="412"/>
                      <a:pt x="568" y="412"/>
                      <a:pt x="568" y="412"/>
                    </a:cubicBezTo>
                    <a:cubicBezTo>
                      <a:pt x="568" y="389"/>
                      <a:pt x="568" y="389"/>
                      <a:pt x="568" y="389"/>
                    </a:cubicBezTo>
                    <a:cubicBezTo>
                      <a:pt x="533" y="389"/>
                      <a:pt x="533" y="389"/>
                      <a:pt x="533" y="389"/>
                    </a:cubicBezTo>
                    <a:cubicBezTo>
                      <a:pt x="533" y="412"/>
                      <a:pt x="533" y="412"/>
                      <a:pt x="533" y="412"/>
                    </a:cubicBezTo>
                    <a:cubicBezTo>
                      <a:pt x="501" y="412"/>
                      <a:pt x="501" y="412"/>
                      <a:pt x="501" y="412"/>
                    </a:cubicBezTo>
                    <a:cubicBezTo>
                      <a:pt x="501" y="389"/>
                      <a:pt x="501" y="389"/>
                      <a:pt x="501" y="389"/>
                    </a:cubicBezTo>
                    <a:cubicBezTo>
                      <a:pt x="467" y="389"/>
                      <a:pt x="467" y="389"/>
                      <a:pt x="467" y="389"/>
                    </a:cubicBezTo>
                    <a:cubicBezTo>
                      <a:pt x="467" y="412"/>
                      <a:pt x="467" y="412"/>
                      <a:pt x="467" y="412"/>
                    </a:cubicBezTo>
                    <a:cubicBezTo>
                      <a:pt x="435" y="412"/>
                      <a:pt x="435" y="412"/>
                      <a:pt x="435" y="412"/>
                    </a:cubicBezTo>
                    <a:cubicBezTo>
                      <a:pt x="435" y="389"/>
                      <a:pt x="435" y="389"/>
                      <a:pt x="435" y="389"/>
                    </a:cubicBezTo>
                    <a:cubicBezTo>
                      <a:pt x="415" y="389"/>
                      <a:pt x="415" y="389"/>
                      <a:pt x="415" y="389"/>
                    </a:cubicBezTo>
                    <a:cubicBezTo>
                      <a:pt x="413" y="389"/>
                      <a:pt x="411" y="387"/>
                      <a:pt x="411" y="385"/>
                    </a:cubicBezTo>
                    <a:lnTo>
                      <a:pt x="411" y="253"/>
                    </a:lnTo>
                    <a:close/>
                    <a:moveTo>
                      <a:pt x="152" y="249"/>
                    </a:moveTo>
                    <a:cubicBezTo>
                      <a:pt x="152" y="280"/>
                      <a:pt x="152" y="280"/>
                      <a:pt x="152" y="280"/>
                    </a:cubicBezTo>
                    <a:cubicBezTo>
                      <a:pt x="102" y="280"/>
                      <a:pt x="102" y="280"/>
                      <a:pt x="102" y="280"/>
                    </a:cubicBezTo>
                    <a:cubicBezTo>
                      <a:pt x="102" y="249"/>
                      <a:pt x="102" y="249"/>
                      <a:pt x="102" y="249"/>
                    </a:cubicBezTo>
                    <a:lnTo>
                      <a:pt x="152" y="249"/>
                    </a:lnTo>
                    <a:close/>
                    <a:moveTo>
                      <a:pt x="102" y="215"/>
                    </a:moveTo>
                    <a:cubicBezTo>
                      <a:pt x="102" y="183"/>
                      <a:pt x="102" y="183"/>
                      <a:pt x="102" y="183"/>
                    </a:cubicBezTo>
                    <a:cubicBezTo>
                      <a:pt x="152" y="183"/>
                      <a:pt x="152" y="183"/>
                      <a:pt x="152" y="183"/>
                    </a:cubicBezTo>
                    <a:cubicBezTo>
                      <a:pt x="152" y="215"/>
                      <a:pt x="152" y="215"/>
                      <a:pt x="152" y="215"/>
                    </a:cubicBezTo>
                    <a:lnTo>
                      <a:pt x="102" y="215"/>
                    </a:lnTo>
                    <a:close/>
                    <a:moveTo>
                      <a:pt x="152" y="314"/>
                    </a:moveTo>
                    <a:cubicBezTo>
                      <a:pt x="152" y="345"/>
                      <a:pt x="152" y="345"/>
                      <a:pt x="152" y="345"/>
                    </a:cubicBezTo>
                    <a:cubicBezTo>
                      <a:pt x="102" y="345"/>
                      <a:pt x="102" y="345"/>
                      <a:pt x="102" y="345"/>
                    </a:cubicBezTo>
                    <a:cubicBezTo>
                      <a:pt x="102" y="314"/>
                      <a:pt x="102" y="314"/>
                      <a:pt x="102" y="314"/>
                    </a:cubicBezTo>
                    <a:lnTo>
                      <a:pt x="152" y="314"/>
                    </a:lnTo>
                    <a:close/>
                    <a:moveTo>
                      <a:pt x="152" y="150"/>
                    </a:moveTo>
                    <a:cubicBezTo>
                      <a:pt x="102" y="150"/>
                      <a:pt x="102" y="150"/>
                      <a:pt x="102" y="150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52" y="118"/>
                      <a:pt x="152" y="118"/>
                      <a:pt x="152" y="118"/>
                    </a:cubicBezTo>
                    <a:lnTo>
                      <a:pt x="152" y="150"/>
                    </a:lnTo>
                    <a:close/>
                    <a:moveTo>
                      <a:pt x="273" y="243"/>
                    </a:moveTo>
                    <a:cubicBezTo>
                      <a:pt x="266" y="243"/>
                      <a:pt x="259" y="242"/>
                      <a:pt x="253" y="240"/>
                    </a:cubicBezTo>
                    <a:cubicBezTo>
                      <a:pt x="228" y="232"/>
                      <a:pt x="209" y="208"/>
                      <a:pt x="209" y="180"/>
                    </a:cubicBezTo>
                    <a:cubicBezTo>
                      <a:pt x="209" y="152"/>
                      <a:pt x="228" y="128"/>
                      <a:pt x="253" y="120"/>
                    </a:cubicBezTo>
                    <a:cubicBezTo>
                      <a:pt x="259" y="118"/>
                      <a:pt x="266" y="116"/>
                      <a:pt x="273" y="116"/>
                    </a:cubicBezTo>
                    <a:cubicBezTo>
                      <a:pt x="308" y="116"/>
                      <a:pt x="336" y="145"/>
                      <a:pt x="336" y="180"/>
                    </a:cubicBezTo>
                    <a:cubicBezTo>
                      <a:pt x="336" y="215"/>
                      <a:pt x="308" y="243"/>
                      <a:pt x="273" y="24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5532895" y="3081705"/>
                <a:ext cx="1061634" cy="6682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4910984" y="2955109"/>
                <a:ext cx="613466" cy="568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5916930" y="3081706"/>
                <a:ext cx="463432" cy="509783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304" name="Donut 303"/>
              <p:cNvSpPr/>
              <p:nvPr/>
            </p:nvSpPr>
            <p:spPr>
              <a:xfrm>
                <a:off x="5170943" y="3228065"/>
                <a:ext cx="376418" cy="414065"/>
              </a:xfrm>
              <a:prstGeom prst="donut">
                <a:avLst>
                  <a:gd name="adj" fmla="val 14914"/>
                </a:avLst>
              </a:prstGeom>
              <a:solidFill>
                <a:srgbClr val="0071C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305" name="Picture 304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838" y="3017194"/>
                <a:ext cx="579290" cy="637228"/>
              </a:xfrm>
              <a:prstGeom prst="rect">
                <a:avLst/>
              </a:prstGeom>
            </p:spPr>
          </p:pic>
        </p:grpSp>
        <p:grpSp>
          <p:nvGrpSpPr>
            <p:cNvPr id="235" name="Group 234"/>
            <p:cNvGrpSpPr>
              <a:grpSpLocks noChangeAspect="1"/>
            </p:cNvGrpSpPr>
            <p:nvPr/>
          </p:nvGrpSpPr>
          <p:grpSpPr>
            <a:xfrm>
              <a:off x="5564171" y="3724063"/>
              <a:ext cx="421351" cy="210312"/>
              <a:chOff x="3794967" y="2280312"/>
              <a:chExt cx="3016538" cy="1656258"/>
            </a:xfrm>
          </p:grpSpPr>
          <p:sp>
            <p:nvSpPr>
              <p:cNvPr id="292" name="Freeform 22"/>
              <p:cNvSpPr>
                <a:spLocks/>
              </p:cNvSpPr>
              <p:nvPr/>
            </p:nvSpPr>
            <p:spPr bwMode="auto">
              <a:xfrm>
                <a:off x="3794967" y="2280312"/>
                <a:ext cx="296584" cy="1656256"/>
              </a:xfrm>
              <a:custGeom>
                <a:avLst/>
                <a:gdLst>
                  <a:gd name="T0" fmla="*/ 126 w 187"/>
                  <a:gd name="T1" fmla="*/ 565 h 659"/>
                  <a:gd name="T2" fmla="*/ 126 w 187"/>
                  <a:gd name="T3" fmla="*/ 657 h 659"/>
                  <a:gd name="T4" fmla="*/ 128 w 187"/>
                  <a:gd name="T5" fmla="*/ 659 h 659"/>
                  <a:gd name="T6" fmla="*/ 185 w 187"/>
                  <a:gd name="T7" fmla="*/ 659 h 659"/>
                  <a:gd name="T8" fmla="*/ 187 w 187"/>
                  <a:gd name="T9" fmla="*/ 657 h 659"/>
                  <a:gd name="T10" fmla="*/ 187 w 187"/>
                  <a:gd name="T11" fmla="*/ 42 h 659"/>
                  <a:gd name="T12" fmla="*/ 187 w 187"/>
                  <a:gd name="T13" fmla="*/ 31 h 659"/>
                  <a:gd name="T14" fmla="*/ 187 w 187"/>
                  <a:gd name="T15" fmla="*/ 22 h 659"/>
                  <a:gd name="T16" fmla="*/ 165 w 187"/>
                  <a:gd name="T17" fmla="*/ 0 h 659"/>
                  <a:gd name="T18" fmla="*/ 21 w 187"/>
                  <a:gd name="T19" fmla="*/ 0 h 659"/>
                  <a:gd name="T20" fmla="*/ 0 w 187"/>
                  <a:gd name="T21" fmla="*/ 22 h 659"/>
                  <a:gd name="T22" fmla="*/ 0 w 187"/>
                  <a:gd name="T23" fmla="*/ 42 h 659"/>
                  <a:gd name="T24" fmla="*/ 21 w 187"/>
                  <a:gd name="T25" fmla="*/ 64 h 659"/>
                  <a:gd name="T26" fmla="*/ 126 w 187"/>
                  <a:gd name="T27" fmla="*/ 64 h 659"/>
                  <a:gd name="T28" fmla="*/ 126 w 187"/>
                  <a:gd name="T29" fmla="*/ 127 h 659"/>
                  <a:gd name="T30" fmla="*/ 106 w 187"/>
                  <a:gd name="T31" fmla="*/ 127 h 659"/>
                  <a:gd name="T32" fmla="*/ 78 w 187"/>
                  <a:gd name="T33" fmla="*/ 155 h 659"/>
                  <a:gd name="T34" fmla="*/ 78 w 187"/>
                  <a:gd name="T35" fmla="*/ 285 h 659"/>
                  <a:gd name="T36" fmla="*/ 106 w 187"/>
                  <a:gd name="T37" fmla="*/ 313 h 659"/>
                  <a:gd name="T38" fmla="*/ 126 w 187"/>
                  <a:gd name="T39" fmla="*/ 313 h 659"/>
                  <a:gd name="T40" fmla="*/ 126 w 187"/>
                  <a:gd name="T41" fmla="*/ 413 h 659"/>
                  <a:gd name="T42" fmla="*/ 100 w 187"/>
                  <a:gd name="T43" fmla="*/ 413 h 659"/>
                  <a:gd name="T44" fmla="*/ 78 w 187"/>
                  <a:gd name="T45" fmla="*/ 435 h 659"/>
                  <a:gd name="T46" fmla="*/ 78 w 187"/>
                  <a:gd name="T47" fmla="*/ 544 h 659"/>
                  <a:gd name="T48" fmla="*/ 100 w 187"/>
                  <a:gd name="T49" fmla="*/ 565 h 659"/>
                  <a:gd name="T50" fmla="*/ 126 w 187"/>
                  <a:gd name="T51" fmla="*/ 565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7" h="659">
                    <a:moveTo>
                      <a:pt x="126" y="565"/>
                    </a:moveTo>
                    <a:cubicBezTo>
                      <a:pt x="126" y="657"/>
                      <a:pt x="126" y="657"/>
                      <a:pt x="126" y="657"/>
                    </a:cubicBezTo>
                    <a:cubicBezTo>
                      <a:pt x="126" y="658"/>
                      <a:pt x="127" y="659"/>
                      <a:pt x="128" y="659"/>
                    </a:cubicBezTo>
                    <a:cubicBezTo>
                      <a:pt x="185" y="659"/>
                      <a:pt x="185" y="659"/>
                      <a:pt x="185" y="659"/>
                    </a:cubicBezTo>
                    <a:cubicBezTo>
                      <a:pt x="186" y="659"/>
                      <a:pt x="187" y="658"/>
                      <a:pt x="187" y="657"/>
                    </a:cubicBezTo>
                    <a:cubicBezTo>
                      <a:pt x="187" y="42"/>
                      <a:pt x="187" y="42"/>
                      <a:pt x="187" y="42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22"/>
                      <a:pt x="187" y="22"/>
                      <a:pt x="187" y="22"/>
                    </a:cubicBezTo>
                    <a:cubicBezTo>
                      <a:pt x="187" y="10"/>
                      <a:pt x="177" y="0"/>
                      <a:pt x="16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4"/>
                      <a:pt x="9" y="64"/>
                      <a:pt x="21" y="64"/>
                    </a:cubicBezTo>
                    <a:cubicBezTo>
                      <a:pt x="126" y="64"/>
                      <a:pt x="126" y="64"/>
                      <a:pt x="126" y="64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06" y="127"/>
                      <a:pt x="106" y="127"/>
                      <a:pt x="106" y="127"/>
                    </a:cubicBezTo>
                    <a:cubicBezTo>
                      <a:pt x="91" y="127"/>
                      <a:pt x="78" y="139"/>
                      <a:pt x="78" y="155"/>
                    </a:cubicBezTo>
                    <a:cubicBezTo>
                      <a:pt x="78" y="285"/>
                      <a:pt x="78" y="285"/>
                      <a:pt x="78" y="285"/>
                    </a:cubicBezTo>
                    <a:cubicBezTo>
                      <a:pt x="78" y="300"/>
                      <a:pt x="91" y="313"/>
                      <a:pt x="106" y="313"/>
                    </a:cubicBezTo>
                    <a:cubicBezTo>
                      <a:pt x="126" y="313"/>
                      <a:pt x="126" y="313"/>
                      <a:pt x="126" y="313"/>
                    </a:cubicBezTo>
                    <a:cubicBezTo>
                      <a:pt x="126" y="413"/>
                      <a:pt x="126" y="413"/>
                      <a:pt x="126" y="413"/>
                    </a:cubicBezTo>
                    <a:cubicBezTo>
                      <a:pt x="100" y="413"/>
                      <a:pt x="100" y="413"/>
                      <a:pt x="100" y="413"/>
                    </a:cubicBezTo>
                    <a:cubicBezTo>
                      <a:pt x="88" y="413"/>
                      <a:pt x="78" y="423"/>
                      <a:pt x="78" y="435"/>
                    </a:cubicBezTo>
                    <a:cubicBezTo>
                      <a:pt x="78" y="544"/>
                      <a:pt x="78" y="544"/>
                      <a:pt x="78" y="544"/>
                    </a:cubicBezTo>
                    <a:cubicBezTo>
                      <a:pt x="78" y="556"/>
                      <a:pt x="88" y="565"/>
                      <a:pt x="100" y="565"/>
                    </a:cubicBezTo>
                    <a:lnTo>
                      <a:pt x="126" y="565"/>
                    </a:lnTo>
                    <a:close/>
                  </a:path>
                </a:pathLst>
              </a:custGeom>
              <a:solidFill>
                <a:srgbClr val="FFA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293" name="Freeform 24"/>
              <p:cNvSpPr>
                <a:spLocks noEditPoints="1"/>
              </p:cNvSpPr>
              <p:nvPr/>
            </p:nvSpPr>
            <p:spPr bwMode="auto">
              <a:xfrm>
                <a:off x="4193726" y="2701855"/>
                <a:ext cx="2617779" cy="1234715"/>
              </a:xfrm>
              <a:custGeom>
                <a:avLst/>
                <a:gdLst>
                  <a:gd name="T0" fmla="*/ 253 w 699"/>
                  <a:gd name="T1" fmla="*/ 59 h 545"/>
                  <a:gd name="T2" fmla="*/ 219 w 699"/>
                  <a:gd name="T3" fmla="*/ 0 h 545"/>
                  <a:gd name="T4" fmla="*/ 4 w 699"/>
                  <a:gd name="T5" fmla="*/ 0 h 545"/>
                  <a:gd name="T6" fmla="*/ 0 w 699"/>
                  <a:gd name="T7" fmla="*/ 348 h 545"/>
                  <a:gd name="T8" fmla="*/ 4 w 699"/>
                  <a:gd name="T9" fmla="*/ 527 h 545"/>
                  <a:gd name="T10" fmla="*/ 101 w 699"/>
                  <a:gd name="T11" fmla="*/ 524 h 545"/>
                  <a:gd name="T12" fmla="*/ 282 w 699"/>
                  <a:gd name="T13" fmla="*/ 478 h 545"/>
                  <a:gd name="T14" fmla="*/ 297 w 699"/>
                  <a:gd name="T15" fmla="*/ 545 h 545"/>
                  <a:gd name="T16" fmla="*/ 574 w 699"/>
                  <a:gd name="T17" fmla="*/ 501 h 545"/>
                  <a:gd name="T18" fmla="*/ 594 w 699"/>
                  <a:gd name="T19" fmla="*/ 545 h 545"/>
                  <a:gd name="T20" fmla="*/ 699 w 699"/>
                  <a:gd name="T21" fmla="*/ 531 h 545"/>
                  <a:gd name="T22" fmla="*/ 699 w 699"/>
                  <a:gd name="T23" fmla="*/ 472 h 545"/>
                  <a:gd name="T24" fmla="*/ 681 w 699"/>
                  <a:gd name="T25" fmla="*/ 59 h 545"/>
                  <a:gd name="T26" fmla="*/ 411 w 699"/>
                  <a:gd name="T27" fmla="*/ 253 h 545"/>
                  <a:gd name="T28" fmla="*/ 435 w 699"/>
                  <a:gd name="T29" fmla="*/ 249 h 545"/>
                  <a:gd name="T30" fmla="*/ 467 w 699"/>
                  <a:gd name="T31" fmla="*/ 226 h 545"/>
                  <a:gd name="T32" fmla="*/ 501 w 699"/>
                  <a:gd name="T33" fmla="*/ 249 h 545"/>
                  <a:gd name="T34" fmla="*/ 533 w 699"/>
                  <a:gd name="T35" fmla="*/ 226 h 545"/>
                  <a:gd name="T36" fmla="*/ 568 w 699"/>
                  <a:gd name="T37" fmla="*/ 249 h 545"/>
                  <a:gd name="T38" fmla="*/ 600 w 699"/>
                  <a:gd name="T39" fmla="*/ 226 h 545"/>
                  <a:gd name="T40" fmla="*/ 620 w 699"/>
                  <a:gd name="T41" fmla="*/ 249 h 545"/>
                  <a:gd name="T42" fmla="*/ 623 w 699"/>
                  <a:gd name="T43" fmla="*/ 253 h 545"/>
                  <a:gd name="T44" fmla="*/ 620 w 699"/>
                  <a:gd name="T45" fmla="*/ 389 h 545"/>
                  <a:gd name="T46" fmla="*/ 600 w 699"/>
                  <a:gd name="T47" fmla="*/ 412 h 545"/>
                  <a:gd name="T48" fmla="*/ 568 w 699"/>
                  <a:gd name="T49" fmla="*/ 389 h 545"/>
                  <a:gd name="T50" fmla="*/ 533 w 699"/>
                  <a:gd name="T51" fmla="*/ 412 h 545"/>
                  <a:gd name="T52" fmla="*/ 501 w 699"/>
                  <a:gd name="T53" fmla="*/ 389 h 545"/>
                  <a:gd name="T54" fmla="*/ 467 w 699"/>
                  <a:gd name="T55" fmla="*/ 412 h 545"/>
                  <a:gd name="T56" fmla="*/ 435 w 699"/>
                  <a:gd name="T57" fmla="*/ 389 h 545"/>
                  <a:gd name="T58" fmla="*/ 411 w 699"/>
                  <a:gd name="T59" fmla="*/ 385 h 545"/>
                  <a:gd name="T60" fmla="*/ 152 w 699"/>
                  <a:gd name="T61" fmla="*/ 249 h 545"/>
                  <a:gd name="T62" fmla="*/ 102 w 699"/>
                  <a:gd name="T63" fmla="*/ 280 h 545"/>
                  <a:gd name="T64" fmla="*/ 152 w 699"/>
                  <a:gd name="T65" fmla="*/ 249 h 545"/>
                  <a:gd name="T66" fmla="*/ 102 w 699"/>
                  <a:gd name="T67" fmla="*/ 183 h 545"/>
                  <a:gd name="T68" fmla="*/ 152 w 699"/>
                  <a:gd name="T69" fmla="*/ 215 h 545"/>
                  <a:gd name="T70" fmla="*/ 152 w 699"/>
                  <a:gd name="T71" fmla="*/ 314 h 545"/>
                  <a:gd name="T72" fmla="*/ 102 w 699"/>
                  <a:gd name="T73" fmla="*/ 345 h 545"/>
                  <a:gd name="T74" fmla="*/ 152 w 699"/>
                  <a:gd name="T75" fmla="*/ 314 h 545"/>
                  <a:gd name="T76" fmla="*/ 102 w 699"/>
                  <a:gd name="T77" fmla="*/ 150 h 545"/>
                  <a:gd name="T78" fmla="*/ 152 w 699"/>
                  <a:gd name="T79" fmla="*/ 118 h 545"/>
                  <a:gd name="T80" fmla="*/ 273 w 699"/>
                  <a:gd name="T81" fmla="*/ 243 h 545"/>
                  <a:gd name="T82" fmla="*/ 209 w 699"/>
                  <a:gd name="T83" fmla="*/ 180 h 545"/>
                  <a:gd name="T84" fmla="*/ 273 w 699"/>
                  <a:gd name="T85" fmla="*/ 116 h 545"/>
                  <a:gd name="T86" fmla="*/ 273 w 699"/>
                  <a:gd name="T87" fmla="*/ 243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99" h="545">
                    <a:moveTo>
                      <a:pt x="681" y="59"/>
                    </a:moveTo>
                    <a:cubicBezTo>
                      <a:pt x="253" y="59"/>
                      <a:pt x="253" y="59"/>
                      <a:pt x="253" y="59"/>
                    </a:cubicBezTo>
                    <a:cubicBezTo>
                      <a:pt x="253" y="34"/>
                      <a:pt x="253" y="34"/>
                      <a:pt x="253" y="34"/>
                    </a:cubicBezTo>
                    <a:cubicBezTo>
                      <a:pt x="253" y="15"/>
                      <a:pt x="238" y="0"/>
                      <a:pt x="219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48"/>
                      <a:pt x="0" y="348"/>
                      <a:pt x="0" y="348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26"/>
                      <a:pt x="2" y="527"/>
                      <a:pt x="4" y="527"/>
                    </a:cubicBezTo>
                    <a:cubicBezTo>
                      <a:pt x="97" y="527"/>
                      <a:pt x="97" y="527"/>
                      <a:pt x="97" y="527"/>
                    </a:cubicBezTo>
                    <a:cubicBezTo>
                      <a:pt x="99" y="527"/>
                      <a:pt x="101" y="526"/>
                      <a:pt x="101" y="524"/>
                    </a:cubicBezTo>
                    <a:cubicBezTo>
                      <a:pt x="101" y="478"/>
                      <a:pt x="101" y="478"/>
                      <a:pt x="101" y="478"/>
                    </a:cubicBezTo>
                    <a:cubicBezTo>
                      <a:pt x="282" y="478"/>
                      <a:pt x="282" y="478"/>
                      <a:pt x="282" y="478"/>
                    </a:cubicBezTo>
                    <a:cubicBezTo>
                      <a:pt x="282" y="531"/>
                      <a:pt x="282" y="531"/>
                      <a:pt x="282" y="531"/>
                    </a:cubicBezTo>
                    <a:cubicBezTo>
                      <a:pt x="282" y="539"/>
                      <a:pt x="289" y="545"/>
                      <a:pt x="297" y="545"/>
                    </a:cubicBezTo>
                    <a:cubicBezTo>
                      <a:pt x="574" y="545"/>
                      <a:pt x="574" y="545"/>
                      <a:pt x="574" y="545"/>
                    </a:cubicBezTo>
                    <a:cubicBezTo>
                      <a:pt x="574" y="501"/>
                      <a:pt x="574" y="501"/>
                      <a:pt x="574" y="501"/>
                    </a:cubicBezTo>
                    <a:cubicBezTo>
                      <a:pt x="594" y="501"/>
                      <a:pt x="594" y="501"/>
                      <a:pt x="594" y="501"/>
                    </a:cubicBezTo>
                    <a:cubicBezTo>
                      <a:pt x="594" y="545"/>
                      <a:pt x="594" y="545"/>
                      <a:pt x="594" y="545"/>
                    </a:cubicBezTo>
                    <a:cubicBezTo>
                      <a:pt x="685" y="545"/>
                      <a:pt x="685" y="545"/>
                      <a:pt x="685" y="545"/>
                    </a:cubicBezTo>
                    <a:cubicBezTo>
                      <a:pt x="693" y="545"/>
                      <a:pt x="699" y="539"/>
                      <a:pt x="699" y="531"/>
                    </a:cubicBezTo>
                    <a:cubicBezTo>
                      <a:pt x="699" y="474"/>
                      <a:pt x="699" y="474"/>
                      <a:pt x="699" y="474"/>
                    </a:cubicBezTo>
                    <a:cubicBezTo>
                      <a:pt x="699" y="472"/>
                      <a:pt x="699" y="472"/>
                      <a:pt x="699" y="472"/>
                    </a:cubicBezTo>
                    <a:cubicBezTo>
                      <a:pt x="699" y="77"/>
                      <a:pt x="699" y="77"/>
                      <a:pt x="699" y="77"/>
                    </a:cubicBezTo>
                    <a:cubicBezTo>
                      <a:pt x="699" y="67"/>
                      <a:pt x="691" y="59"/>
                      <a:pt x="681" y="59"/>
                    </a:cubicBezTo>
                    <a:close/>
                    <a:moveTo>
                      <a:pt x="411" y="253"/>
                    </a:moveTo>
                    <a:cubicBezTo>
                      <a:pt x="411" y="253"/>
                      <a:pt x="411" y="253"/>
                      <a:pt x="411" y="253"/>
                    </a:cubicBezTo>
                    <a:cubicBezTo>
                      <a:pt x="411" y="251"/>
                      <a:pt x="413" y="249"/>
                      <a:pt x="415" y="249"/>
                    </a:cubicBezTo>
                    <a:cubicBezTo>
                      <a:pt x="435" y="249"/>
                      <a:pt x="435" y="249"/>
                      <a:pt x="435" y="249"/>
                    </a:cubicBezTo>
                    <a:cubicBezTo>
                      <a:pt x="435" y="226"/>
                      <a:pt x="435" y="226"/>
                      <a:pt x="435" y="226"/>
                    </a:cubicBezTo>
                    <a:cubicBezTo>
                      <a:pt x="467" y="226"/>
                      <a:pt x="467" y="226"/>
                      <a:pt x="467" y="226"/>
                    </a:cubicBezTo>
                    <a:cubicBezTo>
                      <a:pt x="467" y="249"/>
                      <a:pt x="467" y="249"/>
                      <a:pt x="467" y="249"/>
                    </a:cubicBezTo>
                    <a:cubicBezTo>
                      <a:pt x="501" y="249"/>
                      <a:pt x="501" y="249"/>
                      <a:pt x="501" y="249"/>
                    </a:cubicBezTo>
                    <a:cubicBezTo>
                      <a:pt x="501" y="226"/>
                      <a:pt x="501" y="226"/>
                      <a:pt x="501" y="226"/>
                    </a:cubicBezTo>
                    <a:cubicBezTo>
                      <a:pt x="533" y="226"/>
                      <a:pt x="533" y="226"/>
                      <a:pt x="533" y="226"/>
                    </a:cubicBezTo>
                    <a:cubicBezTo>
                      <a:pt x="533" y="249"/>
                      <a:pt x="533" y="249"/>
                      <a:pt x="533" y="249"/>
                    </a:cubicBezTo>
                    <a:cubicBezTo>
                      <a:pt x="568" y="249"/>
                      <a:pt x="568" y="249"/>
                      <a:pt x="568" y="249"/>
                    </a:cubicBezTo>
                    <a:cubicBezTo>
                      <a:pt x="568" y="226"/>
                      <a:pt x="568" y="226"/>
                      <a:pt x="568" y="226"/>
                    </a:cubicBezTo>
                    <a:cubicBezTo>
                      <a:pt x="600" y="226"/>
                      <a:pt x="600" y="226"/>
                      <a:pt x="600" y="226"/>
                    </a:cubicBezTo>
                    <a:cubicBezTo>
                      <a:pt x="600" y="249"/>
                      <a:pt x="600" y="249"/>
                      <a:pt x="600" y="249"/>
                    </a:cubicBezTo>
                    <a:cubicBezTo>
                      <a:pt x="620" y="249"/>
                      <a:pt x="620" y="249"/>
                      <a:pt x="620" y="249"/>
                    </a:cubicBezTo>
                    <a:cubicBezTo>
                      <a:pt x="622" y="249"/>
                      <a:pt x="623" y="251"/>
                      <a:pt x="623" y="253"/>
                    </a:cubicBezTo>
                    <a:cubicBezTo>
                      <a:pt x="623" y="253"/>
                      <a:pt x="623" y="253"/>
                      <a:pt x="623" y="253"/>
                    </a:cubicBezTo>
                    <a:cubicBezTo>
                      <a:pt x="623" y="385"/>
                      <a:pt x="623" y="385"/>
                      <a:pt x="623" y="385"/>
                    </a:cubicBezTo>
                    <a:cubicBezTo>
                      <a:pt x="623" y="387"/>
                      <a:pt x="622" y="389"/>
                      <a:pt x="620" y="389"/>
                    </a:cubicBezTo>
                    <a:cubicBezTo>
                      <a:pt x="600" y="389"/>
                      <a:pt x="600" y="389"/>
                      <a:pt x="600" y="389"/>
                    </a:cubicBezTo>
                    <a:cubicBezTo>
                      <a:pt x="600" y="412"/>
                      <a:pt x="600" y="412"/>
                      <a:pt x="600" y="412"/>
                    </a:cubicBezTo>
                    <a:cubicBezTo>
                      <a:pt x="568" y="412"/>
                      <a:pt x="568" y="412"/>
                      <a:pt x="568" y="412"/>
                    </a:cubicBezTo>
                    <a:cubicBezTo>
                      <a:pt x="568" y="389"/>
                      <a:pt x="568" y="389"/>
                      <a:pt x="568" y="389"/>
                    </a:cubicBezTo>
                    <a:cubicBezTo>
                      <a:pt x="533" y="389"/>
                      <a:pt x="533" y="389"/>
                      <a:pt x="533" y="389"/>
                    </a:cubicBezTo>
                    <a:cubicBezTo>
                      <a:pt x="533" y="412"/>
                      <a:pt x="533" y="412"/>
                      <a:pt x="533" y="412"/>
                    </a:cubicBezTo>
                    <a:cubicBezTo>
                      <a:pt x="501" y="412"/>
                      <a:pt x="501" y="412"/>
                      <a:pt x="501" y="412"/>
                    </a:cubicBezTo>
                    <a:cubicBezTo>
                      <a:pt x="501" y="389"/>
                      <a:pt x="501" y="389"/>
                      <a:pt x="501" y="389"/>
                    </a:cubicBezTo>
                    <a:cubicBezTo>
                      <a:pt x="467" y="389"/>
                      <a:pt x="467" y="389"/>
                      <a:pt x="467" y="389"/>
                    </a:cubicBezTo>
                    <a:cubicBezTo>
                      <a:pt x="467" y="412"/>
                      <a:pt x="467" y="412"/>
                      <a:pt x="467" y="412"/>
                    </a:cubicBezTo>
                    <a:cubicBezTo>
                      <a:pt x="435" y="412"/>
                      <a:pt x="435" y="412"/>
                      <a:pt x="435" y="412"/>
                    </a:cubicBezTo>
                    <a:cubicBezTo>
                      <a:pt x="435" y="389"/>
                      <a:pt x="435" y="389"/>
                      <a:pt x="435" y="389"/>
                    </a:cubicBezTo>
                    <a:cubicBezTo>
                      <a:pt x="415" y="389"/>
                      <a:pt x="415" y="389"/>
                      <a:pt x="415" y="389"/>
                    </a:cubicBezTo>
                    <a:cubicBezTo>
                      <a:pt x="413" y="389"/>
                      <a:pt x="411" y="387"/>
                      <a:pt x="411" y="385"/>
                    </a:cubicBezTo>
                    <a:lnTo>
                      <a:pt x="411" y="253"/>
                    </a:lnTo>
                    <a:close/>
                    <a:moveTo>
                      <a:pt x="152" y="249"/>
                    </a:moveTo>
                    <a:cubicBezTo>
                      <a:pt x="152" y="280"/>
                      <a:pt x="152" y="280"/>
                      <a:pt x="152" y="280"/>
                    </a:cubicBezTo>
                    <a:cubicBezTo>
                      <a:pt x="102" y="280"/>
                      <a:pt x="102" y="280"/>
                      <a:pt x="102" y="280"/>
                    </a:cubicBezTo>
                    <a:cubicBezTo>
                      <a:pt x="102" y="249"/>
                      <a:pt x="102" y="249"/>
                      <a:pt x="102" y="249"/>
                    </a:cubicBezTo>
                    <a:lnTo>
                      <a:pt x="152" y="249"/>
                    </a:lnTo>
                    <a:close/>
                    <a:moveTo>
                      <a:pt x="102" y="215"/>
                    </a:moveTo>
                    <a:cubicBezTo>
                      <a:pt x="102" y="183"/>
                      <a:pt x="102" y="183"/>
                      <a:pt x="102" y="183"/>
                    </a:cubicBezTo>
                    <a:cubicBezTo>
                      <a:pt x="152" y="183"/>
                      <a:pt x="152" y="183"/>
                      <a:pt x="152" y="183"/>
                    </a:cubicBezTo>
                    <a:cubicBezTo>
                      <a:pt x="152" y="215"/>
                      <a:pt x="152" y="215"/>
                      <a:pt x="152" y="215"/>
                    </a:cubicBezTo>
                    <a:lnTo>
                      <a:pt x="102" y="215"/>
                    </a:lnTo>
                    <a:close/>
                    <a:moveTo>
                      <a:pt x="152" y="314"/>
                    </a:moveTo>
                    <a:cubicBezTo>
                      <a:pt x="152" y="345"/>
                      <a:pt x="152" y="345"/>
                      <a:pt x="152" y="345"/>
                    </a:cubicBezTo>
                    <a:cubicBezTo>
                      <a:pt x="102" y="345"/>
                      <a:pt x="102" y="345"/>
                      <a:pt x="102" y="345"/>
                    </a:cubicBezTo>
                    <a:cubicBezTo>
                      <a:pt x="102" y="314"/>
                      <a:pt x="102" y="314"/>
                      <a:pt x="102" y="314"/>
                    </a:cubicBezTo>
                    <a:lnTo>
                      <a:pt x="152" y="314"/>
                    </a:lnTo>
                    <a:close/>
                    <a:moveTo>
                      <a:pt x="152" y="150"/>
                    </a:moveTo>
                    <a:cubicBezTo>
                      <a:pt x="102" y="150"/>
                      <a:pt x="102" y="150"/>
                      <a:pt x="102" y="150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52" y="118"/>
                      <a:pt x="152" y="118"/>
                      <a:pt x="152" y="118"/>
                    </a:cubicBezTo>
                    <a:lnTo>
                      <a:pt x="152" y="150"/>
                    </a:lnTo>
                    <a:close/>
                    <a:moveTo>
                      <a:pt x="273" y="243"/>
                    </a:moveTo>
                    <a:cubicBezTo>
                      <a:pt x="266" y="243"/>
                      <a:pt x="259" y="242"/>
                      <a:pt x="253" y="240"/>
                    </a:cubicBezTo>
                    <a:cubicBezTo>
                      <a:pt x="228" y="232"/>
                      <a:pt x="209" y="208"/>
                      <a:pt x="209" y="180"/>
                    </a:cubicBezTo>
                    <a:cubicBezTo>
                      <a:pt x="209" y="152"/>
                      <a:pt x="228" y="128"/>
                      <a:pt x="253" y="120"/>
                    </a:cubicBezTo>
                    <a:cubicBezTo>
                      <a:pt x="259" y="118"/>
                      <a:pt x="266" y="116"/>
                      <a:pt x="273" y="116"/>
                    </a:cubicBezTo>
                    <a:cubicBezTo>
                      <a:pt x="308" y="116"/>
                      <a:pt x="336" y="145"/>
                      <a:pt x="336" y="180"/>
                    </a:cubicBezTo>
                    <a:cubicBezTo>
                      <a:pt x="336" y="215"/>
                      <a:pt x="308" y="243"/>
                      <a:pt x="273" y="24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5532895" y="3081705"/>
                <a:ext cx="1061634" cy="6682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4910984" y="2955109"/>
                <a:ext cx="613466" cy="568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812720">
                  <a:defRPr/>
                </a:pPr>
                <a:endParaRPr lang="en-US" sz="1467" kern="0">
                  <a:solidFill>
                    <a:prstClr val="black">
                      <a:lumMod val="65000"/>
                      <a:lumOff val="35000"/>
                    </a:prstClr>
                  </a:solidFill>
                  <a:latin typeface="Intel Clear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5916930" y="3081706"/>
                <a:ext cx="463432" cy="509783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white"/>
                  </a:solidFill>
                  <a:latin typeface="Intel Clear"/>
                </a:endParaRPr>
              </a:p>
            </p:txBody>
          </p:sp>
          <p:sp>
            <p:nvSpPr>
              <p:cNvPr id="297" name="Donut 296"/>
              <p:cNvSpPr/>
              <p:nvPr/>
            </p:nvSpPr>
            <p:spPr>
              <a:xfrm>
                <a:off x="5170943" y="3228065"/>
                <a:ext cx="376418" cy="414065"/>
              </a:xfrm>
              <a:prstGeom prst="donut">
                <a:avLst>
                  <a:gd name="adj" fmla="val 14914"/>
                </a:avLst>
              </a:prstGeom>
              <a:solidFill>
                <a:srgbClr val="0071C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98" name="Picture 297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838" y="3017194"/>
                <a:ext cx="579290" cy="637228"/>
              </a:xfrm>
              <a:prstGeom prst="rect">
                <a:avLst/>
              </a:prstGeom>
            </p:spPr>
          </p:pic>
        </p:grpSp>
        <p:grpSp>
          <p:nvGrpSpPr>
            <p:cNvPr id="236" name="Group 235"/>
            <p:cNvGrpSpPr>
              <a:grpSpLocks noChangeAspect="1"/>
            </p:cNvGrpSpPr>
            <p:nvPr/>
          </p:nvGrpSpPr>
          <p:grpSpPr>
            <a:xfrm>
              <a:off x="5406806" y="3459258"/>
              <a:ext cx="246887" cy="246888"/>
              <a:chOff x="3197991" y="5972112"/>
              <a:chExt cx="394256" cy="394258"/>
            </a:xfrm>
          </p:grpSpPr>
          <p:sp>
            <p:nvSpPr>
              <p:cNvPr id="279" name="Freeform 371"/>
              <p:cNvSpPr>
                <a:spLocks noEditPoints="1"/>
              </p:cNvSpPr>
              <p:nvPr/>
            </p:nvSpPr>
            <p:spPr bwMode="auto">
              <a:xfrm>
                <a:off x="3267272" y="6039813"/>
                <a:ext cx="258855" cy="258855"/>
              </a:xfrm>
              <a:custGeom>
                <a:avLst/>
                <a:gdLst>
                  <a:gd name="T0" fmla="*/ 144 w 146"/>
                  <a:gd name="T1" fmla="*/ 0 h 146"/>
                  <a:gd name="T2" fmla="*/ 1 w 146"/>
                  <a:gd name="T3" fmla="*/ 0 h 146"/>
                  <a:gd name="T4" fmla="*/ 0 w 146"/>
                  <a:gd name="T5" fmla="*/ 1 h 146"/>
                  <a:gd name="T6" fmla="*/ 0 w 146"/>
                  <a:gd name="T7" fmla="*/ 144 h 146"/>
                  <a:gd name="T8" fmla="*/ 1 w 146"/>
                  <a:gd name="T9" fmla="*/ 146 h 146"/>
                  <a:gd name="T10" fmla="*/ 144 w 146"/>
                  <a:gd name="T11" fmla="*/ 146 h 146"/>
                  <a:gd name="T12" fmla="*/ 146 w 146"/>
                  <a:gd name="T13" fmla="*/ 144 h 146"/>
                  <a:gd name="T14" fmla="*/ 146 w 146"/>
                  <a:gd name="T15" fmla="*/ 1 h 146"/>
                  <a:gd name="T16" fmla="*/ 144 w 146"/>
                  <a:gd name="T17" fmla="*/ 0 h 146"/>
                  <a:gd name="T18" fmla="*/ 132 w 146"/>
                  <a:gd name="T19" fmla="*/ 132 h 146"/>
                  <a:gd name="T20" fmla="*/ 14 w 146"/>
                  <a:gd name="T21" fmla="*/ 132 h 146"/>
                  <a:gd name="T22" fmla="*/ 13 w 146"/>
                  <a:gd name="T23" fmla="*/ 131 h 146"/>
                  <a:gd name="T24" fmla="*/ 13 w 146"/>
                  <a:gd name="T25" fmla="*/ 14 h 146"/>
                  <a:gd name="T26" fmla="*/ 14 w 146"/>
                  <a:gd name="T27" fmla="*/ 13 h 146"/>
                  <a:gd name="T28" fmla="*/ 132 w 146"/>
                  <a:gd name="T29" fmla="*/ 13 h 146"/>
                  <a:gd name="T30" fmla="*/ 132 w 146"/>
                  <a:gd name="T31" fmla="*/ 14 h 146"/>
                  <a:gd name="T32" fmla="*/ 132 w 146"/>
                  <a:gd name="T33" fmla="*/ 131 h 146"/>
                  <a:gd name="T34" fmla="*/ 132 w 146"/>
                  <a:gd name="T35" fmla="*/ 13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146">
                    <a:moveTo>
                      <a:pt x="1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6"/>
                      <a:pt x="1" y="146"/>
                    </a:cubicBezTo>
                    <a:cubicBezTo>
                      <a:pt x="144" y="146"/>
                      <a:pt x="144" y="146"/>
                      <a:pt x="144" y="146"/>
                    </a:cubicBezTo>
                    <a:cubicBezTo>
                      <a:pt x="145" y="146"/>
                      <a:pt x="146" y="145"/>
                      <a:pt x="146" y="144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6" y="0"/>
                      <a:pt x="145" y="0"/>
                      <a:pt x="144" y="0"/>
                    </a:cubicBezTo>
                    <a:moveTo>
                      <a:pt x="132" y="132"/>
                    </a:moveTo>
                    <a:cubicBezTo>
                      <a:pt x="14" y="132"/>
                      <a:pt x="14" y="132"/>
                      <a:pt x="14" y="132"/>
                    </a:cubicBezTo>
                    <a:cubicBezTo>
                      <a:pt x="14" y="132"/>
                      <a:pt x="13" y="132"/>
                      <a:pt x="13" y="131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3"/>
                      <a:pt x="14" y="13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2" y="13"/>
                      <a:pt x="132" y="14"/>
                      <a:pt x="132" y="14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32"/>
                      <a:pt x="132" y="132"/>
                      <a:pt x="132" y="1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0" name="Freeform 372"/>
              <p:cNvSpPr>
                <a:spLocks/>
              </p:cNvSpPr>
              <p:nvPr/>
            </p:nvSpPr>
            <p:spPr bwMode="auto">
              <a:xfrm>
                <a:off x="3299212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1" name="Freeform 373"/>
              <p:cNvSpPr>
                <a:spLocks/>
              </p:cNvSpPr>
              <p:nvPr/>
            </p:nvSpPr>
            <p:spPr bwMode="auto">
              <a:xfrm>
                <a:off x="3375129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2" name="Freeform 374"/>
              <p:cNvSpPr>
                <a:spLocks/>
              </p:cNvSpPr>
              <p:nvPr/>
            </p:nvSpPr>
            <p:spPr bwMode="auto">
              <a:xfrm>
                <a:off x="3451837" y="5972112"/>
                <a:ext cx="43142" cy="43143"/>
              </a:xfrm>
              <a:custGeom>
                <a:avLst/>
                <a:gdLst>
                  <a:gd name="T0" fmla="*/ 17 w 17"/>
                  <a:gd name="T1" fmla="*/ 1 h 20"/>
                  <a:gd name="T2" fmla="*/ 17 w 17"/>
                  <a:gd name="T3" fmla="*/ 19 h 20"/>
                  <a:gd name="T4" fmla="*/ 16 w 17"/>
                  <a:gd name="T5" fmla="*/ 20 h 20"/>
                  <a:gd name="T6" fmla="*/ 1 w 17"/>
                  <a:gd name="T7" fmla="*/ 20 h 20"/>
                  <a:gd name="T8" fmla="*/ 0 w 17"/>
                  <a:gd name="T9" fmla="*/ 19 h 20"/>
                  <a:gd name="T10" fmla="*/ 0 w 17"/>
                  <a:gd name="T11" fmla="*/ 1 h 20"/>
                  <a:gd name="T12" fmla="*/ 1 w 17"/>
                  <a:gd name="T13" fmla="*/ 0 h 20"/>
                  <a:gd name="T14" fmla="*/ 16 w 17"/>
                  <a:gd name="T15" fmla="*/ 0 h 20"/>
                  <a:gd name="T16" fmla="*/ 17 w 17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7" y="1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3" name="Freeform 375"/>
              <p:cNvSpPr>
                <a:spLocks/>
              </p:cNvSpPr>
              <p:nvPr/>
            </p:nvSpPr>
            <p:spPr bwMode="auto">
              <a:xfrm>
                <a:off x="3451837" y="6323226"/>
                <a:ext cx="43142" cy="43143"/>
              </a:xfrm>
              <a:custGeom>
                <a:avLst/>
                <a:gdLst>
                  <a:gd name="T0" fmla="*/ 0 w 17"/>
                  <a:gd name="T1" fmla="*/ 19 h 20"/>
                  <a:gd name="T2" fmla="*/ 0 w 17"/>
                  <a:gd name="T3" fmla="*/ 1 h 20"/>
                  <a:gd name="T4" fmla="*/ 1 w 17"/>
                  <a:gd name="T5" fmla="*/ 0 h 20"/>
                  <a:gd name="T6" fmla="*/ 16 w 17"/>
                  <a:gd name="T7" fmla="*/ 0 h 20"/>
                  <a:gd name="T8" fmla="*/ 17 w 17"/>
                  <a:gd name="T9" fmla="*/ 1 h 20"/>
                  <a:gd name="T10" fmla="*/ 17 w 17"/>
                  <a:gd name="T11" fmla="*/ 19 h 20"/>
                  <a:gd name="T12" fmla="*/ 16 w 17"/>
                  <a:gd name="T13" fmla="*/ 20 h 20"/>
                  <a:gd name="T14" fmla="*/ 1 w 17"/>
                  <a:gd name="T15" fmla="*/ 20 h 20"/>
                  <a:gd name="T16" fmla="*/ 0 w 17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4" name="Freeform 376"/>
              <p:cNvSpPr>
                <a:spLocks/>
              </p:cNvSpPr>
              <p:nvPr/>
            </p:nvSpPr>
            <p:spPr bwMode="auto">
              <a:xfrm>
                <a:off x="3375129" y="6323227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5" name="Freeform 377"/>
              <p:cNvSpPr>
                <a:spLocks/>
              </p:cNvSpPr>
              <p:nvPr/>
            </p:nvSpPr>
            <p:spPr bwMode="auto">
              <a:xfrm>
                <a:off x="3299212" y="6323226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6" name="Freeform 378"/>
              <p:cNvSpPr>
                <a:spLocks/>
              </p:cNvSpPr>
              <p:nvPr/>
            </p:nvSpPr>
            <p:spPr bwMode="auto">
              <a:xfrm>
                <a:off x="3549105" y="6072543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7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7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7" name="Freeform 379"/>
              <p:cNvSpPr>
                <a:spLocks/>
              </p:cNvSpPr>
              <p:nvPr/>
            </p:nvSpPr>
            <p:spPr bwMode="auto">
              <a:xfrm>
                <a:off x="3549105" y="6149250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6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6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8" name="Freeform 380"/>
              <p:cNvSpPr>
                <a:spLocks/>
              </p:cNvSpPr>
              <p:nvPr/>
            </p:nvSpPr>
            <p:spPr bwMode="auto">
              <a:xfrm>
                <a:off x="3549105" y="6225958"/>
                <a:ext cx="43142" cy="43143"/>
              </a:xfrm>
              <a:custGeom>
                <a:avLst/>
                <a:gdLst>
                  <a:gd name="T0" fmla="*/ 19 w 20"/>
                  <a:gd name="T1" fmla="*/ 17 h 17"/>
                  <a:gd name="T2" fmla="*/ 1 w 20"/>
                  <a:gd name="T3" fmla="*/ 17 h 17"/>
                  <a:gd name="T4" fmla="*/ 0 w 20"/>
                  <a:gd name="T5" fmla="*/ 16 h 17"/>
                  <a:gd name="T6" fmla="*/ 0 w 20"/>
                  <a:gd name="T7" fmla="*/ 1 h 17"/>
                  <a:gd name="T8" fmla="*/ 1 w 20"/>
                  <a:gd name="T9" fmla="*/ 0 h 17"/>
                  <a:gd name="T10" fmla="*/ 19 w 20"/>
                  <a:gd name="T11" fmla="*/ 0 h 17"/>
                  <a:gd name="T12" fmla="*/ 20 w 20"/>
                  <a:gd name="T13" fmla="*/ 1 h 17"/>
                  <a:gd name="T14" fmla="*/ 20 w 20"/>
                  <a:gd name="T15" fmla="*/ 16 h 17"/>
                  <a:gd name="T16" fmla="*/ 19 w 20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9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7"/>
                      <a:pt x="19" y="1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89" name="Freeform 381"/>
              <p:cNvSpPr>
                <a:spLocks/>
              </p:cNvSpPr>
              <p:nvPr/>
            </p:nvSpPr>
            <p:spPr bwMode="auto">
              <a:xfrm>
                <a:off x="3197991" y="6225958"/>
                <a:ext cx="43142" cy="43143"/>
              </a:xfrm>
              <a:custGeom>
                <a:avLst/>
                <a:gdLst>
                  <a:gd name="T0" fmla="*/ 1 w 20"/>
                  <a:gd name="T1" fmla="*/ 0 h 17"/>
                  <a:gd name="T2" fmla="*/ 19 w 20"/>
                  <a:gd name="T3" fmla="*/ 0 h 17"/>
                  <a:gd name="T4" fmla="*/ 20 w 20"/>
                  <a:gd name="T5" fmla="*/ 1 h 17"/>
                  <a:gd name="T6" fmla="*/ 20 w 20"/>
                  <a:gd name="T7" fmla="*/ 16 h 17"/>
                  <a:gd name="T8" fmla="*/ 19 w 20"/>
                  <a:gd name="T9" fmla="*/ 17 h 17"/>
                  <a:gd name="T10" fmla="*/ 1 w 20"/>
                  <a:gd name="T11" fmla="*/ 17 h 17"/>
                  <a:gd name="T12" fmla="*/ 0 w 20"/>
                  <a:gd name="T13" fmla="*/ 16 h 17"/>
                  <a:gd name="T14" fmla="*/ 0 w 20"/>
                  <a:gd name="T15" fmla="*/ 1 h 17"/>
                  <a:gd name="T16" fmla="*/ 1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90" name="Freeform 382"/>
              <p:cNvSpPr>
                <a:spLocks/>
              </p:cNvSpPr>
              <p:nvPr/>
            </p:nvSpPr>
            <p:spPr bwMode="auto">
              <a:xfrm>
                <a:off x="3197991" y="6149250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6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6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91" name="Freeform 383"/>
              <p:cNvSpPr>
                <a:spLocks/>
              </p:cNvSpPr>
              <p:nvPr/>
            </p:nvSpPr>
            <p:spPr bwMode="auto">
              <a:xfrm>
                <a:off x="3197991" y="6072543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7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7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</p:grpSp>
        <p:grpSp>
          <p:nvGrpSpPr>
            <p:cNvPr id="237" name="Group 236"/>
            <p:cNvGrpSpPr>
              <a:grpSpLocks noChangeAspect="1"/>
            </p:cNvGrpSpPr>
            <p:nvPr/>
          </p:nvGrpSpPr>
          <p:grpSpPr>
            <a:xfrm>
              <a:off x="5094298" y="3459258"/>
              <a:ext cx="246887" cy="246888"/>
              <a:chOff x="3197991" y="5972112"/>
              <a:chExt cx="394256" cy="394258"/>
            </a:xfrm>
          </p:grpSpPr>
          <p:sp>
            <p:nvSpPr>
              <p:cNvPr id="266" name="Freeform 371"/>
              <p:cNvSpPr>
                <a:spLocks noEditPoints="1"/>
              </p:cNvSpPr>
              <p:nvPr/>
            </p:nvSpPr>
            <p:spPr bwMode="auto">
              <a:xfrm>
                <a:off x="3267272" y="6039813"/>
                <a:ext cx="258855" cy="258855"/>
              </a:xfrm>
              <a:custGeom>
                <a:avLst/>
                <a:gdLst>
                  <a:gd name="T0" fmla="*/ 144 w 146"/>
                  <a:gd name="T1" fmla="*/ 0 h 146"/>
                  <a:gd name="T2" fmla="*/ 1 w 146"/>
                  <a:gd name="T3" fmla="*/ 0 h 146"/>
                  <a:gd name="T4" fmla="*/ 0 w 146"/>
                  <a:gd name="T5" fmla="*/ 1 h 146"/>
                  <a:gd name="T6" fmla="*/ 0 w 146"/>
                  <a:gd name="T7" fmla="*/ 144 h 146"/>
                  <a:gd name="T8" fmla="*/ 1 w 146"/>
                  <a:gd name="T9" fmla="*/ 146 h 146"/>
                  <a:gd name="T10" fmla="*/ 144 w 146"/>
                  <a:gd name="T11" fmla="*/ 146 h 146"/>
                  <a:gd name="T12" fmla="*/ 146 w 146"/>
                  <a:gd name="T13" fmla="*/ 144 h 146"/>
                  <a:gd name="T14" fmla="*/ 146 w 146"/>
                  <a:gd name="T15" fmla="*/ 1 h 146"/>
                  <a:gd name="T16" fmla="*/ 144 w 146"/>
                  <a:gd name="T17" fmla="*/ 0 h 146"/>
                  <a:gd name="T18" fmla="*/ 132 w 146"/>
                  <a:gd name="T19" fmla="*/ 132 h 146"/>
                  <a:gd name="T20" fmla="*/ 14 w 146"/>
                  <a:gd name="T21" fmla="*/ 132 h 146"/>
                  <a:gd name="T22" fmla="*/ 13 w 146"/>
                  <a:gd name="T23" fmla="*/ 131 h 146"/>
                  <a:gd name="T24" fmla="*/ 13 w 146"/>
                  <a:gd name="T25" fmla="*/ 14 h 146"/>
                  <a:gd name="T26" fmla="*/ 14 w 146"/>
                  <a:gd name="T27" fmla="*/ 13 h 146"/>
                  <a:gd name="T28" fmla="*/ 132 w 146"/>
                  <a:gd name="T29" fmla="*/ 13 h 146"/>
                  <a:gd name="T30" fmla="*/ 132 w 146"/>
                  <a:gd name="T31" fmla="*/ 14 h 146"/>
                  <a:gd name="T32" fmla="*/ 132 w 146"/>
                  <a:gd name="T33" fmla="*/ 131 h 146"/>
                  <a:gd name="T34" fmla="*/ 132 w 146"/>
                  <a:gd name="T35" fmla="*/ 13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146">
                    <a:moveTo>
                      <a:pt x="1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6"/>
                      <a:pt x="1" y="146"/>
                    </a:cubicBezTo>
                    <a:cubicBezTo>
                      <a:pt x="144" y="146"/>
                      <a:pt x="144" y="146"/>
                      <a:pt x="144" y="146"/>
                    </a:cubicBezTo>
                    <a:cubicBezTo>
                      <a:pt x="145" y="146"/>
                      <a:pt x="146" y="145"/>
                      <a:pt x="146" y="144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6" y="0"/>
                      <a:pt x="145" y="0"/>
                      <a:pt x="144" y="0"/>
                    </a:cubicBezTo>
                    <a:moveTo>
                      <a:pt x="132" y="132"/>
                    </a:moveTo>
                    <a:cubicBezTo>
                      <a:pt x="14" y="132"/>
                      <a:pt x="14" y="132"/>
                      <a:pt x="14" y="132"/>
                    </a:cubicBezTo>
                    <a:cubicBezTo>
                      <a:pt x="14" y="132"/>
                      <a:pt x="13" y="132"/>
                      <a:pt x="13" y="131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3"/>
                      <a:pt x="14" y="13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2" y="13"/>
                      <a:pt x="132" y="14"/>
                      <a:pt x="132" y="14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32"/>
                      <a:pt x="132" y="132"/>
                      <a:pt x="132" y="1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7" name="Freeform 372"/>
              <p:cNvSpPr>
                <a:spLocks/>
              </p:cNvSpPr>
              <p:nvPr/>
            </p:nvSpPr>
            <p:spPr bwMode="auto">
              <a:xfrm>
                <a:off x="3299212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8" name="Freeform 373"/>
              <p:cNvSpPr>
                <a:spLocks/>
              </p:cNvSpPr>
              <p:nvPr/>
            </p:nvSpPr>
            <p:spPr bwMode="auto">
              <a:xfrm>
                <a:off x="3375129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9" name="Freeform 374"/>
              <p:cNvSpPr>
                <a:spLocks/>
              </p:cNvSpPr>
              <p:nvPr/>
            </p:nvSpPr>
            <p:spPr bwMode="auto">
              <a:xfrm>
                <a:off x="3451837" y="5972112"/>
                <a:ext cx="43142" cy="43143"/>
              </a:xfrm>
              <a:custGeom>
                <a:avLst/>
                <a:gdLst>
                  <a:gd name="T0" fmla="*/ 17 w 17"/>
                  <a:gd name="T1" fmla="*/ 1 h 20"/>
                  <a:gd name="T2" fmla="*/ 17 w 17"/>
                  <a:gd name="T3" fmla="*/ 19 h 20"/>
                  <a:gd name="T4" fmla="*/ 16 w 17"/>
                  <a:gd name="T5" fmla="*/ 20 h 20"/>
                  <a:gd name="T6" fmla="*/ 1 w 17"/>
                  <a:gd name="T7" fmla="*/ 20 h 20"/>
                  <a:gd name="T8" fmla="*/ 0 w 17"/>
                  <a:gd name="T9" fmla="*/ 19 h 20"/>
                  <a:gd name="T10" fmla="*/ 0 w 17"/>
                  <a:gd name="T11" fmla="*/ 1 h 20"/>
                  <a:gd name="T12" fmla="*/ 1 w 17"/>
                  <a:gd name="T13" fmla="*/ 0 h 20"/>
                  <a:gd name="T14" fmla="*/ 16 w 17"/>
                  <a:gd name="T15" fmla="*/ 0 h 20"/>
                  <a:gd name="T16" fmla="*/ 17 w 17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7" y="1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0" name="Freeform 375"/>
              <p:cNvSpPr>
                <a:spLocks/>
              </p:cNvSpPr>
              <p:nvPr/>
            </p:nvSpPr>
            <p:spPr bwMode="auto">
              <a:xfrm>
                <a:off x="3451837" y="6323226"/>
                <a:ext cx="43142" cy="43143"/>
              </a:xfrm>
              <a:custGeom>
                <a:avLst/>
                <a:gdLst>
                  <a:gd name="T0" fmla="*/ 0 w 17"/>
                  <a:gd name="T1" fmla="*/ 19 h 20"/>
                  <a:gd name="T2" fmla="*/ 0 w 17"/>
                  <a:gd name="T3" fmla="*/ 1 h 20"/>
                  <a:gd name="T4" fmla="*/ 1 w 17"/>
                  <a:gd name="T5" fmla="*/ 0 h 20"/>
                  <a:gd name="T6" fmla="*/ 16 w 17"/>
                  <a:gd name="T7" fmla="*/ 0 h 20"/>
                  <a:gd name="T8" fmla="*/ 17 w 17"/>
                  <a:gd name="T9" fmla="*/ 1 h 20"/>
                  <a:gd name="T10" fmla="*/ 17 w 17"/>
                  <a:gd name="T11" fmla="*/ 19 h 20"/>
                  <a:gd name="T12" fmla="*/ 16 w 17"/>
                  <a:gd name="T13" fmla="*/ 20 h 20"/>
                  <a:gd name="T14" fmla="*/ 1 w 17"/>
                  <a:gd name="T15" fmla="*/ 20 h 20"/>
                  <a:gd name="T16" fmla="*/ 0 w 17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1" name="Freeform 376"/>
              <p:cNvSpPr>
                <a:spLocks/>
              </p:cNvSpPr>
              <p:nvPr/>
            </p:nvSpPr>
            <p:spPr bwMode="auto">
              <a:xfrm>
                <a:off x="3375129" y="6323227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2" name="Freeform 377"/>
              <p:cNvSpPr>
                <a:spLocks/>
              </p:cNvSpPr>
              <p:nvPr/>
            </p:nvSpPr>
            <p:spPr bwMode="auto">
              <a:xfrm>
                <a:off x="3299212" y="6323226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3" name="Freeform 378"/>
              <p:cNvSpPr>
                <a:spLocks/>
              </p:cNvSpPr>
              <p:nvPr/>
            </p:nvSpPr>
            <p:spPr bwMode="auto">
              <a:xfrm>
                <a:off x="3549105" y="6072543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7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7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4" name="Freeform 379"/>
              <p:cNvSpPr>
                <a:spLocks/>
              </p:cNvSpPr>
              <p:nvPr/>
            </p:nvSpPr>
            <p:spPr bwMode="auto">
              <a:xfrm>
                <a:off x="3549105" y="6149250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6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6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5" name="Freeform 380"/>
              <p:cNvSpPr>
                <a:spLocks/>
              </p:cNvSpPr>
              <p:nvPr/>
            </p:nvSpPr>
            <p:spPr bwMode="auto">
              <a:xfrm>
                <a:off x="3549105" y="6225958"/>
                <a:ext cx="43142" cy="43143"/>
              </a:xfrm>
              <a:custGeom>
                <a:avLst/>
                <a:gdLst>
                  <a:gd name="T0" fmla="*/ 19 w 20"/>
                  <a:gd name="T1" fmla="*/ 17 h 17"/>
                  <a:gd name="T2" fmla="*/ 1 w 20"/>
                  <a:gd name="T3" fmla="*/ 17 h 17"/>
                  <a:gd name="T4" fmla="*/ 0 w 20"/>
                  <a:gd name="T5" fmla="*/ 16 h 17"/>
                  <a:gd name="T6" fmla="*/ 0 w 20"/>
                  <a:gd name="T7" fmla="*/ 1 h 17"/>
                  <a:gd name="T8" fmla="*/ 1 w 20"/>
                  <a:gd name="T9" fmla="*/ 0 h 17"/>
                  <a:gd name="T10" fmla="*/ 19 w 20"/>
                  <a:gd name="T11" fmla="*/ 0 h 17"/>
                  <a:gd name="T12" fmla="*/ 20 w 20"/>
                  <a:gd name="T13" fmla="*/ 1 h 17"/>
                  <a:gd name="T14" fmla="*/ 20 w 20"/>
                  <a:gd name="T15" fmla="*/ 16 h 17"/>
                  <a:gd name="T16" fmla="*/ 19 w 20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9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7"/>
                      <a:pt x="19" y="1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6" name="Freeform 381"/>
              <p:cNvSpPr>
                <a:spLocks/>
              </p:cNvSpPr>
              <p:nvPr/>
            </p:nvSpPr>
            <p:spPr bwMode="auto">
              <a:xfrm>
                <a:off x="3197991" y="6225958"/>
                <a:ext cx="43142" cy="43143"/>
              </a:xfrm>
              <a:custGeom>
                <a:avLst/>
                <a:gdLst>
                  <a:gd name="T0" fmla="*/ 1 w 20"/>
                  <a:gd name="T1" fmla="*/ 0 h 17"/>
                  <a:gd name="T2" fmla="*/ 19 w 20"/>
                  <a:gd name="T3" fmla="*/ 0 h 17"/>
                  <a:gd name="T4" fmla="*/ 20 w 20"/>
                  <a:gd name="T5" fmla="*/ 1 h 17"/>
                  <a:gd name="T6" fmla="*/ 20 w 20"/>
                  <a:gd name="T7" fmla="*/ 16 h 17"/>
                  <a:gd name="T8" fmla="*/ 19 w 20"/>
                  <a:gd name="T9" fmla="*/ 17 h 17"/>
                  <a:gd name="T10" fmla="*/ 1 w 20"/>
                  <a:gd name="T11" fmla="*/ 17 h 17"/>
                  <a:gd name="T12" fmla="*/ 0 w 20"/>
                  <a:gd name="T13" fmla="*/ 16 h 17"/>
                  <a:gd name="T14" fmla="*/ 0 w 20"/>
                  <a:gd name="T15" fmla="*/ 1 h 17"/>
                  <a:gd name="T16" fmla="*/ 1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7" name="Freeform 382"/>
              <p:cNvSpPr>
                <a:spLocks/>
              </p:cNvSpPr>
              <p:nvPr/>
            </p:nvSpPr>
            <p:spPr bwMode="auto">
              <a:xfrm>
                <a:off x="3197991" y="6149250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6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6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78" name="Freeform 383"/>
              <p:cNvSpPr>
                <a:spLocks/>
              </p:cNvSpPr>
              <p:nvPr/>
            </p:nvSpPr>
            <p:spPr bwMode="auto">
              <a:xfrm>
                <a:off x="3197991" y="6072543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7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7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</p:grpSp>
        <p:grpSp>
          <p:nvGrpSpPr>
            <p:cNvPr id="238" name="Group 237"/>
            <p:cNvGrpSpPr>
              <a:grpSpLocks noChangeAspect="1"/>
            </p:cNvGrpSpPr>
            <p:nvPr/>
          </p:nvGrpSpPr>
          <p:grpSpPr>
            <a:xfrm>
              <a:off x="5397525" y="2600922"/>
              <a:ext cx="246887" cy="246888"/>
              <a:chOff x="3197991" y="5972112"/>
              <a:chExt cx="394256" cy="394258"/>
            </a:xfrm>
          </p:grpSpPr>
          <p:sp>
            <p:nvSpPr>
              <p:cNvPr id="253" name="Freeform 371"/>
              <p:cNvSpPr>
                <a:spLocks noEditPoints="1"/>
              </p:cNvSpPr>
              <p:nvPr/>
            </p:nvSpPr>
            <p:spPr bwMode="auto">
              <a:xfrm>
                <a:off x="3267272" y="6039813"/>
                <a:ext cx="258855" cy="258855"/>
              </a:xfrm>
              <a:custGeom>
                <a:avLst/>
                <a:gdLst>
                  <a:gd name="T0" fmla="*/ 144 w 146"/>
                  <a:gd name="T1" fmla="*/ 0 h 146"/>
                  <a:gd name="T2" fmla="*/ 1 w 146"/>
                  <a:gd name="T3" fmla="*/ 0 h 146"/>
                  <a:gd name="T4" fmla="*/ 0 w 146"/>
                  <a:gd name="T5" fmla="*/ 1 h 146"/>
                  <a:gd name="T6" fmla="*/ 0 w 146"/>
                  <a:gd name="T7" fmla="*/ 144 h 146"/>
                  <a:gd name="T8" fmla="*/ 1 w 146"/>
                  <a:gd name="T9" fmla="*/ 146 h 146"/>
                  <a:gd name="T10" fmla="*/ 144 w 146"/>
                  <a:gd name="T11" fmla="*/ 146 h 146"/>
                  <a:gd name="T12" fmla="*/ 146 w 146"/>
                  <a:gd name="T13" fmla="*/ 144 h 146"/>
                  <a:gd name="T14" fmla="*/ 146 w 146"/>
                  <a:gd name="T15" fmla="*/ 1 h 146"/>
                  <a:gd name="T16" fmla="*/ 144 w 146"/>
                  <a:gd name="T17" fmla="*/ 0 h 146"/>
                  <a:gd name="T18" fmla="*/ 132 w 146"/>
                  <a:gd name="T19" fmla="*/ 132 h 146"/>
                  <a:gd name="T20" fmla="*/ 14 w 146"/>
                  <a:gd name="T21" fmla="*/ 132 h 146"/>
                  <a:gd name="T22" fmla="*/ 13 w 146"/>
                  <a:gd name="T23" fmla="*/ 131 h 146"/>
                  <a:gd name="T24" fmla="*/ 13 w 146"/>
                  <a:gd name="T25" fmla="*/ 14 h 146"/>
                  <a:gd name="T26" fmla="*/ 14 w 146"/>
                  <a:gd name="T27" fmla="*/ 13 h 146"/>
                  <a:gd name="T28" fmla="*/ 132 w 146"/>
                  <a:gd name="T29" fmla="*/ 13 h 146"/>
                  <a:gd name="T30" fmla="*/ 132 w 146"/>
                  <a:gd name="T31" fmla="*/ 14 h 146"/>
                  <a:gd name="T32" fmla="*/ 132 w 146"/>
                  <a:gd name="T33" fmla="*/ 131 h 146"/>
                  <a:gd name="T34" fmla="*/ 132 w 146"/>
                  <a:gd name="T35" fmla="*/ 13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146">
                    <a:moveTo>
                      <a:pt x="1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6"/>
                      <a:pt x="1" y="146"/>
                    </a:cubicBezTo>
                    <a:cubicBezTo>
                      <a:pt x="144" y="146"/>
                      <a:pt x="144" y="146"/>
                      <a:pt x="144" y="146"/>
                    </a:cubicBezTo>
                    <a:cubicBezTo>
                      <a:pt x="145" y="146"/>
                      <a:pt x="146" y="145"/>
                      <a:pt x="146" y="144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6" y="0"/>
                      <a:pt x="145" y="0"/>
                      <a:pt x="144" y="0"/>
                    </a:cubicBezTo>
                    <a:moveTo>
                      <a:pt x="132" y="132"/>
                    </a:moveTo>
                    <a:cubicBezTo>
                      <a:pt x="14" y="132"/>
                      <a:pt x="14" y="132"/>
                      <a:pt x="14" y="132"/>
                    </a:cubicBezTo>
                    <a:cubicBezTo>
                      <a:pt x="14" y="132"/>
                      <a:pt x="13" y="132"/>
                      <a:pt x="13" y="131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3"/>
                      <a:pt x="14" y="13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2" y="13"/>
                      <a:pt x="132" y="14"/>
                      <a:pt x="132" y="14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32"/>
                      <a:pt x="132" y="132"/>
                      <a:pt x="132" y="1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4" name="Freeform 372"/>
              <p:cNvSpPr>
                <a:spLocks/>
              </p:cNvSpPr>
              <p:nvPr/>
            </p:nvSpPr>
            <p:spPr bwMode="auto">
              <a:xfrm>
                <a:off x="3299212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5" name="Freeform 373"/>
              <p:cNvSpPr>
                <a:spLocks/>
              </p:cNvSpPr>
              <p:nvPr/>
            </p:nvSpPr>
            <p:spPr bwMode="auto">
              <a:xfrm>
                <a:off x="3375129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6" name="Freeform 374"/>
              <p:cNvSpPr>
                <a:spLocks/>
              </p:cNvSpPr>
              <p:nvPr/>
            </p:nvSpPr>
            <p:spPr bwMode="auto">
              <a:xfrm>
                <a:off x="3451837" y="5972112"/>
                <a:ext cx="43142" cy="43143"/>
              </a:xfrm>
              <a:custGeom>
                <a:avLst/>
                <a:gdLst>
                  <a:gd name="T0" fmla="*/ 17 w 17"/>
                  <a:gd name="T1" fmla="*/ 1 h 20"/>
                  <a:gd name="T2" fmla="*/ 17 w 17"/>
                  <a:gd name="T3" fmla="*/ 19 h 20"/>
                  <a:gd name="T4" fmla="*/ 16 w 17"/>
                  <a:gd name="T5" fmla="*/ 20 h 20"/>
                  <a:gd name="T6" fmla="*/ 1 w 17"/>
                  <a:gd name="T7" fmla="*/ 20 h 20"/>
                  <a:gd name="T8" fmla="*/ 0 w 17"/>
                  <a:gd name="T9" fmla="*/ 19 h 20"/>
                  <a:gd name="T10" fmla="*/ 0 w 17"/>
                  <a:gd name="T11" fmla="*/ 1 h 20"/>
                  <a:gd name="T12" fmla="*/ 1 w 17"/>
                  <a:gd name="T13" fmla="*/ 0 h 20"/>
                  <a:gd name="T14" fmla="*/ 16 w 17"/>
                  <a:gd name="T15" fmla="*/ 0 h 20"/>
                  <a:gd name="T16" fmla="*/ 17 w 17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7" y="1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7" name="Freeform 375"/>
              <p:cNvSpPr>
                <a:spLocks/>
              </p:cNvSpPr>
              <p:nvPr/>
            </p:nvSpPr>
            <p:spPr bwMode="auto">
              <a:xfrm>
                <a:off x="3451837" y="6323226"/>
                <a:ext cx="43142" cy="43143"/>
              </a:xfrm>
              <a:custGeom>
                <a:avLst/>
                <a:gdLst>
                  <a:gd name="T0" fmla="*/ 0 w 17"/>
                  <a:gd name="T1" fmla="*/ 19 h 20"/>
                  <a:gd name="T2" fmla="*/ 0 w 17"/>
                  <a:gd name="T3" fmla="*/ 1 h 20"/>
                  <a:gd name="T4" fmla="*/ 1 w 17"/>
                  <a:gd name="T5" fmla="*/ 0 h 20"/>
                  <a:gd name="T6" fmla="*/ 16 w 17"/>
                  <a:gd name="T7" fmla="*/ 0 h 20"/>
                  <a:gd name="T8" fmla="*/ 17 w 17"/>
                  <a:gd name="T9" fmla="*/ 1 h 20"/>
                  <a:gd name="T10" fmla="*/ 17 w 17"/>
                  <a:gd name="T11" fmla="*/ 19 h 20"/>
                  <a:gd name="T12" fmla="*/ 16 w 17"/>
                  <a:gd name="T13" fmla="*/ 20 h 20"/>
                  <a:gd name="T14" fmla="*/ 1 w 17"/>
                  <a:gd name="T15" fmla="*/ 20 h 20"/>
                  <a:gd name="T16" fmla="*/ 0 w 17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8" name="Freeform 376"/>
              <p:cNvSpPr>
                <a:spLocks/>
              </p:cNvSpPr>
              <p:nvPr/>
            </p:nvSpPr>
            <p:spPr bwMode="auto">
              <a:xfrm>
                <a:off x="3375129" y="6323227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9" name="Freeform 377"/>
              <p:cNvSpPr>
                <a:spLocks/>
              </p:cNvSpPr>
              <p:nvPr/>
            </p:nvSpPr>
            <p:spPr bwMode="auto">
              <a:xfrm>
                <a:off x="3299212" y="6323226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0" name="Freeform 378"/>
              <p:cNvSpPr>
                <a:spLocks/>
              </p:cNvSpPr>
              <p:nvPr/>
            </p:nvSpPr>
            <p:spPr bwMode="auto">
              <a:xfrm>
                <a:off x="3549105" y="6072543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7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7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1" name="Freeform 379"/>
              <p:cNvSpPr>
                <a:spLocks/>
              </p:cNvSpPr>
              <p:nvPr/>
            </p:nvSpPr>
            <p:spPr bwMode="auto">
              <a:xfrm>
                <a:off x="3549105" y="6149250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6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6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2" name="Freeform 380"/>
              <p:cNvSpPr>
                <a:spLocks/>
              </p:cNvSpPr>
              <p:nvPr/>
            </p:nvSpPr>
            <p:spPr bwMode="auto">
              <a:xfrm>
                <a:off x="3549105" y="6225958"/>
                <a:ext cx="43142" cy="43143"/>
              </a:xfrm>
              <a:custGeom>
                <a:avLst/>
                <a:gdLst>
                  <a:gd name="T0" fmla="*/ 19 w 20"/>
                  <a:gd name="T1" fmla="*/ 17 h 17"/>
                  <a:gd name="T2" fmla="*/ 1 w 20"/>
                  <a:gd name="T3" fmla="*/ 17 h 17"/>
                  <a:gd name="T4" fmla="*/ 0 w 20"/>
                  <a:gd name="T5" fmla="*/ 16 h 17"/>
                  <a:gd name="T6" fmla="*/ 0 w 20"/>
                  <a:gd name="T7" fmla="*/ 1 h 17"/>
                  <a:gd name="T8" fmla="*/ 1 w 20"/>
                  <a:gd name="T9" fmla="*/ 0 h 17"/>
                  <a:gd name="T10" fmla="*/ 19 w 20"/>
                  <a:gd name="T11" fmla="*/ 0 h 17"/>
                  <a:gd name="T12" fmla="*/ 20 w 20"/>
                  <a:gd name="T13" fmla="*/ 1 h 17"/>
                  <a:gd name="T14" fmla="*/ 20 w 20"/>
                  <a:gd name="T15" fmla="*/ 16 h 17"/>
                  <a:gd name="T16" fmla="*/ 19 w 20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9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7"/>
                      <a:pt x="19" y="1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3" name="Freeform 381"/>
              <p:cNvSpPr>
                <a:spLocks/>
              </p:cNvSpPr>
              <p:nvPr/>
            </p:nvSpPr>
            <p:spPr bwMode="auto">
              <a:xfrm>
                <a:off x="3197991" y="6225958"/>
                <a:ext cx="43142" cy="43143"/>
              </a:xfrm>
              <a:custGeom>
                <a:avLst/>
                <a:gdLst>
                  <a:gd name="T0" fmla="*/ 1 w 20"/>
                  <a:gd name="T1" fmla="*/ 0 h 17"/>
                  <a:gd name="T2" fmla="*/ 19 w 20"/>
                  <a:gd name="T3" fmla="*/ 0 h 17"/>
                  <a:gd name="T4" fmla="*/ 20 w 20"/>
                  <a:gd name="T5" fmla="*/ 1 h 17"/>
                  <a:gd name="T6" fmla="*/ 20 w 20"/>
                  <a:gd name="T7" fmla="*/ 16 h 17"/>
                  <a:gd name="T8" fmla="*/ 19 w 20"/>
                  <a:gd name="T9" fmla="*/ 17 h 17"/>
                  <a:gd name="T10" fmla="*/ 1 w 20"/>
                  <a:gd name="T11" fmla="*/ 17 h 17"/>
                  <a:gd name="T12" fmla="*/ 0 w 20"/>
                  <a:gd name="T13" fmla="*/ 16 h 17"/>
                  <a:gd name="T14" fmla="*/ 0 w 20"/>
                  <a:gd name="T15" fmla="*/ 1 h 17"/>
                  <a:gd name="T16" fmla="*/ 1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4" name="Freeform 382"/>
              <p:cNvSpPr>
                <a:spLocks/>
              </p:cNvSpPr>
              <p:nvPr/>
            </p:nvSpPr>
            <p:spPr bwMode="auto">
              <a:xfrm>
                <a:off x="3197991" y="6149250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6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6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65" name="Freeform 383"/>
              <p:cNvSpPr>
                <a:spLocks/>
              </p:cNvSpPr>
              <p:nvPr/>
            </p:nvSpPr>
            <p:spPr bwMode="auto">
              <a:xfrm>
                <a:off x="3197991" y="6072543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7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7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</p:grpSp>
        <p:grpSp>
          <p:nvGrpSpPr>
            <p:cNvPr id="239" name="Group 238"/>
            <p:cNvGrpSpPr>
              <a:grpSpLocks noChangeAspect="1"/>
            </p:cNvGrpSpPr>
            <p:nvPr/>
          </p:nvGrpSpPr>
          <p:grpSpPr>
            <a:xfrm>
              <a:off x="5085017" y="2600922"/>
              <a:ext cx="246887" cy="246888"/>
              <a:chOff x="3197991" y="5972112"/>
              <a:chExt cx="394256" cy="394258"/>
            </a:xfrm>
          </p:grpSpPr>
          <p:sp>
            <p:nvSpPr>
              <p:cNvPr id="240" name="Freeform 371"/>
              <p:cNvSpPr>
                <a:spLocks noEditPoints="1"/>
              </p:cNvSpPr>
              <p:nvPr/>
            </p:nvSpPr>
            <p:spPr bwMode="auto">
              <a:xfrm>
                <a:off x="3267272" y="6039813"/>
                <a:ext cx="258855" cy="258855"/>
              </a:xfrm>
              <a:custGeom>
                <a:avLst/>
                <a:gdLst>
                  <a:gd name="T0" fmla="*/ 144 w 146"/>
                  <a:gd name="T1" fmla="*/ 0 h 146"/>
                  <a:gd name="T2" fmla="*/ 1 w 146"/>
                  <a:gd name="T3" fmla="*/ 0 h 146"/>
                  <a:gd name="T4" fmla="*/ 0 w 146"/>
                  <a:gd name="T5" fmla="*/ 1 h 146"/>
                  <a:gd name="T6" fmla="*/ 0 w 146"/>
                  <a:gd name="T7" fmla="*/ 144 h 146"/>
                  <a:gd name="T8" fmla="*/ 1 w 146"/>
                  <a:gd name="T9" fmla="*/ 146 h 146"/>
                  <a:gd name="T10" fmla="*/ 144 w 146"/>
                  <a:gd name="T11" fmla="*/ 146 h 146"/>
                  <a:gd name="T12" fmla="*/ 146 w 146"/>
                  <a:gd name="T13" fmla="*/ 144 h 146"/>
                  <a:gd name="T14" fmla="*/ 146 w 146"/>
                  <a:gd name="T15" fmla="*/ 1 h 146"/>
                  <a:gd name="T16" fmla="*/ 144 w 146"/>
                  <a:gd name="T17" fmla="*/ 0 h 146"/>
                  <a:gd name="T18" fmla="*/ 132 w 146"/>
                  <a:gd name="T19" fmla="*/ 132 h 146"/>
                  <a:gd name="T20" fmla="*/ 14 w 146"/>
                  <a:gd name="T21" fmla="*/ 132 h 146"/>
                  <a:gd name="T22" fmla="*/ 13 w 146"/>
                  <a:gd name="T23" fmla="*/ 131 h 146"/>
                  <a:gd name="T24" fmla="*/ 13 w 146"/>
                  <a:gd name="T25" fmla="*/ 14 h 146"/>
                  <a:gd name="T26" fmla="*/ 14 w 146"/>
                  <a:gd name="T27" fmla="*/ 13 h 146"/>
                  <a:gd name="T28" fmla="*/ 132 w 146"/>
                  <a:gd name="T29" fmla="*/ 13 h 146"/>
                  <a:gd name="T30" fmla="*/ 132 w 146"/>
                  <a:gd name="T31" fmla="*/ 14 h 146"/>
                  <a:gd name="T32" fmla="*/ 132 w 146"/>
                  <a:gd name="T33" fmla="*/ 131 h 146"/>
                  <a:gd name="T34" fmla="*/ 132 w 146"/>
                  <a:gd name="T35" fmla="*/ 13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146">
                    <a:moveTo>
                      <a:pt x="14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6"/>
                      <a:pt x="1" y="146"/>
                    </a:cubicBezTo>
                    <a:cubicBezTo>
                      <a:pt x="144" y="146"/>
                      <a:pt x="144" y="146"/>
                      <a:pt x="144" y="146"/>
                    </a:cubicBezTo>
                    <a:cubicBezTo>
                      <a:pt x="145" y="146"/>
                      <a:pt x="146" y="145"/>
                      <a:pt x="146" y="144"/>
                    </a:cubicBezTo>
                    <a:cubicBezTo>
                      <a:pt x="146" y="1"/>
                      <a:pt x="146" y="1"/>
                      <a:pt x="146" y="1"/>
                    </a:cubicBezTo>
                    <a:cubicBezTo>
                      <a:pt x="146" y="0"/>
                      <a:pt x="145" y="0"/>
                      <a:pt x="144" y="0"/>
                    </a:cubicBezTo>
                    <a:moveTo>
                      <a:pt x="132" y="132"/>
                    </a:moveTo>
                    <a:cubicBezTo>
                      <a:pt x="14" y="132"/>
                      <a:pt x="14" y="132"/>
                      <a:pt x="14" y="132"/>
                    </a:cubicBezTo>
                    <a:cubicBezTo>
                      <a:pt x="14" y="132"/>
                      <a:pt x="13" y="132"/>
                      <a:pt x="13" y="131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4" y="13"/>
                      <a:pt x="14" y="13"/>
                    </a:cubicBezTo>
                    <a:cubicBezTo>
                      <a:pt x="132" y="13"/>
                      <a:pt x="132" y="13"/>
                      <a:pt x="132" y="13"/>
                    </a:cubicBezTo>
                    <a:cubicBezTo>
                      <a:pt x="132" y="13"/>
                      <a:pt x="132" y="14"/>
                      <a:pt x="132" y="14"/>
                    </a:cubicBezTo>
                    <a:cubicBezTo>
                      <a:pt x="132" y="131"/>
                      <a:pt x="132" y="131"/>
                      <a:pt x="132" y="131"/>
                    </a:cubicBezTo>
                    <a:cubicBezTo>
                      <a:pt x="132" y="132"/>
                      <a:pt x="132" y="132"/>
                      <a:pt x="132" y="1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1" name="Freeform 372"/>
              <p:cNvSpPr>
                <a:spLocks/>
              </p:cNvSpPr>
              <p:nvPr/>
            </p:nvSpPr>
            <p:spPr bwMode="auto">
              <a:xfrm>
                <a:off x="3299212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2" name="Freeform 373"/>
              <p:cNvSpPr>
                <a:spLocks/>
              </p:cNvSpPr>
              <p:nvPr/>
            </p:nvSpPr>
            <p:spPr bwMode="auto">
              <a:xfrm>
                <a:off x="3375129" y="5972112"/>
                <a:ext cx="43142" cy="43143"/>
              </a:xfrm>
              <a:custGeom>
                <a:avLst/>
                <a:gdLst>
                  <a:gd name="T0" fmla="*/ 18 w 18"/>
                  <a:gd name="T1" fmla="*/ 1 h 20"/>
                  <a:gd name="T2" fmla="*/ 18 w 18"/>
                  <a:gd name="T3" fmla="*/ 19 h 20"/>
                  <a:gd name="T4" fmla="*/ 17 w 18"/>
                  <a:gd name="T5" fmla="*/ 20 h 20"/>
                  <a:gd name="T6" fmla="*/ 1 w 18"/>
                  <a:gd name="T7" fmla="*/ 20 h 20"/>
                  <a:gd name="T8" fmla="*/ 0 w 18"/>
                  <a:gd name="T9" fmla="*/ 19 h 20"/>
                  <a:gd name="T10" fmla="*/ 0 w 18"/>
                  <a:gd name="T11" fmla="*/ 1 h 20"/>
                  <a:gd name="T12" fmla="*/ 1 w 18"/>
                  <a:gd name="T13" fmla="*/ 0 h 20"/>
                  <a:gd name="T14" fmla="*/ 17 w 18"/>
                  <a:gd name="T15" fmla="*/ 0 h 20"/>
                  <a:gd name="T16" fmla="*/ 18 w 18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18" y="1"/>
                    </a:move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3" name="Freeform 374"/>
              <p:cNvSpPr>
                <a:spLocks/>
              </p:cNvSpPr>
              <p:nvPr/>
            </p:nvSpPr>
            <p:spPr bwMode="auto">
              <a:xfrm>
                <a:off x="3451837" y="5972112"/>
                <a:ext cx="43142" cy="43143"/>
              </a:xfrm>
              <a:custGeom>
                <a:avLst/>
                <a:gdLst>
                  <a:gd name="T0" fmla="*/ 17 w 17"/>
                  <a:gd name="T1" fmla="*/ 1 h 20"/>
                  <a:gd name="T2" fmla="*/ 17 w 17"/>
                  <a:gd name="T3" fmla="*/ 19 h 20"/>
                  <a:gd name="T4" fmla="*/ 16 w 17"/>
                  <a:gd name="T5" fmla="*/ 20 h 20"/>
                  <a:gd name="T6" fmla="*/ 1 w 17"/>
                  <a:gd name="T7" fmla="*/ 20 h 20"/>
                  <a:gd name="T8" fmla="*/ 0 w 17"/>
                  <a:gd name="T9" fmla="*/ 19 h 20"/>
                  <a:gd name="T10" fmla="*/ 0 w 17"/>
                  <a:gd name="T11" fmla="*/ 1 h 20"/>
                  <a:gd name="T12" fmla="*/ 1 w 17"/>
                  <a:gd name="T13" fmla="*/ 0 h 20"/>
                  <a:gd name="T14" fmla="*/ 16 w 17"/>
                  <a:gd name="T15" fmla="*/ 0 h 20"/>
                  <a:gd name="T16" fmla="*/ 17 w 17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7" y="1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19"/>
                      <a:pt x="0" y="1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4" name="Freeform 375"/>
              <p:cNvSpPr>
                <a:spLocks/>
              </p:cNvSpPr>
              <p:nvPr/>
            </p:nvSpPr>
            <p:spPr bwMode="auto">
              <a:xfrm>
                <a:off x="3451837" y="6323226"/>
                <a:ext cx="43142" cy="43143"/>
              </a:xfrm>
              <a:custGeom>
                <a:avLst/>
                <a:gdLst>
                  <a:gd name="T0" fmla="*/ 0 w 17"/>
                  <a:gd name="T1" fmla="*/ 19 h 20"/>
                  <a:gd name="T2" fmla="*/ 0 w 17"/>
                  <a:gd name="T3" fmla="*/ 1 h 20"/>
                  <a:gd name="T4" fmla="*/ 1 w 17"/>
                  <a:gd name="T5" fmla="*/ 0 h 20"/>
                  <a:gd name="T6" fmla="*/ 16 w 17"/>
                  <a:gd name="T7" fmla="*/ 0 h 20"/>
                  <a:gd name="T8" fmla="*/ 17 w 17"/>
                  <a:gd name="T9" fmla="*/ 1 h 20"/>
                  <a:gd name="T10" fmla="*/ 17 w 17"/>
                  <a:gd name="T11" fmla="*/ 19 h 20"/>
                  <a:gd name="T12" fmla="*/ 16 w 17"/>
                  <a:gd name="T13" fmla="*/ 20 h 20"/>
                  <a:gd name="T14" fmla="*/ 1 w 17"/>
                  <a:gd name="T15" fmla="*/ 20 h 20"/>
                  <a:gd name="T16" fmla="*/ 0 w 17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1"/>
                      <a:pt x="17" y="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5" name="Freeform 376"/>
              <p:cNvSpPr>
                <a:spLocks/>
              </p:cNvSpPr>
              <p:nvPr/>
            </p:nvSpPr>
            <p:spPr bwMode="auto">
              <a:xfrm>
                <a:off x="3375129" y="6323227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6" name="Freeform 377"/>
              <p:cNvSpPr>
                <a:spLocks/>
              </p:cNvSpPr>
              <p:nvPr/>
            </p:nvSpPr>
            <p:spPr bwMode="auto">
              <a:xfrm>
                <a:off x="3299212" y="6323226"/>
                <a:ext cx="43142" cy="43143"/>
              </a:xfrm>
              <a:custGeom>
                <a:avLst/>
                <a:gdLst>
                  <a:gd name="T0" fmla="*/ 0 w 18"/>
                  <a:gd name="T1" fmla="*/ 19 h 20"/>
                  <a:gd name="T2" fmla="*/ 0 w 18"/>
                  <a:gd name="T3" fmla="*/ 1 h 20"/>
                  <a:gd name="T4" fmla="*/ 1 w 18"/>
                  <a:gd name="T5" fmla="*/ 0 h 20"/>
                  <a:gd name="T6" fmla="*/ 17 w 18"/>
                  <a:gd name="T7" fmla="*/ 0 h 20"/>
                  <a:gd name="T8" fmla="*/ 18 w 18"/>
                  <a:gd name="T9" fmla="*/ 1 h 20"/>
                  <a:gd name="T10" fmla="*/ 18 w 18"/>
                  <a:gd name="T11" fmla="*/ 19 h 20"/>
                  <a:gd name="T12" fmla="*/ 17 w 18"/>
                  <a:gd name="T13" fmla="*/ 20 h 20"/>
                  <a:gd name="T14" fmla="*/ 1 w 18"/>
                  <a:gd name="T15" fmla="*/ 20 h 20"/>
                  <a:gd name="T16" fmla="*/ 0 w 18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20">
                    <a:moveTo>
                      <a:pt x="0" y="1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0" y="20"/>
                      <a:pt x="0" y="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7" name="Freeform 378"/>
              <p:cNvSpPr>
                <a:spLocks/>
              </p:cNvSpPr>
              <p:nvPr/>
            </p:nvSpPr>
            <p:spPr bwMode="auto">
              <a:xfrm>
                <a:off x="3549105" y="6072543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7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7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8" name="Freeform 379"/>
              <p:cNvSpPr>
                <a:spLocks/>
              </p:cNvSpPr>
              <p:nvPr/>
            </p:nvSpPr>
            <p:spPr bwMode="auto">
              <a:xfrm>
                <a:off x="3549105" y="6149250"/>
                <a:ext cx="43142" cy="43143"/>
              </a:xfrm>
              <a:custGeom>
                <a:avLst/>
                <a:gdLst>
                  <a:gd name="T0" fmla="*/ 19 w 20"/>
                  <a:gd name="T1" fmla="*/ 18 h 18"/>
                  <a:gd name="T2" fmla="*/ 1 w 20"/>
                  <a:gd name="T3" fmla="*/ 18 h 18"/>
                  <a:gd name="T4" fmla="*/ 0 w 20"/>
                  <a:gd name="T5" fmla="*/ 16 h 18"/>
                  <a:gd name="T6" fmla="*/ 0 w 20"/>
                  <a:gd name="T7" fmla="*/ 1 h 18"/>
                  <a:gd name="T8" fmla="*/ 1 w 20"/>
                  <a:gd name="T9" fmla="*/ 0 h 18"/>
                  <a:gd name="T10" fmla="*/ 19 w 20"/>
                  <a:gd name="T11" fmla="*/ 0 h 18"/>
                  <a:gd name="T12" fmla="*/ 20 w 20"/>
                  <a:gd name="T13" fmla="*/ 1 h 18"/>
                  <a:gd name="T14" fmla="*/ 20 w 20"/>
                  <a:gd name="T15" fmla="*/ 16 h 18"/>
                  <a:gd name="T16" fmla="*/ 19 w 20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9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8"/>
                      <a:pt x="19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49" name="Freeform 380"/>
              <p:cNvSpPr>
                <a:spLocks/>
              </p:cNvSpPr>
              <p:nvPr/>
            </p:nvSpPr>
            <p:spPr bwMode="auto">
              <a:xfrm>
                <a:off x="3549105" y="6225958"/>
                <a:ext cx="43142" cy="43143"/>
              </a:xfrm>
              <a:custGeom>
                <a:avLst/>
                <a:gdLst>
                  <a:gd name="T0" fmla="*/ 19 w 20"/>
                  <a:gd name="T1" fmla="*/ 17 h 17"/>
                  <a:gd name="T2" fmla="*/ 1 w 20"/>
                  <a:gd name="T3" fmla="*/ 17 h 17"/>
                  <a:gd name="T4" fmla="*/ 0 w 20"/>
                  <a:gd name="T5" fmla="*/ 16 h 17"/>
                  <a:gd name="T6" fmla="*/ 0 w 20"/>
                  <a:gd name="T7" fmla="*/ 1 h 17"/>
                  <a:gd name="T8" fmla="*/ 1 w 20"/>
                  <a:gd name="T9" fmla="*/ 0 h 17"/>
                  <a:gd name="T10" fmla="*/ 19 w 20"/>
                  <a:gd name="T11" fmla="*/ 0 h 17"/>
                  <a:gd name="T12" fmla="*/ 20 w 20"/>
                  <a:gd name="T13" fmla="*/ 1 h 17"/>
                  <a:gd name="T14" fmla="*/ 20 w 20"/>
                  <a:gd name="T15" fmla="*/ 16 h 17"/>
                  <a:gd name="T16" fmla="*/ 19 w 20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9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20" y="17"/>
                      <a:pt x="19" y="1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0" name="Freeform 381"/>
              <p:cNvSpPr>
                <a:spLocks/>
              </p:cNvSpPr>
              <p:nvPr/>
            </p:nvSpPr>
            <p:spPr bwMode="auto">
              <a:xfrm>
                <a:off x="3197991" y="6225958"/>
                <a:ext cx="43142" cy="43143"/>
              </a:xfrm>
              <a:custGeom>
                <a:avLst/>
                <a:gdLst>
                  <a:gd name="T0" fmla="*/ 1 w 20"/>
                  <a:gd name="T1" fmla="*/ 0 h 17"/>
                  <a:gd name="T2" fmla="*/ 19 w 20"/>
                  <a:gd name="T3" fmla="*/ 0 h 17"/>
                  <a:gd name="T4" fmla="*/ 20 w 20"/>
                  <a:gd name="T5" fmla="*/ 1 h 17"/>
                  <a:gd name="T6" fmla="*/ 20 w 20"/>
                  <a:gd name="T7" fmla="*/ 16 h 17"/>
                  <a:gd name="T8" fmla="*/ 19 w 20"/>
                  <a:gd name="T9" fmla="*/ 17 h 17"/>
                  <a:gd name="T10" fmla="*/ 1 w 20"/>
                  <a:gd name="T11" fmla="*/ 17 h 17"/>
                  <a:gd name="T12" fmla="*/ 0 w 20"/>
                  <a:gd name="T13" fmla="*/ 16 h 17"/>
                  <a:gd name="T14" fmla="*/ 0 w 20"/>
                  <a:gd name="T15" fmla="*/ 1 h 17"/>
                  <a:gd name="T16" fmla="*/ 1 w 2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7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1" name="Freeform 382"/>
              <p:cNvSpPr>
                <a:spLocks/>
              </p:cNvSpPr>
              <p:nvPr/>
            </p:nvSpPr>
            <p:spPr bwMode="auto">
              <a:xfrm>
                <a:off x="3197991" y="6149250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6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6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sp>
            <p:nvSpPr>
              <p:cNvPr id="252" name="Freeform 383"/>
              <p:cNvSpPr>
                <a:spLocks/>
              </p:cNvSpPr>
              <p:nvPr/>
            </p:nvSpPr>
            <p:spPr bwMode="auto">
              <a:xfrm>
                <a:off x="3197991" y="6072543"/>
                <a:ext cx="43142" cy="43143"/>
              </a:xfrm>
              <a:custGeom>
                <a:avLst/>
                <a:gdLst>
                  <a:gd name="T0" fmla="*/ 1 w 20"/>
                  <a:gd name="T1" fmla="*/ 0 h 18"/>
                  <a:gd name="T2" fmla="*/ 19 w 20"/>
                  <a:gd name="T3" fmla="*/ 0 h 18"/>
                  <a:gd name="T4" fmla="*/ 20 w 20"/>
                  <a:gd name="T5" fmla="*/ 1 h 18"/>
                  <a:gd name="T6" fmla="*/ 20 w 20"/>
                  <a:gd name="T7" fmla="*/ 17 h 18"/>
                  <a:gd name="T8" fmla="*/ 19 w 20"/>
                  <a:gd name="T9" fmla="*/ 18 h 18"/>
                  <a:gd name="T10" fmla="*/ 1 w 20"/>
                  <a:gd name="T11" fmla="*/ 18 h 18"/>
                  <a:gd name="T12" fmla="*/ 0 w 20"/>
                  <a:gd name="T13" fmla="*/ 17 h 18"/>
                  <a:gd name="T14" fmla="*/ 0 w 20"/>
                  <a:gd name="T15" fmla="*/ 1 h 18"/>
                  <a:gd name="T16" fmla="*/ 1 w 20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8">
                    <a:moveTo>
                      <a:pt x="1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1"/>
                      <a:pt x="20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19" y="18"/>
                      <a:pt x="19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1280" tIns="40640" rIns="81280" bIns="40640" numCol="1" anchor="t" anchorCtr="0" compatLnSpc="1">
                <a:prstTxWarp prst="textNoShape">
                  <a:avLst/>
                </a:prstTxWarp>
              </a:bodyPr>
              <a:lstStyle/>
              <a:p>
                <a:pPr defTabSz="609570">
                  <a:defRPr/>
                </a:pPr>
                <a:endParaRPr lang="en-US" sz="1467" kern="0">
                  <a:solidFill>
                    <a:prstClr val="black"/>
                  </a:solidFill>
                  <a:latin typeface="Intel Clear"/>
                </a:endParaRPr>
              </a:p>
            </p:txBody>
          </p:sp>
        </p:grpSp>
      </p:grpSp>
      <p:grpSp>
        <p:nvGrpSpPr>
          <p:cNvPr id="306" name="Group 305"/>
          <p:cNvGrpSpPr/>
          <p:nvPr/>
        </p:nvGrpSpPr>
        <p:grpSpPr>
          <a:xfrm>
            <a:off x="6481192" y="1990076"/>
            <a:ext cx="1889320" cy="3476361"/>
            <a:chOff x="6830886" y="1535309"/>
            <a:chExt cx="1449665" cy="2667392"/>
          </a:xfrm>
        </p:grpSpPr>
        <p:sp>
          <p:nvSpPr>
            <p:cNvPr id="307" name="Rectangle 306"/>
            <p:cNvSpPr/>
            <p:nvPr/>
          </p:nvSpPr>
          <p:spPr>
            <a:xfrm>
              <a:off x="6832446" y="1535309"/>
              <a:ext cx="1448105" cy="390917"/>
            </a:xfrm>
            <a:prstGeom prst="rect">
              <a:avLst/>
            </a:prstGeom>
            <a:solidFill>
              <a:srgbClr val="0071C5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609570"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Intel Clear"/>
                </a:rPr>
                <a:t>Single-Pane-of-Glass Management</a:t>
              </a:r>
            </a:p>
          </p:txBody>
        </p:sp>
        <p:cxnSp>
          <p:nvCxnSpPr>
            <p:cNvPr id="308" name="Elbow Connector 307"/>
            <p:cNvCxnSpPr/>
            <p:nvPr/>
          </p:nvCxnSpPr>
          <p:spPr>
            <a:xfrm rot="5400000" flipH="1" flipV="1">
              <a:off x="7818908" y="1996516"/>
              <a:ext cx="490913" cy="350502"/>
            </a:xfrm>
            <a:prstGeom prst="bentConnector3">
              <a:avLst>
                <a:gd name="adj1" fmla="val -977"/>
              </a:avLst>
            </a:prstGeom>
            <a:noFill/>
            <a:ln w="25400" cap="flat" cmpd="sng" algn="ctr">
              <a:solidFill>
                <a:schemeClr val="accent1"/>
              </a:solidFill>
              <a:prstDash val="solid"/>
              <a:headEnd w="med" len="med"/>
              <a:tailEnd type="stealth" w="lg" len="lg"/>
            </a:ln>
            <a:effectLst/>
          </p:spPr>
        </p:cxnSp>
        <p:cxnSp>
          <p:nvCxnSpPr>
            <p:cNvPr id="309" name="Elbow Connector 308"/>
            <p:cNvCxnSpPr/>
            <p:nvPr/>
          </p:nvCxnSpPr>
          <p:spPr>
            <a:xfrm flipV="1">
              <a:off x="7958108" y="2408644"/>
              <a:ext cx="280342" cy="556199"/>
            </a:xfrm>
            <a:prstGeom prst="bentConnector2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headEnd w="med" len="med"/>
              <a:tailEnd type="none" w="lg" len="lg"/>
            </a:ln>
            <a:effectLst/>
          </p:spPr>
        </p:cxnSp>
        <p:sp>
          <p:nvSpPr>
            <p:cNvPr id="310" name="Left Arrow Callout 309"/>
            <p:cNvSpPr/>
            <p:nvPr/>
          </p:nvSpPr>
          <p:spPr>
            <a:xfrm>
              <a:off x="6830889" y="2247446"/>
              <a:ext cx="1108057" cy="348728"/>
            </a:xfrm>
            <a:prstGeom prst="leftArrowCallout">
              <a:avLst>
                <a:gd name="adj1" fmla="val 25000"/>
                <a:gd name="adj2" fmla="val 30299"/>
                <a:gd name="adj3" fmla="val 39131"/>
                <a:gd name="adj4" fmla="val 65240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ntel Clear"/>
                </a:rPr>
                <a:t>Vendor A Hardware</a:t>
              </a:r>
            </a:p>
          </p:txBody>
        </p:sp>
        <p:sp>
          <p:nvSpPr>
            <p:cNvPr id="311" name="Left Arrow Callout 310"/>
            <p:cNvSpPr/>
            <p:nvPr/>
          </p:nvSpPr>
          <p:spPr>
            <a:xfrm>
              <a:off x="6830888" y="2790478"/>
              <a:ext cx="1116467" cy="348728"/>
            </a:xfrm>
            <a:prstGeom prst="leftArrowCallout">
              <a:avLst>
                <a:gd name="adj1" fmla="val 25000"/>
                <a:gd name="adj2" fmla="val 30299"/>
                <a:gd name="adj3" fmla="val 39131"/>
                <a:gd name="adj4" fmla="val 64682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schemeClr val="accent1"/>
                  </a:solidFill>
                  <a:latin typeface="Intel Clear"/>
                </a:rPr>
                <a:t>Vendor B Hardware</a:t>
              </a:r>
            </a:p>
          </p:txBody>
        </p:sp>
        <p:sp>
          <p:nvSpPr>
            <p:cNvPr id="312" name="Left Arrow Callout 311"/>
            <p:cNvSpPr/>
            <p:nvPr/>
          </p:nvSpPr>
          <p:spPr>
            <a:xfrm>
              <a:off x="6830887" y="3322225"/>
              <a:ext cx="1118308" cy="348728"/>
            </a:xfrm>
            <a:prstGeom prst="leftArrowCallout">
              <a:avLst>
                <a:gd name="adj1" fmla="val 25000"/>
                <a:gd name="adj2" fmla="val 30299"/>
                <a:gd name="adj3" fmla="val 39131"/>
                <a:gd name="adj4" fmla="val 64678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70">
                <a:defRPr/>
              </a:pPr>
              <a:r>
                <a:rPr lang="en-US" sz="1200" kern="0" dirty="0">
                  <a:solidFill>
                    <a:schemeClr val="accent6">
                      <a:lumMod val="75000"/>
                    </a:schemeClr>
                  </a:solidFill>
                  <a:latin typeface="Intel Clear"/>
                </a:rPr>
                <a:t>Vendor C Hardware</a:t>
              </a:r>
            </a:p>
          </p:txBody>
        </p:sp>
        <p:cxnSp>
          <p:nvCxnSpPr>
            <p:cNvPr id="313" name="Elbow Connector 312"/>
            <p:cNvCxnSpPr/>
            <p:nvPr/>
          </p:nvCxnSpPr>
          <p:spPr>
            <a:xfrm flipV="1">
              <a:off x="7905449" y="3485117"/>
              <a:ext cx="333196" cy="543220"/>
            </a:xfrm>
            <a:prstGeom prst="bentConnector2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headEnd w="med" len="med"/>
              <a:tailEnd type="none" w="lg" len="lg"/>
            </a:ln>
            <a:effectLst/>
          </p:spPr>
        </p:cxnSp>
        <p:sp>
          <p:nvSpPr>
            <p:cNvPr id="314" name="Left Arrow Callout 313"/>
            <p:cNvSpPr/>
            <p:nvPr/>
          </p:nvSpPr>
          <p:spPr>
            <a:xfrm>
              <a:off x="6830886" y="3853973"/>
              <a:ext cx="1116469" cy="348728"/>
            </a:xfrm>
            <a:prstGeom prst="leftArrowCallout">
              <a:avLst>
                <a:gd name="adj1" fmla="val 25000"/>
                <a:gd name="adj2" fmla="val 30299"/>
                <a:gd name="adj3" fmla="val 39131"/>
                <a:gd name="adj4" fmla="val 64149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D27D00"/>
                  </a:solidFill>
                </a:rPr>
                <a:t>Vendor D Hardware</a:t>
              </a:r>
            </a:p>
          </p:txBody>
        </p:sp>
        <p:cxnSp>
          <p:nvCxnSpPr>
            <p:cNvPr id="315" name="Elbow Connector 314"/>
            <p:cNvCxnSpPr/>
            <p:nvPr/>
          </p:nvCxnSpPr>
          <p:spPr>
            <a:xfrm flipV="1">
              <a:off x="7958108" y="2932417"/>
              <a:ext cx="280342" cy="556199"/>
            </a:xfrm>
            <a:prstGeom prst="bentConnector2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headEnd w="med" len="med"/>
              <a:tailEnd type="none" w="lg" len="lg"/>
            </a:ln>
            <a:effectLst/>
          </p:spPr>
        </p:cxnSp>
        <p:sp>
          <p:nvSpPr>
            <p:cNvPr id="316" name="TextBox 315"/>
            <p:cNvSpPr txBox="1"/>
            <p:nvPr/>
          </p:nvSpPr>
          <p:spPr>
            <a:xfrm>
              <a:off x="7034187" y="1988150"/>
              <a:ext cx="1108477" cy="15384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defTabSz="609570">
                <a:defRPr/>
              </a:pPr>
              <a:r>
                <a:rPr lang="en-US" sz="1333" kern="0" dirty="0">
                  <a:solidFill>
                    <a:schemeClr val="tx2"/>
                  </a:solidFill>
                  <a:latin typeface="Intel Clear"/>
                </a:rPr>
                <a:t>Open Standard API</a:t>
              </a:r>
            </a:p>
          </p:txBody>
        </p:sp>
      </p:grpSp>
      <p:sp>
        <p:nvSpPr>
          <p:cNvPr id="317" name="Freeform 316"/>
          <p:cNvSpPr/>
          <p:nvPr/>
        </p:nvSpPr>
        <p:spPr>
          <a:xfrm>
            <a:off x="2452388" y="2527520"/>
            <a:ext cx="1497974" cy="1146084"/>
          </a:xfrm>
          <a:custGeom>
            <a:avLst/>
            <a:gdLst>
              <a:gd name="connsiteX0" fmla="*/ 0 w 1340069"/>
              <a:gd name="connsiteY0" fmla="*/ 0 h 1166648"/>
              <a:gd name="connsiteX1" fmla="*/ 394138 w 1340069"/>
              <a:gd name="connsiteY1" fmla="*/ 165537 h 1166648"/>
              <a:gd name="connsiteX2" fmla="*/ 709448 w 1340069"/>
              <a:gd name="connsiteY2" fmla="*/ 969579 h 1166648"/>
              <a:gd name="connsiteX3" fmla="*/ 1340069 w 1340069"/>
              <a:gd name="connsiteY3" fmla="*/ 1166648 h 116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0069" h="1166648">
                <a:moveTo>
                  <a:pt x="0" y="0"/>
                </a:moveTo>
                <a:cubicBezTo>
                  <a:pt x="137948" y="1970"/>
                  <a:pt x="275897" y="3941"/>
                  <a:pt x="394138" y="165537"/>
                </a:cubicBezTo>
                <a:cubicBezTo>
                  <a:pt x="512379" y="327133"/>
                  <a:pt x="551793" y="802727"/>
                  <a:pt x="709448" y="969579"/>
                </a:cubicBezTo>
                <a:cubicBezTo>
                  <a:pt x="867103" y="1136431"/>
                  <a:pt x="1240221" y="1132489"/>
                  <a:pt x="1340069" y="1166648"/>
                </a:cubicBezTo>
              </a:path>
            </a:pathLst>
          </a:custGeom>
          <a:noFill/>
          <a:ln w="25400" cap="flat" cmpd="sng" algn="ctr">
            <a:solidFill>
              <a:srgbClr val="00AEEF"/>
            </a:solidFill>
            <a:prstDash val="sysDash"/>
            <a:tailEnd type="stealth" w="lg" len="lg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1600" kern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18" name="Freeform 317"/>
          <p:cNvSpPr/>
          <p:nvPr/>
        </p:nvSpPr>
        <p:spPr>
          <a:xfrm>
            <a:off x="2439682" y="3656258"/>
            <a:ext cx="1491706" cy="1124346"/>
          </a:xfrm>
          <a:custGeom>
            <a:avLst/>
            <a:gdLst>
              <a:gd name="connsiteX0" fmla="*/ 0 w 1363717"/>
              <a:gd name="connsiteY0" fmla="*/ 0 h 1103607"/>
              <a:gd name="connsiteX1" fmla="*/ 441435 w 1363717"/>
              <a:gd name="connsiteY1" fmla="*/ 173421 h 1103607"/>
              <a:gd name="connsiteX2" fmla="*/ 835572 w 1363717"/>
              <a:gd name="connsiteY2" fmla="*/ 953814 h 1103607"/>
              <a:gd name="connsiteX3" fmla="*/ 1363717 w 1363717"/>
              <a:gd name="connsiteY3" fmla="*/ 1103586 h 110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717" h="1103607">
                <a:moveTo>
                  <a:pt x="0" y="0"/>
                </a:moveTo>
                <a:cubicBezTo>
                  <a:pt x="151086" y="7226"/>
                  <a:pt x="302173" y="14452"/>
                  <a:pt x="441435" y="173421"/>
                </a:cubicBezTo>
                <a:cubicBezTo>
                  <a:pt x="580697" y="332390"/>
                  <a:pt x="681858" y="798787"/>
                  <a:pt x="835572" y="953814"/>
                </a:cubicBezTo>
                <a:cubicBezTo>
                  <a:pt x="989286" y="1108841"/>
                  <a:pt x="1363717" y="1103586"/>
                  <a:pt x="1363717" y="1103586"/>
                </a:cubicBezTo>
              </a:path>
            </a:pathLst>
          </a:custGeom>
          <a:noFill/>
          <a:ln w="25400" cap="flat" cmpd="sng" algn="ctr">
            <a:solidFill>
              <a:srgbClr val="00AEEF"/>
            </a:solidFill>
            <a:prstDash val="sysDash"/>
            <a:tailEnd type="stealth" w="lg" len="lg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1600" kern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19" name="Freeform 318"/>
          <p:cNvSpPr/>
          <p:nvPr/>
        </p:nvSpPr>
        <p:spPr>
          <a:xfrm>
            <a:off x="2440302" y="3939362"/>
            <a:ext cx="1487026" cy="457166"/>
          </a:xfrm>
          <a:custGeom>
            <a:avLst/>
            <a:gdLst>
              <a:gd name="connsiteX0" fmla="*/ 0 w 1355835"/>
              <a:gd name="connsiteY0" fmla="*/ 323193 h 323193"/>
              <a:gd name="connsiteX1" fmla="*/ 402021 w 1355835"/>
              <a:gd name="connsiteY1" fmla="*/ 275896 h 323193"/>
              <a:gd name="connsiteX2" fmla="*/ 748862 w 1355835"/>
              <a:gd name="connsiteY2" fmla="*/ 55179 h 323193"/>
              <a:gd name="connsiteX3" fmla="*/ 1355835 w 1355835"/>
              <a:gd name="connsiteY3" fmla="*/ 0 h 3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5" h="323193">
                <a:moveTo>
                  <a:pt x="0" y="323193"/>
                </a:moveTo>
                <a:cubicBezTo>
                  <a:pt x="138605" y="321879"/>
                  <a:pt x="277211" y="320565"/>
                  <a:pt x="402021" y="275896"/>
                </a:cubicBezTo>
                <a:cubicBezTo>
                  <a:pt x="526831" y="231227"/>
                  <a:pt x="589893" y="101162"/>
                  <a:pt x="748862" y="55179"/>
                </a:cubicBezTo>
                <a:cubicBezTo>
                  <a:pt x="907831" y="9196"/>
                  <a:pt x="1131833" y="4598"/>
                  <a:pt x="1355835" y="0"/>
                </a:cubicBezTo>
              </a:path>
            </a:pathLst>
          </a:custGeom>
          <a:noFill/>
          <a:ln w="25400" cap="flat" cmpd="sng" algn="ctr">
            <a:solidFill>
              <a:srgbClr val="C3D600"/>
            </a:solidFill>
            <a:prstDash val="sysDash"/>
            <a:tailEnd type="stealth" w="lg" len="lg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1600" kern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20" name="Freeform 319"/>
          <p:cNvSpPr/>
          <p:nvPr/>
        </p:nvSpPr>
        <p:spPr>
          <a:xfrm flipV="1">
            <a:off x="2344072" y="4878628"/>
            <a:ext cx="1603324" cy="188553"/>
          </a:xfrm>
          <a:custGeom>
            <a:avLst/>
            <a:gdLst>
              <a:gd name="connsiteX0" fmla="*/ 0 w 1355835"/>
              <a:gd name="connsiteY0" fmla="*/ 323193 h 323193"/>
              <a:gd name="connsiteX1" fmla="*/ 402021 w 1355835"/>
              <a:gd name="connsiteY1" fmla="*/ 275896 h 323193"/>
              <a:gd name="connsiteX2" fmla="*/ 748862 w 1355835"/>
              <a:gd name="connsiteY2" fmla="*/ 55179 h 323193"/>
              <a:gd name="connsiteX3" fmla="*/ 1355835 w 1355835"/>
              <a:gd name="connsiteY3" fmla="*/ 0 h 32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5835" h="323193">
                <a:moveTo>
                  <a:pt x="0" y="323193"/>
                </a:moveTo>
                <a:cubicBezTo>
                  <a:pt x="138605" y="321879"/>
                  <a:pt x="277211" y="320565"/>
                  <a:pt x="402021" y="275896"/>
                </a:cubicBezTo>
                <a:cubicBezTo>
                  <a:pt x="526831" y="231227"/>
                  <a:pt x="589893" y="101162"/>
                  <a:pt x="748862" y="55179"/>
                </a:cubicBezTo>
                <a:cubicBezTo>
                  <a:pt x="907831" y="9196"/>
                  <a:pt x="1131833" y="4598"/>
                  <a:pt x="1355835" y="0"/>
                </a:cubicBezTo>
              </a:path>
            </a:pathLst>
          </a:custGeom>
          <a:noFill/>
          <a:ln w="25400" cap="flat" cmpd="sng" algn="ctr">
            <a:solidFill>
              <a:srgbClr val="FFA300"/>
            </a:solidFill>
            <a:prstDash val="sysDash"/>
            <a:tailEnd type="stealth" w="lg" len="lg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1600" kern="0">
              <a:solidFill>
                <a:prstClr val="white"/>
              </a:solidFill>
              <a:latin typeface="Intel Clear"/>
            </a:endParaRPr>
          </a:p>
        </p:txBody>
      </p:sp>
      <p:grpSp>
        <p:nvGrpSpPr>
          <p:cNvPr id="321" name="Group 320"/>
          <p:cNvGrpSpPr>
            <a:grpSpLocks noChangeAspect="1"/>
          </p:cNvGrpSpPr>
          <p:nvPr/>
        </p:nvGrpSpPr>
        <p:grpSpPr>
          <a:xfrm>
            <a:off x="9122030" y="2252381"/>
            <a:ext cx="2389814" cy="3217763"/>
            <a:chOff x="8934126" y="2118076"/>
            <a:chExt cx="2394496" cy="3224067"/>
          </a:xfrm>
        </p:grpSpPr>
        <p:sp>
          <p:nvSpPr>
            <p:cNvPr id="322" name="Rectangle 321"/>
            <p:cNvSpPr/>
            <p:nvPr/>
          </p:nvSpPr>
          <p:spPr>
            <a:xfrm>
              <a:off x="8934126" y="2118076"/>
              <a:ext cx="2394496" cy="32240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2727" y="2353799"/>
              <a:ext cx="793949" cy="673886"/>
            </a:xfrm>
            <a:prstGeom prst="rect">
              <a:avLst/>
            </a:prstGeom>
          </p:spPr>
        </p:pic>
        <p:pic>
          <p:nvPicPr>
            <p:cNvPr id="324" name="圖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59254" y="3513746"/>
              <a:ext cx="680893" cy="679250"/>
            </a:xfrm>
            <a:prstGeom prst="rect">
              <a:avLst/>
            </a:prstGeom>
          </p:spPr>
        </p:pic>
        <p:pic>
          <p:nvPicPr>
            <p:cNvPr id="325" name="Picture 324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275" y="2989074"/>
              <a:ext cx="1181303" cy="275281"/>
            </a:xfrm>
            <a:prstGeom prst="rect">
              <a:avLst/>
            </a:prstGeom>
          </p:spPr>
        </p:pic>
        <p:pic>
          <p:nvPicPr>
            <p:cNvPr id="326" name="Picture 4" descr="Image result for inspur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388" y="3585933"/>
              <a:ext cx="1078738" cy="292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7" name="Picture 22" descr="Image result for inventec logo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1413" y="4062739"/>
              <a:ext cx="1010714" cy="396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8" name="Picture 26" descr="Image result for supermicro logo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7650" y="4389260"/>
              <a:ext cx="892768" cy="45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9" name="Picture 2" descr="Image result for dell emc logo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0364" y="2325696"/>
              <a:ext cx="1176155" cy="19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0" name="Picture 32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4480" y="4581140"/>
              <a:ext cx="1497042" cy="643738"/>
            </a:xfrm>
            <a:prstGeom prst="rect">
              <a:avLst/>
            </a:prstGeom>
          </p:spPr>
        </p:pic>
      </p:grpSp>
      <p:sp>
        <p:nvSpPr>
          <p:cNvPr id="331" name="TextBox 330"/>
          <p:cNvSpPr txBox="1"/>
          <p:nvPr/>
        </p:nvSpPr>
        <p:spPr>
          <a:xfrm>
            <a:off x="9084909" y="5589597"/>
            <a:ext cx="2464056" cy="49962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algn="ctr" defTabSz="609570">
              <a:lnSpc>
                <a:spcPct val="90000"/>
              </a:lnSpc>
              <a:defRPr>
                <a:solidFill>
                  <a:schemeClr val="accent1"/>
                </a:solidFill>
                <a:latin typeface="Intel Clear"/>
              </a:defRPr>
            </a:lvl1pPr>
          </a:lstStyle>
          <a:p>
            <a:r>
              <a:rPr lang="en-US" dirty="0"/>
              <a:t>OEMs* with solutions based on Intel RSD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xmlns="" id="{A00EE563-8032-41FC-BF75-7042DEBE0731}"/>
              </a:ext>
            </a:extLst>
          </p:cNvPr>
          <p:cNvGrpSpPr/>
          <p:nvPr/>
        </p:nvGrpSpPr>
        <p:grpSpPr>
          <a:xfrm>
            <a:off x="9412902" y="1384998"/>
            <a:ext cx="1935370" cy="799642"/>
            <a:chOff x="9372298" y="5411191"/>
            <a:chExt cx="1935370" cy="799642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xmlns="" id="{65EDB56F-8938-41FD-9FBF-9D73EA53EBB0}"/>
                </a:ext>
              </a:extLst>
            </p:cNvPr>
            <p:cNvSpPr txBox="1"/>
            <p:nvPr/>
          </p:nvSpPr>
          <p:spPr>
            <a:xfrm>
              <a:off x="10011779" y="5411191"/>
              <a:ext cx="1295889" cy="799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71C5"/>
                  </a:solidFill>
                  <a:effectLst/>
                  <a:uLnTx/>
                  <a:uFillTx/>
                  <a:latin typeface="Intel Clear"/>
                </a:rPr>
                <a:t>Intel®</a:t>
              </a:r>
              <a:b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71C5"/>
                  </a:solidFill>
                  <a:effectLst/>
                  <a:uLnTx/>
                  <a:uFillTx/>
                  <a:latin typeface="Intel Clear"/>
                </a:rPr>
              </a:b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71C5"/>
                  </a:solidFill>
                  <a:effectLst/>
                  <a:uLnTx/>
                  <a:uFillTx/>
                  <a:latin typeface="Intel Clear"/>
                </a:rPr>
                <a:t>Rack Scale Design</a:t>
              </a:r>
              <a:endPara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Intel Clear"/>
              </a:endParaRP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xmlns="" id="{5130787C-02CB-404B-98C0-F26615015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72298" y="5465915"/>
              <a:ext cx="639482" cy="640080"/>
              <a:chOff x="668868" y="3405717"/>
              <a:chExt cx="2273301" cy="2275421"/>
            </a:xfrm>
          </p:grpSpPr>
          <p:sp>
            <p:nvSpPr>
              <p:cNvPr id="335" name="Freeform 5">
                <a:extLst>
                  <a:ext uri="{FF2B5EF4-FFF2-40B4-BE49-F238E27FC236}">
                    <a16:creationId xmlns:a16="http://schemas.microsoft.com/office/drawing/2014/main" xmlns="" id="{4EB664E1-71A0-4EC7-9865-AF637972B8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868" y="3405718"/>
                <a:ext cx="1464732" cy="658284"/>
              </a:xfrm>
              <a:custGeom>
                <a:avLst/>
                <a:gdLst>
                  <a:gd name="T0" fmla="*/ 0 w 4517"/>
                  <a:gd name="T1" fmla="*/ 2023 h 2023"/>
                  <a:gd name="T2" fmla="*/ 0 w 4517"/>
                  <a:gd name="T3" fmla="*/ 2023 h 2023"/>
                  <a:gd name="T4" fmla="*/ 4517 w 4517"/>
                  <a:gd name="T5" fmla="*/ 2023 h 2023"/>
                  <a:gd name="T6" fmla="*/ 4517 w 4517"/>
                  <a:gd name="T7" fmla="*/ 0 h 2023"/>
                  <a:gd name="T8" fmla="*/ 0 w 4517"/>
                  <a:gd name="T9" fmla="*/ 0 h 2023"/>
                  <a:gd name="T10" fmla="*/ 0 w 4517"/>
                  <a:gd name="T11" fmla="*/ 2023 h 2023"/>
                  <a:gd name="T12" fmla="*/ 338 w 4517"/>
                  <a:gd name="T13" fmla="*/ 337 h 2023"/>
                  <a:gd name="T14" fmla="*/ 338 w 4517"/>
                  <a:gd name="T15" fmla="*/ 337 h 2023"/>
                  <a:gd name="T16" fmla="*/ 4179 w 4517"/>
                  <a:gd name="T17" fmla="*/ 337 h 2023"/>
                  <a:gd name="T18" fmla="*/ 4179 w 4517"/>
                  <a:gd name="T19" fmla="*/ 1685 h 2023"/>
                  <a:gd name="T20" fmla="*/ 338 w 4517"/>
                  <a:gd name="T21" fmla="*/ 1685 h 2023"/>
                  <a:gd name="T22" fmla="*/ 338 w 4517"/>
                  <a:gd name="T23" fmla="*/ 337 h 2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17" h="2023">
                    <a:moveTo>
                      <a:pt x="0" y="2023"/>
                    </a:moveTo>
                    <a:lnTo>
                      <a:pt x="0" y="2023"/>
                    </a:lnTo>
                    <a:lnTo>
                      <a:pt x="4517" y="2023"/>
                    </a:lnTo>
                    <a:lnTo>
                      <a:pt x="4517" y="0"/>
                    </a:lnTo>
                    <a:lnTo>
                      <a:pt x="0" y="0"/>
                    </a:lnTo>
                    <a:lnTo>
                      <a:pt x="0" y="2023"/>
                    </a:lnTo>
                    <a:close/>
                    <a:moveTo>
                      <a:pt x="338" y="337"/>
                    </a:moveTo>
                    <a:lnTo>
                      <a:pt x="338" y="337"/>
                    </a:lnTo>
                    <a:lnTo>
                      <a:pt x="4179" y="337"/>
                    </a:lnTo>
                    <a:lnTo>
                      <a:pt x="4179" y="1685"/>
                    </a:lnTo>
                    <a:lnTo>
                      <a:pt x="338" y="1685"/>
                    </a:lnTo>
                    <a:lnTo>
                      <a:pt x="338" y="337"/>
                    </a:lnTo>
                    <a:close/>
                  </a:path>
                </a:pathLst>
              </a:custGeom>
              <a:solidFill>
                <a:srgbClr val="00AE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  <p:sp>
            <p:nvSpPr>
              <p:cNvPr id="336" name="Freeform 6">
                <a:extLst>
                  <a:ext uri="{FF2B5EF4-FFF2-40B4-BE49-F238E27FC236}">
                    <a16:creationId xmlns:a16="http://schemas.microsoft.com/office/drawing/2014/main" xmlns="" id="{8B376C34-7FF9-44D4-8B46-1CBC319B70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868" y="4216403"/>
                <a:ext cx="656167" cy="656168"/>
              </a:xfrm>
              <a:custGeom>
                <a:avLst/>
                <a:gdLst>
                  <a:gd name="T0" fmla="*/ 0 w 2023"/>
                  <a:gd name="T1" fmla="*/ 2024 h 2024"/>
                  <a:gd name="T2" fmla="*/ 0 w 2023"/>
                  <a:gd name="T3" fmla="*/ 2024 h 2024"/>
                  <a:gd name="T4" fmla="*/ 2023 w 2023"/>
                  <a:gd name="T5" fmla="*/ 2024 h 2024"/>
                  <a:gd name="T6" fmla="*/ 2023 w 2023"/>
                  <a:gd name="T7" fmla="*/ 0 h 2024"/>
                  <a:gd name="T8" fmla="*/ 0 w 2023"/>
                  <a:gd name="T9" fmla="*/ 0 h 2024"/>
                  <a:gd name="T10" fmla="*/ 0 w 2023"/>
                  <a:gd name="T11" fmla="*/ 2024 h 2024"/>
                  <a:gd name="T12" fmla="*/ 338 w 2023"/>
                  <a:gd name="T13" fmla="*/ 338 h 2024"/>
                  <a:gd name="T14" fmla="*/ 338 w 2023"/>
                  <a:gd name="T15" fmla="*/ 338 h 2024"/>
                  <a:gd name="T16" fmla="*/ 1685 w 2023"/>
                  <a:gd name="T17" fmla="*/ 338 h 2024"/>
                  <a:gd name="T18" fmla="*/ 1685 w 2023"/>
                  <a:gd name="T19" fmla="*/ 1686 h 2024"/>
                  <a:gd name="T20" fmla="*/ 338 w 2023"/>
                  <a:gd name="T21" fmla="*/ 1686 h 2024"/>
                  <a:gd name="T22" fmla="*/ 338 w 2023"/>
                  <a:gd name="T23" fmla="*/ 338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3" h="2024">
                    <a:moveTo>
                      <a:pt x="0" y="2024"/>
                    </a:moveTo>
                    <a:lnTo>
                      <a:pt x="0" y="2024"/>
                    </a:lnTo>
                    <a:lnTo>
                      <a:pt x="2023" y="2024"/>
                    </a:lnTo>
                    <a:lnTo>
                      <a:pt x="2023" y="0"/>
                    </a:lnTo>
                    <a:lnTo>
                      <a:pt x="0" y="0"/>
                    </a:lnTo>
                    <a:lnTo>
                      <a:pt x="0" y="2024"/>
                    </a:lnTo>
                    <a:close/>
                    <a:moveTo>
                      <a:pt x="338" y="338"/>
                    </a:moveTo>
                    <a:lnTo>
                      <a:pt x="338" y="338"/>
                    </a:lnTo>
                    <a:lnTo>
                      <a:pt x="1685" y="338"/>
                    </a:lnTo>
                    <a:lnTo>
                      <a:pt x="1685" y="1686"/>
                    </a:lnTo>
                    <a:lnTo>
                      <a:pt x="338" y="1686"/>
                    </a:lnTo>
                    <a:lnTo>
                      <a:pt x="338" y="338"/>
                    </a:lnTo>
                    <a:close/>
                  </a:path>
                </a:pathLst>
              </a:custGeom>
              <a:solidFill>
                <a:srgbClr val="003C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  <p:sp>
            <p:nvSpPr>
              <p:cNvPr id="337" name="Freeform 7">
                <a:extLst>
                  <a:ext uri="{FF2B5EF4-FFF2-40B4-BE49-F238E27FC236}">
                    <a16:creationId xmlns:a16="http://schemas.microsoft.com/office/drawing/2014/main" xmlns="" id="{84C5E9A2-DF81-4BDB-B0A1-8766B33590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7435" y="4216401"/>
                <a:ext cx="656167" cy="1464732"/>
              </a:xfrm>
              <a:custGeom>
                <a:avLst/>
                <a:gdLst>
                  <a:gd name="T0" fmla="*/ 0 w 2024"/>
                  <a:gd name="T1" fmla="*/ 4518 h 4518"/>
                  <a:gd name="T2" fmla="*/ 0 w 2024"/>
                  <a:gd name="T3" fmla="*/ 4518 h 4518"/>
                  <a:gd name="T4" fmla="*/ 2024 w 2024"/>
                  <a:gd name="T5" fmla="*/ 4518 h 4518"/>
                  <a:gd name="T6" fmla="*/ 2024 w 2024"/>
                  <a:gd name="T7" fmla="*/ 0 h 4518"/>
                  <a:gd name="T8" fmla="*/ 0 w 2024"/>
                  <a:gd name="T9" fmla="*/ 0 h 4518"/>
                  <a:gd name="T10" fmla="*/ 0 w 2024"/>
                  <a:gd name="T11" fmla="*/ 4518 h 4518"/>
                  <a:gd name="T12" fmla="*/ 338 w 2024"/>
                  <a:gd name="T13" fmla="*/ 338 h 4518"/>
                  <a:gd name="T14" fmla="*/ 338 w 2024"/>
                  <a:gd name="T15" fmla="*/ 338 h 4518"/>
                  <a:gd name="T16" fmla="*/ 1686 w 2024"/>
                  <a:gd name="T17" fmla="*/ 338 h 4518"/>
                  <a:gd name="T18" fmla="*/ 1686 w 2024"/>
                  <a:gd name="T19" fmla="*/ 4179 h 4518"/>
                  <a:gd name="T20" fmla="*/ 338 w 2024"/>
                  <a:gd name="T21" fmla="*/ 4179 h 4518"/>
                  <a:gd name="T22" fmla="*/ 338 w 2024"/>
                  <a:gd name="T23" fmla="*/ 338 h 4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4" h="4518">
                    <a:moveTo>
                      <a:pt x="0" y="4518"/>
                    </a:moveTo>
                    <a:lnTo>
                      <a:pt x="0" y="4518"/>
                    </a:lnTo>
                    <a:lnTo>
                      <a:pt x="2024" y="4518"/>
                    </a:lnTo>
                    <a:lnTo>
                      <a:pt x="2024" y="0"/>
                    </a:lnTo>
                    <a:lnTo>
                      <a:pt x="0" y="0"/>
                    </a:lnTo>
                    <a:lnTo>
                      <a:pt x="0" y="4518"/>
                    </a:lnTo>
                    <a:close/>
                    <a:moveTo>
                      <a:pt x="338" y="338"/>
                    </a:moveTo>
                    <a:lnTo>
                      <a:pt x="338" y="338"/>
                    </a:lnTo>
                    <a:lnTo>
                      <a:pt x="1686" y="338"/>
                    </a:lnTo>
                    <a:lnTo>
                      <a:pt x="1686" y="4179"/>
                    </a:lnTo>
                    <a:lnTo>
                      <a:pt x="338" y="4179"/>
                    </a:lnTo>
                    <a:lnTo>
                      <a:pt x="338" y="338"/>
                    </a:lnTo>
                    <a:close/>
                  </a:path>
                </a:pathLst>
              </a:custGeom>
              <a:solidFill>
                <a:srgbClr val="003C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  <p:sp>
            <p:nvSpPr>
              <p:cNvPr id="338" name="Freeform 8">
                <a:extLst>
                  <a:ext uri="{FF2B5EF4-FFF2-40B4-BE49-F238E27FC236}">
                    <a16:creationId xmlns:a16="http://schemas.microsoft.com/office/drawing/2014/main" xmlns="" id="{3C513212-801D-4081-AE6D-46A5966215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6002" y="3405717"/>
                <a:ext cx="656167" cy="1466850"/>
              </a:xfrm>
              <a:custGeom>
                <a:avLst/>
                <a:gdLst>
                  <a:gd name="T0" fmla="*/ 0 w 2024"/>
                  <a:gd name="T1" fmla="*/ 4517 h 4517"/>
                  <a:gd name="T2" fmla="*/ 0 w 2024"/>
                  <a:gd name="T3" fmla="*/ 4517 h 4517"/>
                  <a:gd name="T4" fmla="*/ 2024 w 2024"/>
                  <a:gd name="T5" fmla="*/ 4517 h 4517"/>
                  <a:gd name="T6" fmla="*/ 2024 w 2024"/>
                  <a:gd name="T7" fmla="*/ 0 h 4517"/>
                  <a:gd name="T8" fmla="*/ 0 w 2024"/>
                  <a:gd name="T9" fmla="*/ 0 h 4517"/>
                  <a:gd name="T10" fmla="*/ 0 w 2024"/>
                  <a:gd name="T11" fmla="*/ 4517 h 4517"/>
                  <a:gd name="T12" fmla="*/ 338 w 2024"/>
                  <a:gd name="T13" fmla="*/ 337 h 4517"/>
                  <a:gd name="T14" fmla="*/ 338 w 2024"/>
                  <a:gd name="T15" fmla="*/ 337 h 4517"/>
                  <a:gd name="T16" fmla="*/ 1686 w 2024"/>
                  <a:gd name="T17" fmla="*/ 337 h 4517"/>
                  <a:gd name="T18" fmla="*/ 1686 w 2024"/>
                  <a:gd name="T19" fmla="*/ 4179 h 4517"/>
                  <a:gd name="T20" fmla="*/ 338 w 2024"/>
                  <a:gd name="T21" fmla="*/ 4179 h 4517"/>
                  <a:gd name="T22" fmla="*/ 338 w 2024"/>
                  <a:gd name="T23" fmla="*/ 337 h 4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4" h="4517">
                    <a:moveTo>
                      <a:pt x="0" y="4517"/>
                    </a:moveTo>
                    <a:lnTo>
                      <a:pt x="0" y="4517"/>
                    </a:lnTo>
                    <a:lnTo>
                      <a:pt x="2024" y="4517"/>
                    </a:lnTo>
                    <a:lnTo>
                      <a:pt x="2024" y="0"/>
                    </a:lnTo>
                    <a:lnTo>
                      <a:pt x="0" y="0"/>
                    </a:lnTo>
                    <a:lnTo>
                      <a:pt x="0" y="4517"/>
                    </a:lnTo>
                    <a:close/>
                    <a:moveTo>
                      <a:pt x="338" y="337"/>
                    </a:moveTo>
                    <a:lnTo>
                      <a:pt x="338" y="337"/>
                    </a:lnTo>
                    <a:lnTo>
                      <a:pt x="1686" y="337"/>
                    </a:lnTo>
                    <a:lnTo>
                      <a:pt x="1686" y="4179"/>
                    </a:lnTo>
                    <a:lnTo>
                      <a:pt x="338" y="4179"/>
                    </a:lnTo>
                    <a:lnTo>
                      <a:pt x="338" y="337"/>
                    </a:lnTo>
                    <a:close/>
                  </a:path>
                </a:pathLst>
              </a:custGeom>
              <a:solidFill>
                <a:srgbClr val="0071C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71C5"/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  <p:sp>
            <p:nvSpPr>
              <p:cNvPr id="339" name="Freeform 9">
                <a:extLst>
                  <a:ext uri="{FF2B5EF4-FFF2-40B4-BE49-F238E27FC236}">
                    <a16:creationId xmlns:a16="http://schemas.microsoft.com/office/drawing/2014/main" xmlns="" id="{9F2633C7-2213-4FB1-A6BC-99695F925E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868" y="5024970"/>
                <a:ext cx="656167" cy="656168"/>
              </a:xfrm>
              <a:custGeom>
                <a:avLst/>
                <a:gdLst>
                  <a:gd name="T0" fmla="*/ 0 w 2023"/>
                  <a:gd name="T1" fmla="*/ 2024 h 2024"/>
                  <a:gd name="T2" fmla="*/ 0 w 2023"/>
                  <a:gd name="T3" fmla="*/ 2024 h 2024"/>
                  <a:gd name="T4" fmla="*/ 2023 w 2023"/>
                  <a:gd name="T5" fmla="*/ 2024 h 2024"/>
                  <a:gd name="T6" fmla="*/ 2023 w 2023"/>
                  <a:gd name="T7" fmla="*/ 0 h 2024"/>
                  <a:gd name="T8" fmla="*/ 0 w 2023"/>
                  <a:gd name="T9" fmla="*/ 0 h 2024"/>
                  <a:gd name="T10" fmla="*/ 0 w 2023"/>
                  <a:gd name="T11" fmla="*/ 2024 h 2024"/>
                  <a:gd name="T12" fmla="*/ 338 w 2023"/>
                  <a:gd name="T13" fmla="*/ 338 h 2024"/>
                  <a:gd name="T14" fmla="*/ 338 w 2023"/>
                  <a:gd name="T15" fmla="*/ 338 h 2024"/>
                  <a:gd name="T16" fmla="*/ 1685 w 2023"/>
                  <a:gd name="T17" fmla="*/ 338 h 2024"/>
                  <a:gd name="T18" fmla="*/ 1685 w 2023"/>
                  <a:gd name="T19" fmla="*/ 1685 h 2024"/>
                  <a:gd name="T20" fmla="*/ 338 w 2023"/>
                  <a:gd name="T21" fmla="*/ 1685 h 2024"/>
                  <a:gd name="T22" fmla="*/ 338 w 2023"/>
                  <a:gd name="T23" fmla="*/ 338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3" h="2024">
                    <a:moveTo>
                      <a:pt x="0" y="2024"/>
                    </a:moveTo>
                    <a:lnTo>
                      <a:pt x="0" y="2024"/>
                    </a:lnTo>
                    <a:lnTo>
                      <a:pt x="2023" y="2024"/>
                    </a:lnTo>
                    <a:lnTo>
                      <a:pt x="2023" y="0"/>
                    </a:lnTo>
                    <a:lnTo>
                      <a:pt x="0" y="0"/>
                    </a:lnTo>
                    <a:lnTo>
                      <a:pt x="0" y="2024"/>
                    </a:lnTo>
                    <a:close/>
                    <a:moveTo>
                      <a:pt x="338" y="338"/>
                    </a:moveTo>
                    <a:lnTo>
                      <a:pt x="338" y="338"/>
                    </a:lnTo>
                    <a:lnTo>
                      <a:pt x="1685" y="338"/>
                    </a:lnTo>
                    <a:lnTo>
                      <a:pt x="1685" y="1685"/>
                    </a:lnTo>
                    <a:lnTo>
                      <a:pt x="338" y="1685"/>
                    </a:lnTo>
                    <a:lnTo>
                      <a:pt x="338" y="338"/>
                    </a:lnTo>
                    <a:close/>
                  </a:path>
                </a:pathLst>
              </a:custGeom>
              <a:solidFill>
                <a:srgbClr val="00AEE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  <p:sp>
            <p:nvSpPr>
              <p:cNvPr id="340" name="Freeform 10">
                <a:extLst>
                  <a:ext uri="{FF2B5EF4-FFF2-40B4-BE49-F238E27FC236}">
                    <a16:creationId xmlns:a16="http://schemas.microsoft.com/office/drawing/2014/main" xmlns="" id="{BDE26DE9-6144-43C4-B780-BC3F67650B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6001" y="5024966"/>
                <a:ext cx="656167" cy="656168"/>
              </a:xfrm>
              <a:custGeom>
                <a:avLst/>
                <a:gdLst>
                  <a:gd name="T0" fmla="*/ 0 w 2024"/>
                  <a:gd name="T1" fmla="*/ 2024 h 2024"/>
                  <a:gd name="T2" fmla="*/ 0 w 2024"/>
                  <a:gd name="T3" fmla="*/ 2024 h 2024"/>
                  <a:gd name="T4" fmla="*/ 2024 w 2024"/>
                  <a:gd name="T5" fmla="*/ 2024 h 2024"/>
                  <a:gd name="T6" fmla="*/ 2024 w 2024"/>
                  <a:gd name="T7" fmla="*/ 0 h 2024"/>
                  <a:gd name="T8" fmla="*/ 0 w 2024"/>
                  <a:gd name="T9" fmla="*/ 0 h 2024"/>
                  <a:gd name="T10" fmla="*/ 0 w 2024"/>
                  <a:gd name="T11" fmla="*/ 2024 h 2024"/>
                  <a:gd name="T12" fmla="*/ 338 w 2024"/>
                  <a:gd name="T13" fmla="*/ 338 h 2024"/>
                  <a:gd name="T14" fmla="*/ 338 w 2024"/>
                  <a:gd name="T15" fmla="*/ 338 h 2024"/>
                  <a:gd name="T16" fmla="*/ 1686 w 2024"/>
                  <a:gd name="T17" fmla="*/ 338 h 2024"/>
                  <a:gd name="T18" fmla="*/ 1686 w 2024"/>
                  <a:gd name="T19" fmla="*/ 1685 h 2024"/>
                  <a:gd name="T20" fmla="*/ 338 w 2024"/>
                  <a:gd name="T21" fmla="*/ 1685 h 2024"/>
                  <a:gd name="T22" fmla="*/ 338 w 2024"/>
                  <a:gd name="T23" fmla="*/ 338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4" h="2024">
                    <a:moveTo>
                      <a:pt x="0" y="2024"/>
                    </a:moveTo>
                    <a:lnTo>
                      <a:pt x="0" y="2024"/>
                    </a:lnTo>
                    <a:lnTo>
                      <a:pt x="2024" y="2024"/>
                    </a:lnTo>
                    <a:lnTo>
                      <a:pt x="2024" y="0"/>
                    </a:lnTo>
                    <a:lnTo>
                      <a:pt x="0" y="0"/>
                    </a:lnTo>
                    <a:lnTo>
                      <a:pt x="0" y="2024"/>
                    </a:lnTo>
                    <a:close/>
                    <a:moveTo>
                      <a:pt x="338" y="338"/>
                    </a:moveTo>
                    <a:lnTo>
                      <a:pt x="338" y="338"/>
                    </a:lnTo>
                    <a:lnTo>
                      <a:pt x="1686" y="338"/>
                    </a:lnTo>
                    <a:lnTo>
                      <a:pt x="1686" y="1685"/>
                    </a:lnTo>
                    <a:lnTo>
                      <a:pt x="338" y="1685"/>
                    </a:lnTo>
                    <a:lnTo>
                      <a:pt x="338" y="338"/>
                    </a:lnTo>
                    <a:close/>
                  </a:path>
                </a:pathLst>
              </a:custGeom>
              <a:solidFill>
                <a:srgbClr val="003C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72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2</a:t>
            </a:fld>
            <a:endParaRPr lang="uk-UA" dirty="0"/>
          </a:p>
        </p:txBody>
      </p:sp>
      <p:pic>
        <p:nvPicPr>
          <p:cNvPr id="6" name="Picture 5" descr="C:\ziyeyang\2018-event\Jointbook\new\pic\tren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20" y="1322877"/>
            <a:ext cx="7958328" cy="4638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6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NVMeoF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3</a:t>
            </a:fld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45" y="1322877"/>
            <a:ext cx="4746678" cy="53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NVMeoF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 SPDK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4</a:t>
            </a:fld>
            <a:endParaRPr lang="uk-U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921" y="1158329"/>
            <a:ext cx="85439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NVMeoF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 Cinder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5</a:t>
            </a:fld>
            <a:endParaRPr lang="uk-UA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EAABBF3F-5912-F043-95A0-8283AF90212F}"/>
              </a:ext>
            </a:extLst>
          </p:cNvPr>
          <p:cNvSpPr/>
          <p:nvPr/>
        </p:nvSpPr>
        <p:spPr>
          <a:xfrm>
            <a:off x="6316880" y="891351"/>
            <a:ext cx="4525513" cy="199587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A406B220-DBEB-8742-B9A6-C8CBA284ACA6}"/>
              </a:ext>
            </a:extLst>
          </p:cNvPr>
          <p:cNvSpPr/>
          <p:nvPr/>
        </p:nvSpPr>
        <p:spPr>
          <a:xfrm>
            <a:off x="9150363" y="2769024"/>
            <a:ext cx="1463161" cy="389419"/>
          </a:xfrm>
          <a:prstGeom prst="roundRect">
            <a:avLst/>
          </a:prstGeom>
          <a:solidFill>
            <a:srgbClr val="747474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</a:pPr>
            <a:r>
              <a:rPr lang="en-US" sz="1100" kern="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NVMe-oF</a:t>
            </a:r>
            <a:r>
              <a:rPr lang="en-US" sz="1100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Kernel Initiator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DEC7E66-3644-7745-892B-21576845BE1A}"/>
              </a:ext>
            </a:extLst>
          </p:cNvPr>
          <p:cNvSpPr/>
          <p:nvPr/>
        </p:nvSpPr>
        <p:spPr>
          <a:xfrm>
            <a:off x="3566210" y="1929621"/>
            <a:ext cx="1580072" cy="8773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CCBC732-77BD-774B-8CC9-1EBF49D9DD12}"/>
              </a:ext>
            </a:extLst>
          </p:cNvPr>
          <p:cNvSpPr/>
          <p:nvPr/>
        </p:nvSpPr>
        <p:spPr>
          <a:xfrm>
            <a:off x="4412986" y="2975058"/>
            <a:ext cx="2755239" cy="198934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B68EF5A-A0B0-3747-A81D-85775B95B06B}"/>
              </a:ext>
            </a:extLst>
          </p:cNvPr>
          <p:cNvSpPr/>
          <p:nvPr/>
        </p:nvSpPr>
        <p:spPr>
          <a:xfrm>
            <a:off x="4591936" y="5603664"/>
            <a:ext cx="1878686" cy="949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93EAC01-E9C8-244A-8436-5BB7E88B5163}"/>
              </a:ext>
            </a:extLst>
          </p:cNvPr>
          <p:cNvSpPr/>
          <p:nvPr/>
        </p:nvSpPr>
        <p:spPr>
          <a:xfrm>
            <a:off x="1776676" y="4930726"/>
            <a:ext cx="1743901" cy="8905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94F9C21D-F791-0141-B24C-7F08CADBAADA}"/>
              </a:ext>
            </a:extLst>
          </p:cNvPr>
          <p:cNvSpPr/>
          <p:nvPr/>
        </p:nvSpPr>
        <p:spPr>
          <a:xfrm>
            <a:off x="6495744" y="950312"/>
            <a:ext cx="1428260" cy="455117"/>
          </a:xfrm>
          <a:prstGeom prst="roundRect">
            <a:avLst>
              <a:gd name="adj" fmla="val 0"/>
            </a:avLst>
          </a:prstGeom>
          <a:solidFill>
            <a:srgbClr val="FFFFFF">
              <a:lumMod val="50000"/>
            </a:srgb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Virtual Machine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37F2D51F-2E05-2244-A354-751EE62D83D6}"/>
              </a:ext>
            </a:extLst>
          </p:cNvPr>
          <p:cNvSpPr/>
          <p:nvPr/>
        </p:nvSpPr>
        <p:spPr>
          <a:xfrm>
            <a:off x="6531451" y="2088641"/>
            <a:ext cx="1356846" cy="625270"/>
          </a:xfrm>
          <a:prstGeom prst="roundRect">
            <a:avLst/>
          </a:prstGeom>
          <a:solidFill>
            <a:srgbClr val="94CE58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Nova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xmlns="" id="{44D0D2B8-B394-4442-918B-CD832C781E76}"/>
              </a:ext>
            </a:extLst>
          </p:cNvPr>
          <p:cNvSpPr/>
          <p:nvPr/>
        </p:nvSpPr>
        <p:spPr>
          <a:xfrm>
            <a:off x="5189808" y="3046210"/>
            <a:ext cx="1356847" cy="62527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Cinder</a:t>
            </a:r>
          </a:p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Block Orchestration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xmlns="" id="{E2A03304-FDEC-A64B-835B-ADF7BBC06A98}"/>
              </a:ext>
            </a:extLst>
          </p:cNvPr>
          <p:cNvSpPr/>
          <p:nvPr/>
        </p:nvSpPr>
        <p:spPr>
          <a:xfrm>
            <a:off x="3671281" y="2089624"/>
            <a:ext cx="1356847" cy="625270"/>
          </a:xfrm>
          <a:prstGeom prst="roundRect">
            <a:avLst/>
          </a:prstGeom>
          <a:solidFill>
            <a:srgbClr val="94CE58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OpenStack</a:t>
            </a:r>
          </a:p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B676007-2875-EC43-9E76-E81502EEB5EA}"/>
              </a:ext>
            </a:extLst>
          </p:cNvPr>
          <p:cNvSpPr txBox="1"/>
          <p:nvPr/>
        </p:nvSpPr>
        <p:spPr>
          <a:xfrm>
            <a:off x="7184102" y="1879166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Attach device to 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9DA080B-3889-1A42-A12D-701F38CF1D1D}"/>
              </a:ext>
            </a:extLst>
          </p:cNvPr>
          <p:cNvSpPr txBox="1"/>
          <p:nvPr/>
        </p:nvSpPr>
        <p:spPr>
          <a:xfrm>
            <a:off x="3383621" y="2788428"/>
            <a:ext cx="114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Create/delete volume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xmlns="" id="{99E12B96-A6BB-F342-9152-7283DF86ABC2}"/>
              </a:ext>
            </a:extLst>
          </p:cNvPr>
          <p:cNvCxnSpPr>
            <a:stCxn id="14" idx="1"/>
            <a:endCxn id="15" idx="2"/>
          </p:cNvCxnSpPr>
          <p:nvPr/>
        </p:nvCxnSpPr>
        <p:spPr>
          <a:xfrm rot="10800000">
            <a:off x="4349706" y="2714895"/>
            <a:ext cx="840103" cy="643951"/>
          </a:xfrm>
          <a:prstGeom prst="bentConnector2">
            <a:avLst/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xmlns="" id="{2A85DC2B-BE45-F742-8AC7-90342AD5720D}"/>
              </a:ext>
            </a:extLst>
          </p:cNvPr>
          <p:cNvCxnSpPr>
            <a:cxnSpLocks/>
            <a:stCxn id="35" idx="0"/>
            <a:endCxn id="26" idx="2"/>
          </p:cNvCxnSpPr>
          <p:nvPr/>
        </p:nvCxnSpPr>
        <p:spPr>
          <a:xfrm rot="16200000" flipV="1">
            <a:off x="8010411" y="933227"/>
            <a:ext cx="482908" cy="2083981"/>
          </a:xfrm>
          <a:prstGeom prst="bentConnector3">
            <a:avLst>
              <a:gd name="adj1" fmla="val 20695"/>
            </a:avLst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757D383E-7CD3-7842-8FAC-08902A62DED3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V="1">
            <a:off x="5868231" y="3671480"/>
            <a:ext cx="1" cy="168580"/>
          </a:xfrm>
          <a:prstGeom prst="straightConnector1">
            <a:avLst/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8EE148F-5C4B-A048-BB8B-5D780A73F649}"/>
              </a:ext>
            </a:extLst>
          </p:cNvPr>
          <p:cNvSpPr txBox="1"/>
          <p:nvPr/>
        </p:nvSpPr>
        <p:spPr>
          <a:xfrm>
            <a:off x="4422195" y="3357321"/>
            <a:ext cx="830776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Create/delete volume on backend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D4FEBCE-4013-8A41-B2E8-574BC5556892}"/>
              </a:ext>
            </a:extLst>
          </p:cNvPr>
          <p:cNvSpPr/>
          <p:nvPr/>
        </p:nvSpPr>
        <p:spPr>
          <a:xfrm>
            <a:off x="4628508" y="3840060"/>
            <a:ext cx="2479445" cy="490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000000"/>
                </a:solidFill>
                <a:latin typeface="Gill Sans MT"/>
              </a:rPr>
              <a:t>Cinder Volume Driver</a:t>
            </a:r>
            <a:br>
              <a:rPr lang="en-US" sz="1200" b="1" kern="0" dirty="0">
                <a:solidFill>
                  <a:srgbClr val="000000"/>
                </a:solidFill>
                <a:latin typeface="Gill Sans MT"/>
              </a:rPr>
            </a:br>
            <a:r>
              <a:rPr lang="en-US" sz="1200" b="1" kern="0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en-US" sz="1200" b="1" kern="0" dirty="0" err="1">
                <a:solidFill>
                  <a:srgbClr val="000000"/>
                </a:solidFill>
                <a:latin typeface="Gill Sans MT"/>
              </a:rPr>
              <a:t>RsdDriver</a:t>
            </a:r>
            <a:r>
              <a:rPr lang="en-US" sz="1200" b="1" kern="0" dirty="0">
                <a:solidFill>
                  <a:srgbClr val="000000"/>
                </a:solidFill>
                <a:latin typeface="Gill Sans MT"/>
              </a:rPr>
              <a:t>)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xmlns="" id="{C8AE6FCF-CE9F-DE41-A881-C2C710B5DEF4}"/>
              </a:ext>
            </a:extLst>
          </p:cNvPr>
          <p:cNvCxnSpPr>
            <a:cxnSpLocks/>
          </p:cNvCxnSpPr>
          <p:nvPr/>
        </p:nvCxnSpPr>
        <p:spPr>
          <a:xfrm flipV="1">
            <a:off x="6531451" y="2606091"/>
            <a:ext cx="2480542" cy="893906"/>
          </a:xfrm>
          <a:prstGeom prst="bentConnector3">
            <a:avLst>
              <a:gd name="adj1" fmla="val 100028"/>
            </a:avLst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79FD3A0-2225-D844-BFAA-78DC08B37772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 flipV="1">
            <a:off x="5028128" y="2401276"/>
            <a:ext cx="1503323" cy="983"/>
          </a:xfrm>
          <a:prstGeom prst="straightConnector1">
            <a:avLst/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AB13D41-383F-BA45-AB01-B393144EBBB1}"/>
              </a:ext>
            </a:extLst>
          </p:cNvPr>
          <p:cNvSpPr txBox="1"/>
          <p:nvPr/>
        </p:nvSpPr>
        <p:spPr>
          <a:xfrm>
            <a:off x="5390466" y="2169575"/>
            <a:ext cx="1057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Attach volume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D1DA1264-A6EF-214D-A701-893D35224798}"/>
              </a:ext>
            </a:extLst>
          </p:cNvPr>
          <p:cNvSpPr/>
          <p:nvPr/>
        </p:nvSpPr>
        <p:spPr>
          <a:xfrm>
            <a:off x="6495744" y="1444733"/>
            <a:ext cx="1428260" cy="289031"/>
          </a:xfrm>
          <a:prstGeom prst="roundRect">
            <a:avLst>
              <a:gd name="adj" fmla="val 0"/>
            </a:avLst>
          </a:prstGeom>
          <a:solidFill>
            <a:srgbClr val="33339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QEMU/KVM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4E73BC2-CC96-CF46-AFA4-712BD41486D6}"/>
              </a:ext>
            </a:extLst>
          </p:cNvPr>
          <p:cNvSpPr txBox="1"/>
          <p:nvPr/>
        </p:nvSpPr>
        <p:spPr>
          <a:xfrm>
            <a:off x="7522604" y="3535568"/>
            <a:ext cx="1238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 </a:t>
            </a:r>
            <a:r>
              <a:rPr lang="en-US" sz="900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conn_info</a:t>
            </a:r>
            <a:endParaRPr lang="en-US" sz="900" dirty="0">
              <a:solidFill>
                <a:srgbClr val="80808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C10610B-7C59-DC46-A443-557A5EBA8D33}"/>
              </a:ext>
            </a:extLst>
          </p:cNvPr>
          <p:cNvSpPr txBox="1"/>
          <p:nvPr/>
        </p:nvSpPr>
        <p:spPr>
          <a:xfrm>
            <a:off x="8679561" y="1215215"/>
            <a:ext cx="110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read, write, etc. operations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725FA1F-416B-654C-856A-4EB09534AFA8}"/>
              </a:ext>
            </a:extLst>
          </p:cNvPr>
          <p:cNvSpPr/>
          <p:nvPr/>
        </p:nvSpPr>
        <p:spPr>
          <a:xfrm>
            <a:off x="7417220" y="1777304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BA348125-9BC6-074D-87C3-338D39035676}"/>
              </a:ext>
            </a:extLst>
          </p:cNvPr>
          <p:cNvSpPr/>
          <p:nvPr/>
        </p:nvSpPr>
        <p:spPr>
          <a:xfrm>
            <a:off x="8381454" y="1270523"/>
            <a:ext cx="313836" cy="234270"/>
          </a:xfrm>
          <a:prstGeom prst="ellipse">
            <a:avLst/>
          </a:prstGeom>
          <a:solidFill>
            <a:srgbClr val="C3D600">
              <a:lumMod val="60000"/>
              <a:lumOff val="40000"/>
            </a:srgbClr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191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kumimoji="0" lang="en-US" sz="10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xmlns="" id="{649D1DD3-6303-D64A-B9D4-9172C3D44D53}"/>
              </a:ext>
            </a:extLst>
          </p:cNvPr>
          <p:cNvSpPr/>
          <p:nvPr/>
        </p:nvSpPr>
        <p:spPr>
          <a:xfrm>
            <a:off x="4877424" y="5803550"/>
            <a:ext cx="1356847" cy="6252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marL="0" marR="0" lvl="0" indent="0" algn="ctr" defTabSz="9140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NVMe-oF Target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xmlns="" id="{793F4748-D8C5-0746-9D75-5B114A61B958}"/>
              </a:ext>
            </a:extLst>
          </p:cNvPr>
          <p:cNvSpPr/>
          <p:nvPr/>
        </p:nvSpPr>
        <p:spPr>
          <a:xfrm>
            <a:off x="5189806" y="4515723"/>
            <a:ext cx="1356847" cy="282277"/>
          </a:xfrm>
          <a:prstGeom prst="roundRect">
            <a:avLst/>
          </a:prstGeom>
          <a:solidFill>
            <a:srgbClr val="003C7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1" kern="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rsd</a:t>
            </a:r>
            <a:r>
              <a:rPr lang="en-US" sz="1200" i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-lib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FC181583-334D-7248-9DBE-2010D51A73BF}"/>
              </a:ext>
            </a:extLst>
          </p:cNvPr>
          <p:cNvSpPr/>
          <p:nvPr/>
        </p:nvSpPr>
        <p:spPr>
          <a:xfrm>
            <a:off x="1959931" y="5103583"/>
            <a:ext cx="1351169" cy="544515"/>
          </a:xfrm>
          <a:prstGeom prst="roundRect">
            <a:avLst/>
          </a:prstGeom>
          <a:solidFill>
            <a:srgbClr val="003C7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Storage </a:t>
            </a:r>
            <a:r>
              <a:rPr lang="en-US" sz="1200" b="1" kern="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Mgmt</a:t>
            </a:r>
            <a:endParaRPr lang="en-US" sz="1200" b="1" kern="0" dirty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xmlns="" id="{6A890B74-DB4E-7449-A867-04C250C5E66B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rot="5400000">
            <a:off x="5775887" y="4423378"/>
            <a:ext cx="184689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xmlns="" id="{FA7D2551-39AD-1D4E-A3E8-D28C5A819CBF}"/>
              </a:ext>
            </a:extLst>
          </p:cNvPr>
          <p:cNvSpPr/>
          <p:nvPr/>
        </p:nvSpPr>
        <p:spPr>
          <a:xfrm>
            <a:off x="8508420" y="2216672"/>
            <a:ext cx="1570869" cy="389419"/>
          </a:xfrm>
          <a:prstGeom prst="roundRect">
            <a:avLst/>
          </a:prstGeom>
          <a:solidFill>
            <a:srgbClr val="94CE58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</a:pPr>
            <a:r>
              <a:rPr lang="en-US" sz="1100" i="1" kern="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</a:t>
            </a:r>
            <a:r>
              <a:rPr lang="en-US" sz="1100" i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-brick </a:t>
            </a:r>
            <a:r>
              <a:rPr lang="en-US" sz="1100" i="1" kern="0" dirty="0" err="1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NVMe-oF</a:t>
            </a:r>
            <a:r>
              <a:rPr lang="en-US" sz="1100" i="1" kern="0" dirty="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extension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xmlns="" id="{69F01593-7904-6B43-B00B-E54BD90BE26F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rot="5400000" flipH="1" flipV="1">
            <a:off x="5826122" y="2335818"/>
            <a:ext cx="3197459" cy="3738007"/>
          </a:xfrm>
          <a:prstGeom prst="bentConnector3">
            <a:avLst>
              <a:gd name="adj1" fmla="val 12210"/>
            </a:avLst>
          </a:prstGeom>
          <a:noFill/>
          <a:ln w="31750" cap="flat" cmpd="sng" algn="ctr">
            <a:solidFill>
              <a:srgbClr val="808080">
                <a:lumMod val="60000"/>
                <a:lumOff val="40000"/>
                <a:alpha val="99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xmlns="" id="{207FCC4B-E322-7449-968B-94A82F8F2163}"/>
              </a:ext>
            </a:extLst>
          </p:cNvPr>
          <p:cNvCxnSpPr>
            <a:cxnSpLocks/>
            <a:stCxn id="31" idx="1"/>
            <a:endCxn id="33" idx="2"/>
          </p:cNvCxnSpPr>
          <p:nvPr/>
        </p:nvCxnSpPr>
        <p:spPr>
          <a:xfrm rot="10800000">
            <a:off x="2635516" y="5648099"/>
            <a:ext cx="2241908" cy="468087"/>
          </a:xfrm>
          <a:prstGeom prst="bentConnector2">
            <a:avLst/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D7E2EED-A3C6-0247-B958-88B6076D7CAC}"/>
              </a:ext>
            </a:extLst>
          </p:cNvPr>
          <p:cNvSpPr txBox="1"/>
          <p:nvPr/>
        </p:nvSpPr>
        <p:spPr>
          <a:xfrm>
            <a:off x="2220643" y="4074617"/>
            <a:ext cx="121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14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Create/delete Volume in 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20F43A5-4C86-4844-8C46-52217E5CA281}"/>
              </a:ext>
            </a:extLst>
          </p:cNvPr>
          <p:cNvSpPr txBox="1"/>
          <p:nvPr/>
        </p:nvSpPr>
        <p:spPr>
          <a:xfrm>
            <a:off x="7014621" y="5153180"/>
            <a:ext cx="1692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140" fontAlgn="base">
              <a:spcBef>
                <a:spcPct val="0"/>
              </a:spcBef>
              <a:spcAft>
                <a:spcPct val="0"/>
              </a:spcAft>
              <a:defRPr sz="90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Execute “</a:t>
            </a:r>
            <a:r>
              <a:rPr lang="en-US" dirty="0" err="1"/>
              <a:t>nvme</a:t>
            </a:r>
            <a:r>
              <a:rPr lang="en-US" dirty="0"/>
              <a:t> connect”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35AB7CBD-8B62-F443-8744-29B3D9BE1182}"/>
              </a:ext>
            </a:extLst>
          </p:cNvPr>
          <p:cNvSpPr/>
          <p:nvPr/>
        </p:nvSpPr>
        <p:spPr>
          <a:xfrm>
            <a:off x="6754068" y="5172151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E93EBCA9-1FAB-1443-8F06-13B4835921B0}"/>
              </a:ext>
            </a:extLst>
          </p:cNvPr>
          <p:cNvSpPr/>
          <p:nvPr/>
        </p:nvSpPr>
        <p:spPr>
          <a:xfrm>
            <a:off x="2548379" y="4407421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1c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xmlns="" id="{E4A4E224-4CF2-9249-914C-05557337258D}"/>
              </a:ext>
            </a:extLst>
          </p:cNvPr>
          <p:cNvCxnSpPr>
            <a:cxnSpLocks/>
            <a:stCxn id="12" idx="3"/>
            <a:endCxn id="31" idx="3"/>
          </p:cNvCxnSpPr>
          <p:nvPr/>
        </p:nvCxnSpPr>
        <p:spPr>
          <a:xfrm flipH="1">
            <a:off x="6234271" y="1177871"/>
            <a:ext cx="1689733" cy="4938314"/>
          </a:xfrm>
          <a:prstGeom prst="bentConnector3">
            <a:avLst>
              <a:gd name="adj1" fmla="val -150348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A1DA184A-44C2-1B4B-A001-8D62DA19A5CF}"/>
              </a:ext>
            </a:extLst>
          </p:cNvPr>
          <p:cNvSpPr/>
          <p:nvPr/>
        </p:nvSpPr>
        <p:spPr>
          <a:xfrm>
            <a:off x="5154155" y="2185274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072AB877-C9CA-B64B-B36B-CAAD6A0DF511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888297" y="2401276"/>
            <a:ext cx="620123" cy="10106"/>
          </a:xfrm>
          <a:prstGeom prst="straightConnector1">
            <a:avLst/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A53C73BC-55B7-6C49-AB68-74260508B42A}"/>
              </a:ext>
            </a:extLst>
          </p:cNvPr>
          <p:cNvSpPr/>
          <p:nvPr/>
        </p:nvSpPr>
        <p:spPr>
          <a:xfrm>
            <a:off x="3956494" y="2698405"/>
            <a:ext cx="55659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rtlCol="0" anchor="ctr"/>
          <a:lstStyle/>
          <a:p>
            <a:pPr algn="ctr" defTabSz="914013" fontAlgn="base">
              <a:spcBef>
                <a:spcPct val="0"/>
              </a:spcBef>
              <a:spcAft>
                <a:spcPct val="0"/>
              </a:spcAft>
            </a:pPr>
            <a:endParaRPr lang="en-US" sz="1200" b="1" kern="0">
              <a:solidFill>
                <a:srgbClr val="FFFF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56060547-F03A-9746-925E-AEFE40F5D4A2}"/>
              </a:ext>
            </a:extLst>
          </p:cNvPr>
          <p:cNvSpPr/>
          <p:nvPr/>
        </p:nvSpPr>
        <p:spPr>
          <a:xfrm>
            <a:off x="5188356" y="3642991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F6E31018-3287-9E46-B293-79CA26155670}"/>
              </a:ext>
            </a:extLst>
          </p:cNvPr>
          <p:cNvSpPr/>
          <p:nvPr/>
        </p:nvSpPr>
        <p:spPr>
          <a:xfrm>
            <a:off x="3986356" y="2965831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1a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xmlns="" id="{B3969F72-0663-B842-B76A-A391FAFEA8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40716" y="2606091"/>
            <a:ext cx="2248707" cy="634156"/>
          </a:xfrm>
          <a:prstGeom prst="bentConnector3">
            <a:avLst>
              <a:gd name="adj1" fmla="val 53200"/>
            </a:avLst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6DF2A7A3-D46A-C542-8BB4-651DEC057A66}"/>
              </a:ext>
            </a:extLst>
          </p:cNvPr>
          <p:cNvSpPr/>
          <p:nvPr/>
        </p:nvSpPr>
        <p:spPr>
          <a:xfrm>
            <a:off x="7243141" y="2991559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CAB37C2-9246-044A-8382-81C014A9D3E3}"/>
              </a:ext>
            </a:extLst>
          </p:cNvPr>
          <p:cNvSpPr txBox="1"/>
          <p:nvPr/>
        </p:nvSpPr>
        <p:spPr>
          <a:xfrm>
            <a:off x="7543330" y="2873389"/>
            <a:ext cx="1378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 connector</a:t>
            </a:r>
          </a:p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system-</a:t>
            </a:r>
            <a:r>
              <a:rPr lang="en-US" sz="900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uuid</a:t>
            </a: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volume-identity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EFD7935A-7DAE-0D4D-B0A6-BEC036DB8D3C}"/>
              </a:ext>
            </a:extLst>
          </p:cNvPr>
          <p:cNvSpPr/>
          <p:nvPr/>
        </p:nvSpPr>
        <p:spPr>
          <a:xfrm>
            <a:off x="3255345" y="4716207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004688E-C7AD-4446-8B69-132DBBB1EED0}"/>
              </a:ext>
            </a:extLst>
          </p:cNvPr>
          <p:cNvSpPr txBox="1"/>
          <p:nvPr/>
        </p:nvSpPr>
        <p:spPr>
          <a:xfrm>
            <a:off x="3520124" y="4667601"/>
            <a:ext cx="117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</a:t>
            </a:r>
            <a:r>
              <a:rPr lang="en-US" sz="900" dirty="0" err="1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rsd</a:t>
            </a:r>
            <a:r>
              <a:rPr lang="en-US" sz="900" dirty="0">
                <a:solidFill>
                  <a:srgbClr val="80808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node, volume, and do endpoint attachment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80F59620-ABB7-0041-AD22-0D69574D6FAE}"/>
              </a:ext>
            </a:extLst>
          </p:cNvPr>
          <p:cNvSpPr/>
          <p:nvPr/>
        </p:nvSpPr>
        <p:spPr>
          <a:xfrm>
            <a:off x="7257161" y="3549598"/>
            <a:ext cx="313836" cy="179597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914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67" b="1" kern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2d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xmlns="" id="{3B8F0D1A-32F8-A54A-9593-D823D0AC3027}"/>
              </a:ext>
            </a:extLst>
          </p:cNvPr>
          <p:cNvCxnSpPr>
            <a:cxnSpLocks/>
            <a:stCxn id="32" idx="1"/>
            <a:endCxn id="33" idx="0"/>
          </p:cNvCxnSpPr>
          <p:nvPr/>
        </p:nvCxnSpPr>
        <p:spPr>
          <a:xfrm rot="10800000" flipV="1">
            <a:off x="2635516" y="4656861"/>
            <a:ext cx="2554290" cy="446721"/>
          </a:xfrm>
          <a:prstGeom prst="bentConnector2">
            <a:avLst/>
          </a:prstGeom>
          <a:noFill/>
          <a:ln w="38100" cap="flat" cmpd="sng" algn="ctr">
            <a:solidFill>
              <a:srgbClr val="808080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9C5167B-DF4D-C945-87A8-BD100AD733DF}"/>
              </a:ext>
            </a:extLst>
          </p:cNvPr>
          <p:cNvSpPr txBox="1"/>
          <p:nvPr/>
        </p:nvSpPr>
        <p:spPr>
          <a:xfrm>
            <a:off x="1677287" y="4656627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RSM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2C9AA71-74F3-2747-BBC4-8BA07A7C4767}"/>
              </a:ext>
            </a:extLst>
          </p:cNvPr>
          <p:cNvSpPr txBox="1"/>
          <p:nvPr/>
        </p:nvSpPr>
        <p:spPr>
          <a:xfrm>
            <a:off x="4319366" y="5342516"/>
            <a:ext cx="130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Storage(Target)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2A88763-E7D1-1447-B933-7C87EAEAE762}"/>
              </a:ext>
            </a:extLst>
          </p:cNvPr>
          <p:cNvSpPr txBox="1"/>
          <p:nvPr/>
        </p:nvSpPr>
        <p:spPr>
          <a:xfrm>
            <a:off x="3585555" y="4370218"/>
            <a:ext cx="98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REStful</a:t>
            </a:r>
            <a:r>
              <a:rPr lang="en-US" sz="1400" i="1" dirty="0"/>
              <a:t> API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3A2AA20-2F44-1541-8A4C-A83ACF556EC5}"/>
              </a:ext>
            </a:extLst>
          </p:cNvPr>
          <p:cNvSpPr txBox="1"/>
          <p:nvPr/>
        </p:nvSpPr>
        <p:spPr>
          <a:xfrm>
            <a:off x="3468604" y="16634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99CED9B-9BDE-F840-B3CF-01EB326FE953}"/>
              </a:ext>
            </a:extLst>
          </p:cNvPr>
          <p:cNvSpPr txBox="1"/>
          <p:nvPr/>
        </p:nvSpPr>
        <p:spPr>
          <a:xfrm>
            <a:off x="4543864" y="2968758"/>
            <a:ext cx="74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Cinder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4E58CF9-23BA-B04E-9391-0EB6E13FF215}"/>
              </a:ext>
            </a:extLst>
          </p:cNvPr>
          <p:cNvSpPr txBox="1"/>
          <p:nvPr/>
        </p:nvSpPr>
        <p:spPr>
          <a:xfrm>
            <a:off x="6266848" y="645315"/>
            <a:ext cx="1739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Compute(initiator)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24D5BF0-E060-BB47-A8E0-43CCF168CD05}"/>
              </a:ext>
            </a:extLst>
          </p:cNvPr>
          <p:cNvSpPr txBox="1"/>
          <p:nvPr/>
        </p:nvSpPr>
        <p:spPr>
          <a:xfrm>
            <a:off x="9788728" y="5822737"/>
            <a:ext cx="62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Fabric</a:t>
            </a:r>
          </a:p>
        </p:txBody>
      </p:sp>
    </p:spTree>
    <p:extLst>
      <p:ext uri="{BB962C8B-B14F-4D97-AF65-F5344CB8AC3E}">
        <p14:creationId xmlns:p14="http://schemas.microsoft.com/office/powerpoint/2010/main" val="33024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NVMeoF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in </a:t>
            </a:r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OpenSDS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6</a:t>
            </a:fld>
            <a:endParaRPr lang="uk-UA" dirty="0"/>
          </a:p>
        </p:txBody>
      </p:sp>
      <p:pic>
        <p:nvPicPr>
          <p:cNvPr id="5122" name="Picture 2" descr="âcoming soonâçå¾çæç´¢ç»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87" y="2322576"/>
            <a:ext cx="5074793" cy="217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20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44" y="2737149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Backup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3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SPDK </a:t>
            </a:r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Performance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8</a:t>
            </a:fld>
            <a:endParaRPr lang="uk-UA" dirty="0"/>
          </a:p>
        </p:txBody>
      </p:sp>
      <p:pic>
        <p:nvPicPr>
          <p:cNvPr id="342" name="Picture 341" descr="C:\ziyeyang\2018-event\Jointbook\new\pic\nvme-latenc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69" y="1126108"/>
            <a:ext cx="7047227" cy="464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Rectangle 342"/>
          <p:cNvSpPr/>
          <p:nvPr/>
        </p:nvSpPr>
        <p:spPr>
          <a:xfrm>
            <a:off x="1788582" y="5775768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System Configuration: 2x Intel® Xeon® E5-2695v4 (HT off), Intel® Speed Step enabled, Intel® Turbo Boost Technology disabled, 8x 8GB DDR4 2133 MT/s, 1 DIMM per channel, CentOS* Linux* 7.2, Linux kernel 4.7.0-rc1, </a:t>
            </a:r>
            <a:r>
              <a:rPr lang="en-US" sz="1200" b="1" dirty="0">
                <a:solidFill>
                  <a:srgbClr val="FF0000"/>
                </a:solidFill>
              </a:rPr>
              <a:t>1x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Intel® P3700 </a:t>
            </a:r>
            <a:r>
              <a:rPr lang="en-US" sz="1200" b="1" dirty="0" err="1">
                <a:solidFill>
                  <a:srgbClr val="FF0000"/>
                </a:solidFill>
              </a:rPr>
              <a:t>NVMe</a:t>
            </a:r>
            <a:r>
              <a:rPr lang="en-US" sz="1200" b="1" dirty="0">
                <a:solidFill>
                  <a:srgbClr val="FF0000"/>
                </a:solidFill>
              </a:rPr>
              <a:t> SSD</a:t>
            </a:r>
            <a:r>
              <a:rPr lang="en-US" sz="1200" dirty="0"/>
              <a:t> (800GB), 4x per CPU socket, FW 8DV10102, I/O workload 4KB random read, Queue Depth: 1 per SSD, Performance measured by Intel using SPDK overhead tool, Linux kernel data using Linux AIO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35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164637"/>
            <a:ext cx="10972800" cy="115824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SPDK </a:t>
            </a:r>
            <a:r>
              <a:rPr lang="en-US" altLang="zh-CN" sz="3200" dirty="0" err="1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NVMe</a:t>
            </a:r>
            <a:r>
              <a:rPr lang="en-US" altLang="zh-CN" sz="3200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Performance</a:t>
            </a:r>
            <a:endParaRPr lang="zh-CN" altLang="en-US" sz="32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uk-UA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9</a:t>
            </a:fld>
            <a:endParaRPr lang="uk-UA" dirty="0"/>
          </a:p>
        </p:txBody>
      </p:sp>
      <p:sp>
        <p:nvSpPr>
          <p:cNvPr id="343" name="Rectangle 342"/>
          <p:cNvSpPr/>
          <p:nvPr/>
        </p:nvSpPr>
        <p:spPr>
          <a:xfrm>
            <a:off x="1788582" y="5592034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System Configuration: 2x Intel® Xeon® E5-2695v4 (HT off), Intel® Speed Step enabled, Intel® Turbo Boost Technology disabled, 8x 8GB DDR4 2133 MT/s, 1 DIMM per channel, CentOS* Linux* 7.2, Linux kernel 4.10.0, </a:t>
            </a:r>
            <a:r>
              <a:rPr lang="en-US" sz="1200" b="1" dirty="0">
                <a:solidFill>
                  <a:srgbClr val="FF0000"/>
                </a:solidFill>
              </a:rPr>
              <a:t>8x Intel® P3700 </a:t>
            </a:r>
            <a:r>
              <a:rPr lang="en-US" sz="1200" b="1" dirty="0" err="1">
                <a:solidFill>
                  <a:srgbClr val="FF0000"/>
                </a:solidFill>
              </a:rPr>
              <a:t>NVMe</a:t>
            </a:r>
            <a:r>
              <a:rPr lang="en-US" sz="1200" b="1" dirty="0">
                <a:solidFill>
                  <a:srgbClr val="FF0000"/>
                </a:solidFill>
              </a:rPr>
              <a:t> SSD</a:t>
            </a:r>
            <a:r>
              <a:rPr lang="en-US" sz="1200" dirty="0"/>
              <a:t> (800GB), 4x per CPU socket, FW 8DV101H0, I/O workload 4KB random read, Queue Depth: 128 per SSD, Performance measured by Intel using SPDK perf tool, Linux kernel data using Linux AIO</a:t>
            </a:r>
            <a:endParaRPr lang="en-US" sz="1200" dirty="0"/>
          </a:p>
        </p:txBody>
      </p:sp>
      <p:pic>
        <p:nvPicPr>
          <p:cNvPr id="6" name="Picture 5" descr="C:\ziyeyang\2018-event\Jointbook\new\pic\nvme-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82" y="1151231"/>
            <a:ext cx="8610600" cy="4207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8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396</Words>
  <Application>Microsoft Office PowerPoint</Application>
  <PresentationFormat>Widescreen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Gill Sans MT</vt:lpstr>
      <vt:lpstr>Arial</vt:lpstr>
      <vt:lpstr>Calibri</vt:lpstr>
      <vt:lpstr>Calibri Light</vt:lpstr>
      <vt:lpstr>Intel Clear</vt:lpstr>
      <vt:lpstr>Intel Clear Pro</vt:lpstr>
      <vt:lpstr>Verdana</vt:lpstr>
      <vt:lpstr>Office Theme</vt:lpstr>
      <vt:lpstr>NVMeoF: Accelerator of Cloud Storage </vt:lpstr>
      <vt:lpstr>NVMe</vt:lpstr>
      <vt:lpstr>NVMeoF</vt:lpstr>
      <vt:lpstr>NVMeoF in SPDK</vt:lpstr>
      <vt:lpstr>NVMeoF in Cinder</vt:lpstr>
      <vt:lpstr>NVMeoF in OpenSDS</vt:lpstr>
      <vt:lpstr>Backup</vt:lpstr>
      <vt:lpstr>SPDK NVMe Performance</vt:lpstr>
      <vt:lpstr>SPDK NVMe Performance</vt:lpstr>
      <vt:lpstr>Intel RSD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Hardware-based Acceleration with Intel QAT</dc:title>
  <dc:creator>Ren, Qiaowei</dc:creator>
  <cp:keywords>CTPClassification=CTP_PUBLIC:VisualMarkings=, CTPClassification=CTP_NT</cp:keywords>
  <cp:lastModifiedBy>Ren, Qiaowei</cp:lastModifiedBy>
  <cp:revision>60</cp:revision>
  <dcterms:created xsi:type="dcterms:W3CDTF">2017-08-23T01:05:55Z</dcterms:created>
  <dcterms:modified xsi:type="dcterms:W3CDTF">2018-11-09T08:01:47Z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2ad59782-8982-4f7a-a2ee-90d687a8df45</vt:lpwstr>
  </property>
  <property fmtid="{D5CDD505-2E9C-101B-9397-08002B2CF9AE}" pid="3" name="CTP_TimeStamp">
    <vt:lpwstr>2018-11-09 08:01:47Z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2015_ms_pID_725343">
    <vt:lpwstr>(3)MzmwfC37NpHlM6iBAxWDOgg0UyIcTyD0Q5wb9HC3yz6/UoYHGz291AQ75UiOkr1vSuXfvpEn
3AiOM5WIRPSAUfY4jT3NHp65jXvjjMGfhnZGRg2Wn2zk1QI/039Cuq7NZWUKHSCrM4vcCbeS
NNOz7aIFVqD6N77kb+sUQqrdWuRYcuVtRe+huZ0yHBYwJhedYDR7yzAjvxARbJC8kBCCHJV/
Tmv4UDlB/Pwuv8Pr8w</vt:lpwstr>
  </property>
  <property fmtid="{D5CDD505-2E9C-101B-9397-08002B2CF9AE}" pid="9" name="_2015_ms_pID_7253431">
    <vt:lpwstr>ql1U/43dfTzM7vKbsdo4qeEILjU8+ohEP/GbA0lgleREuDkY/SO2D1
gDMRKtIHxV6NOzGAJsVhSshh5oLsMFBoymcHC68agSNjP72LttvDQkfabt6VKCIfrdRTuHNM
kHntZ4dEml7Lqmgp1XgXjB5A2DHOpfC1WUDNiDHtU/Iq8Uf5/NRolXEDIg2DHXpy97cOudq3
bjd05zMrw4tIuVe4MCDvYv9q7ILPdcmMsD6B</vt:lpwstr>
  </property>
  <property fmtid="{D5CDD505-2E9C-101B-9397-08002B2CF9AE}" pid="10" name="_2015_ms_pID_7253432">
    <vt:lpwstr>GQ==</vt:lpwstr>
  </property>
</Properties>
</file>