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4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5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6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2"/>
  </p:notesMasterIdLst>
  <p:sldIdLst>
    <p:sldId id="297" r:id="rId2"/>
    <p:sldId id="420" r:id="rId3"/>
    <p:sldId id="419" r:id="rId4"/>
    <p:sldId id="412" r:id="rId5"/>
    <p:sldId id="415" r:id="rId6"/>
    <p:sldId id="417" r:id="rId7"/>
    <p:sldId id="418" r:id="rId8"/>
    <p:sldId id="421" r:id="rId9"/>
    <p:sldId id="422" r:id="rId10"/>
    <p:sldId id="423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1E7EF2"/>
    <a:srgbClr val="1A8D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04" autoAdjust="0"/>
    <p:restoredTop sz="95448" autoAdjust="0"/>
  </p:normalViewPr>
  <p:slideViewPr>
    <p:cSldViewPr>
      <p:cViewPr>
        <p:scale>
          <a:sx n="70" d="100"/>
          <a:sy n="70" d="100"/>
        </p:scale>
        <p:origin x="77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01D1BE-BFDC-4FDB-A32B-9A462BBC09A5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27A87-BF74-4CE0-9C24-5D8C79F462B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875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0120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845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993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047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602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827A87-BF74-4CE0-9C24-5D8C79F462B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008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6933" y="6118396"/>
            <a:ext cx="12192000" cy="320162"/>
          </a:xfrm>
          <a:prstGeom prst="rect">
            <a:avLst/>
          </a:prstGeom>
          <a:solidFill>
            <a:schemeClr val="accent3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1" name="直线连接符 18"/>
          <p:cNvCxnSpPr/>
          <p:nvPr/>
        </p:nvCxnSpPr>
        <p:spPr>
          <a:xfrm>
            <a:off x="1310722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/>
          <p:cNvCxnSpPr/>
          <p:nvPr/>
        </p:nvCxnSpPr>
        <p:spPr>
          <a:xfrm>
            <a:off x="10104376" y="3218490"/>
            <a:ext cx="810769" cy="0"/>
          </a:xfrm>
          <a:prstGeom prst="line">
            <a:avLst/>
          </a:prstGeom>
          <a:ln>
            <a:solidFill>
              <a:schemeClr val="accent3">
                <a:alpha val="4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2473780" y="2729756"/>
            <a:ext cx="7244441" cy="998125"/>
          </a:xfrm>
        </p:spPr>
        <p:txBody>
          <a:bodyPr wrap="square" anchor="ctr" anchorCtr="0">
            <a:normAutofit/>
          </a:bodyPr>
          <a:lstStyle>
            <a:lvl1pPr algn="ctr">
              <a:lnSpc>
                <a:spcPct val="90000"/>
              </a:lnSpc>
              <a:defRPr sz="5400" b="0"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473780" y="5499847"/>
            <a:ext cx="7244441" cy="441058"/>
          </a:xfrm>
        </p:spPr>
        <p:txBody>
          <a:bodyPr anchor="ctr" anchorCtr="0">
            <a:normAutofit/>
          </a:bodyPr>
          <a:lstStyle>
            <a:lvl1pPr marL="0" indent="0" algn="ctr">
              <a:lnSpc>
                <a:spcPct val="90000"/>
              </a:lnSpc>
              <a:buNone/>
              <a:defRPr sz="1800" b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" t="269" r="208" b="269"/>
          <a:stretch>
            <a:fillRect/>
          </a:stretch>
        </p:blipFill>
        <p:spPr>
          <a:xfrm>
            <a:off x="1" y="-1"/>
            <a:ext cx="12192000" cy="6858001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1"/>
            </p:custDataLst>
          </p:nvPr>
        </p:nvSpPr>
        <p:spPr>
          <a:xfrm>
            <a:off x="-16932" y="-1"/>
            <a:ext cx="12225865" cy="6870701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线连接符 6"/>
          <p:cNvCxnSpPr/>
          <p:nvPr/>
        </p:nvCxnSpPr>
        <p:spPr>
          <a:xfrm>
            <a:off x="5743574" y="3457576"/>
            <a:ext cx="5029088" cy="0"/>
          </a:xfrm>
          <a:prstGeom prst="lin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1089250" y="0"/>
            <a:ext cx="4198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25449" y="2379437"/>
            <a:ext cx="1854654" cy="1854654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5743574" y="2339096"/>
            <a:ext cx="5029088" cy="1020987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440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43574" y="3574946"/>
            <a:ext cx="5029088" cy="459169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5154704" y="1412967"/>
            <a:ext cx="1854654" cy="1854654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-37465" y="6025515"/>
            <a:ext cx="12245975" cy="83756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495187" y="3584102"/>
            <a:ext cx="7201626" cy="1281811"/>
          </a:xfrm>
        </p:spPr>
        <p:txBody>
          <a:bodyPr>
            <a:normAutofit/>
          </a:bodyPr>
          <a:lstStyle>
            <a:lvl1pPr algn="ctr">
              <a:defRPr sz="5400" b="0">
                <a:solidFill>
                  <a:schemeClr val="tx2"/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 hasCustomPrompt="1"/>
          </p:nvPr>
        </p:nvSpPr>
        <p:spPr>
          <a:xfrm>
            <a:off x="5154613" y="1828800"/>
            <a:ext cx="1854200" cy="112712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 b="1" i="0">
                <a:solidFill>
                  <a:schemeClr val="tx2"/>
                </a:solidFill>
              </a:defRPr>
            </a:lvl1pPr>
          </a:lstStyle>
          <a:p>
            <a:pPr lvl="0"/>
            <a:r>
              <a:rPr lang="zh-CN" altLang="en-US" dirty="0"/>
              <a:t>文本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7" y="457200"/>
            <a:ext cx="4165200" cy="16002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457200"/>
            <a:ext cx="6170400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7" y="2057400"/>
            <a:ext cx="4165200" cy="38115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2018/11/12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2018/11/12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lnSpc>
                <a:spcPct val="120000"/>
              </a:lnSpc>
              <a:defRPr sz="1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2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tags" Target="../tags/tag18.xml"/><Relationship Id="rId7" Type="http://schemas.openxmlformats.org/officeDocument/2006/relationships/image" Target="../media/image8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notesSlide" Target="../notesSlides/notesSlide4.xml"/><Relationship Id="rId10" Type="http://schemas.openxmlformats.org/officeDocument/2006/relationships/image" Target="../media/image11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21.xml"/><Relationship Id="rId7" Type="http://schemas.openxmlformats.org/officeDocument/2006/relationships/image" Target="../media/image10.png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notesSlide" Target="../notesSlides/notesSlide5.xml"/><Relationship Id="rId10" Type="http://schemas.openxmlformats.org/officeDocument/2006/relationships/image" Target="../media/image13.png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15.png"/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603250" y="2152650"/>
            <a:ext cx="11166475" cy="2479675"/>
          </a:xfrm>
        </p:spPr>
        <p:txBody>
          <a:bodyPr>
            <a:normAutofit/>
          </a:bodyPr>
          <a:lstStyle/>
          <a:p>
            <a:r>
              <a:rPr lang="zh-CN" altLang="en-US" sz="3600" dirty="0" smtClean="0"/>
              <a:t>基于</a:t>
            </a:r>
            <a:r>
              <a:rPr lang="en-US" altLang="zh-CN" sz="3600" dirty="0" smtClean="0"/>
              <a:t>SDS</a:t>
            </a:r>
            <a:r>
              <a:rPr lang="zh-CN" altLang="en-US" sz="3600" dirty="0" smtClean="0"/>
              <a:t>的媒体存储</a:t>
            </a:r>
            <a:endParaRPr lang="zh-CN" sz="3600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2473960" y="4869000"/>
            <a:ext cx="7244715" cy="1287325"/>
          </a:xfrm>
        </p:spPr>
        <p:txBody>
          <a:bodyPr>
            <a:normAutofit/>
          </a:bodyPr>
          <a:lstStyle/>
          <a:p>
            <a:r>
              <a:rPr lang="zh-CN" altLang="en-US" dirty="0">
                <a:sym typeface="+mn-lt"/>
              </a:rPr>
              <a:t>天翼云</a:t>
            </a:r>
            <a:endParaRPr lang="en-US" altLang="zh-CN" dirty="0" smtClean="0">
              <a:sym typeface="+mn-lt"/>
            </a:endParaRPr>
          </a:p>
          <a:p>
            <a:r>
              <a:rPr lang="zh-CN" altLang="en-US" dirty="0" smtClean="0">
                <a:sym typeface="+mn-lt"/>
              </a:rPr>
              <a:t>杨海堂</a:t>
            </a:r>
            <a:endParaRPr lang="en-US" altLang="zh-CN" dirty="0" smtClean="0">
              <a:sym typeface="+mn-lt"/>
            </a:endParaRPr>
          </a:p>
          <a:p>
            <a:r>
              <a:rPr lang="en-US" altLang="zh-CN" dirty="0" smtClean="0">
                <a:sym typeface="+mn-lt"/>
              </a:rPr>
              <a:t>2018.11.15</a:t>
            </a:r>
            <a:endParaRPr lang="en-US" altLang="zh-CN" dirty="0"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 smtClean="0"/>
              <a:t>OpenSDS</a:t>
            </a:r>
            <a:endParaRPr lang="en-US" altLang="zh-CN" dirty="0"/>
          </a:p>
        </p:txBody>
      </p:sp>
      <p:grpSp>
        <p:nvGrpSpPr>
          <p:cNvPr id="12" name="组合 11"/>
          <p:cNvGrpSpPr/>
          <p:nvPr/>
        </p:nvGrpSpPr>
        <p:grpSpPr>
          <a:xfrm>
            <a:off x="2361377" y="1360912"/>
            <a:ext cx="7838623" cy="4516088"/>
            <a:chOff x="1911900" y="1321800"/>
            <a:chExt cx="7838623" cy="4516088"/>
          </a:xfrm>
        </p:grpSpPr>
        <p:sp>
          <p:nvSpPr>
            <p:cNvPr id="9" name="Google Shape;68;p17"/>
            <p:cNvSpPr txBox="1"/>
            <p:nvPr/>
          </p:nvSpPr>
          <p:spPr>
            <a:xfrm>
              <a:off x="1911900" y="1321800"/>
              <a:ext cx="3449100" cy="43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550" tIns="34250" rIns="68550" bIns="34250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r>
                <a:rPr lang="en" sz="3600" b="1" kern="0">
                  <a:solidFill>
                    <a:srgbClr val="000000"/>
                  </a:solidFill>
                  <a:ea typeface="Arial"/>
                  <a:cs typeface="Arial"/>
                  <a:sym typeface="Arial"/>
                </a:rPr>
                <a:t>Architecture</a:t>
              </a:r>
              <a:endParaRPr sz="3600" b="1" kern="0">
                <a:solidFill>
                  <a:srgbClr val="000000"/>
                </a:solidFill>
                <a:ea typeface="Arial"/>
                <a:cs typeface="Arial"/>
                <a:sym typeface="Arial"/>
              </a:endParaRPr>
            </a:p>
          </p:txBody>
        </p:sp>
        <p:pic>
          <p:nvPicPr>
            <p:cNvPr id="10" name="Google Shape;69;p17" descr="D:\002 项目文档\014 OpenSDS\OpenSDS_Logo_V201610211552.jpg"/>
            <p:cNvPicPr preferRelativeResize="0"/>
            <p:nvPr/>
          </p:nvPicPr>
          <p:blipFill rotWithShape="1">
            <a:blip r:embed="rId4">
              <a:alphaModFix/>
            </a:blip>
            <a:srcRect l="19936" t="29503" r="18589" b="23976"/>
            <a:stretch/>
          </p:blipFill>
          <p:spPr>
            <a:xfrm>
              <a:off x="8418784" y="1339200"/>
              <a:ext cx="1331739" cy="503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70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352000" y="1989000"/>
              <a:ext cx="6262775" cy="3848888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5264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1430" y="2421255"/>
            <a:ext cx="12185015" cy="21596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539875" y="2780030"/>
            <a:ext cx="9795510" cy="1325880"/>
          </a:xfrm>
        </p:spPr>
        <p:txBody>
          <a:bodyPr lIns="90000" tIns="46800" rIns="90000" bIns="46800">
            <a:normAutofit fontScale="90000"/>
          </a:bodyPr>
          <a:lstStyle/>
          <a:p>
            <a:pPr algn="ctr"/>
            <a:r>
              <a:rPr lang="zh-CN" dirty="0">
                <a:solidFill>
                  <a:schemeClr val="bg1"/>
                </a:solidFill>
                <a:sym typeface="+mn-ea"/>
              </a:rPr>
              <a:t>拥抱数字化转型</a:t>
            </a:r>
            <a:br>
              <a:rPr lang="zh-CN" dirty="0">
                <a:solidFill>
                  <a:schemeClr val="bg1"/>
                </a:solidFill>
                <a:sym typeface="+mn-ea"/>
              </a:rPr>
            </a:br>
            <a:r>
              <a:rPr lang="zh-CN" dirty="0" smtClean="0">
                <a:solidFill>
                  <a:schemeClr val="bg1"/>
                </a:solidFill>
                <a:sym typeface="+mn-ea"/>
              </a:rPr>
              <a:t>选择</a:t>
            </a:r>
            <a:r>
              <a:rPr lang="en-US" altLang="zh-CN" dirty="0" smtClean="0">
                <a:solidFill>
                  <a:schemeClr val="bg1"/>
                </a:solidFill>
                <a:sym typeface="+mn-ea"/>
              </a:rPr>
              <a:t>SDS</a:t>
            </a:r>
            <a:r>
              <a:rPr lang="zh-CN" dirty="0" smtClean="0">
                <a:solidFill>
                  <a:schemeClr val="bg1"/>
                </a:solidFill>
                <a:sym typeface="+mn-ea"/>
              </a:rPr>
              <a:t>，</a:t>
            </a:r>
            <a:r>
              <a:rPr lang="zh-CN" dirty="0">
                <a:solidFill>
                  <a:schemeClr val="bg1"/>
                </a:solidFill>
                <a:sym typeface="+mn-ea"/>
              </a:rPr>
              <a:t>实现海量数据无缝上云</a:t>
            </a:r>
            <a:endParaRPr lang="zh-CN" altLang="en-US" dirty="0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云存储是大数据时代数字化转型的必然选择</a:t>
            </a:r>
          </a:p>
        </p:txBody>
      </p:sp>
      <p:cxnSp>
        <p:nvCxnSpPr>
          <p:cNvPr id="5" name="直接连接符 4"/>
          <p:cNvCxnSpPr/>
          <p:nvPr/>
        </p:nvCxnSpPr>
        <p:spPr>
          <a:xfrm flipH="1">
            <a:off x="4790440" y="2291715"/>
            <a:ext cx="1905" cy="28803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7679055" y="2273300"/>
            <a:ext cx="14605" cy="28765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2817495" y="2291715"/>
            <a:ext cx="153035" cy="20955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 fontScale="47500" lnSpcReduction="20000"/>
          </a:bodyPr>
          <a:lstStyle/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479675" y="2357755"/>
            <a:ext cx="1739265" cy="334010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r>
              <a:rPr lang="zh-CN" altLang="en-US" sz="1600"/>
              <a:t>物理集中，有限扩展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268595" y="2357755"/>
            <a:ext cx="1620520" cy="334010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r>
              <a:rPr lang="zh-CN" altLang="en-US" sz="1600"/>
              <a:t>海量数据，弹性扩展</a:t>
            </a:r>
          </a:p>
        </p:txBody>
      </p:sp>
      <p:sp>
        <p:nvSpPr>
          <p:cNvPr id="11" name="矩形 10"/>
          <p:cNvSpPr/>
          <p:nvPr/>
        </p:nvSpPr>
        <p:spPr>
          <a:xfrm>
            <a:off x="1939925" y="1482090"/>
            <a:ext cx="235267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传统存储</a:t>
            </a:r>
          </a:p>
        </p:txBody>
      </p:sp>
      <p:sp>
        <p:nvSpPr>
          <p:cNvPr id="13" name="矩形 12"/>
          <p:cNvSpPr/>
          <p:nvPr/>
        </p:nvSpPr>
        <p:spPr>
          <a:xfrm>
            <a:off x="4902200" y="1482090"/>
            <a:ext cx="235267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云存储</a:t>
            </a:r>
          </a:p>
        </p:txBody>
      </p:sp>
      <p:sp>
        <p:nvSpPr>
          <p:cNvPr id="14" name="矩形 13"/>
          <p:cNvSpPr/>
          <p:nvPr/>
        </p:nvSpPr>
        <p:spPr>
          <a:xfrm>
            <a:off x="7804785" y="1482090"/>
            <a:ext cx="2352675" cy="504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/>
              <a:t>智能化云存储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8260715" y="2357755"/>
            <a:ext cx="1620520" cy="334010"/>
          </a:xfrm>
          <a:prstGeom prst="rect">
            <a:avLst/>
          </a:prstGeom>
          <a:noFill/>
        </p:spPr>
        <p:txBody>
          <a:bodyPr wrap="none" lIns="90000" tIns="46800" rIns="90000" bIns="46800" rtlCol="0"/>
          <a:lstStyle/>
          <a:p>
            <a:r>
              <a:rPr lang="zh-CN" altLang="en-US" sz="1600"/>
              <a:t>智能化，在线处理</a:t>
            </a:r>
            <a:endParaRPr lang="en-US" altLang="zh-CN" sz="1600"/>
          </a:p>
        </p:txBody>
      </p:sp>
      <p:sp>
        <p:nvSpPr>
          <p:cNvPr id="19" name="文本框 18"/>
          <p:cNvSpPr txBox="1"/>
          <p:nvPr/>
        </p:nvSpPr>
        <p:spPr>
          <a:xfrm>
            <a:off x="1917700" y="5250180"/>
            <a:ext cx="2585720" cy="1235075"/>
          </a:xfrm>
          <a:prstGeom prst="rect">
            <a:avLst/>
          </a:prstGeom>
          <a:noFill/>
        </p:spPr>
        <p:txBody>
          <a:bodyPr wrap="none" lIns="90000" tIns="46800" rIns="90000" bIns="46800" rtlCol="0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/>
              <a:t>NAS/SAN/HDD/SSD</a:t>
            </a:r>
            <a:endParaRPr lang="zh-CN" altLang="en-US"/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采购</a:t>
            </a:r>
            <a:r>
              <a:rPr lang="en-US" altLang="zh-CN"/>
              <a:t>/</a:t>
            </a:r>
            <a:r>
              <a:rPr lang="zh-CN" altLang="en-US"/>
              <a:t>扩容一次投入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/>
              <a:t>自主运维，成本高昂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966970" y="5178425"/>
            <a:ext cx="2496820" cy="1235075"/>
          </a:xfrm>
          <a:prstGeom prst="rect">
            <a:avLst/>
          </a:prstGeom>
          <a:noFill/>
        </p:spPr>
        <p:txBody>
          <a:bodyPr wrap="none" lIns="90000" tIns="46800" rIns="90000" bIns="46800" rtlCol="0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dirty="0"/>
              <a:t>SDS</a:t>
            </a:r>
            <a:r>
              <a:rPr lang="zh-CN" altLang="en-US" dirty="0"/>
              <a:t>技术，虚拟化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按需弹性扩容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无需投入基础运维</a:t>
            </a:r>
          </a:p>
        </p:txBody>
      </p:sp>
      <p:sp>
        <p:nvSpPr>
          <p:cNvPr id="23" name="矩形 22"/>
          <p:cNvSpPr/>
          <p:nvPr/>
        </p:nvSpPr>
        <p:spPr>
          <a:xfrm>
            <a:off x="6889115" y="2767965"/>
            <a:ext cx="1511935" cy="5657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>
                <a:solidFill>
                  <a:schemeClr val="tx1"/>
                </a:solidFill>
              </a:rPr>
              <a:t>SDS</a:t>
            </a:r>
            <a:r>
              <a:rPr lang="zh-CN" altLang="en-US" sz="1400" b="1">
                <a:solidFill>
                  <a:schemeClr val="tx1"/>
                </a:solidFill>
              </a:rPr>
              <a:t>技术</a:t>
            </a:r>
          </a:p>
          <a:p>
            <a:pPr algn="ctr"/>
            <a:r>
              <a:rPr lang="zh-CN" altLang="en-US" sz="1400" b="1">
                <a:solidFill>
                  <a:schemeClr val="tx1"/>
                </a:solidFill>
              </a:rPr>
              <a:t>大数据应用</a:t>
            </a: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3540" y="3558540"/>
            <a:ext cx="1623060" cy="1058545"/>
          </a:xfrm>
          <a:prstGeom prst="rect">
            <a:avLst/>
          </a:prstGeom>
        </p:spPr>
      </p:pic>
      <p:grpSp>
        <p:nvGrpSpPr>
          <p:cNvPr id="36" name="组合 35"/>
          <p:cNvGrpSpPr/>
          <p:nvPr/>
        </p:nvGrpSpPr>
        <p:grpSpPr>
          <a:xfrm>
            <a:off x="2743200" y="4373880"/>
            <a:ext cx="1057275" cy="699770"/>
            <a:chOff x="4170" y="4620"/>
            <a:chExt cx="2880" cy="1560"/>
          </a:xfrm>
        </p:grpSpPr>
        <p:pic>
          <p:nvPicPr>
            <p:cNvPr id="33" name="图片 3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170" y="4620"/>
              <a:ext cx="960" cy="1560"/>
            </a:xfrm>
            <a:prstGeom prst="rect">
              <a:avLst/>
            </a:prstGeom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30" y="4620"/>
              <a:ext cx="960" cy="1560"/>
            </a:xfrm>
            <a:prstGeom prst="rect">
              <a:avLst/>
            </a:prstGeom>
          </p:spPr>
        </p:pic>
        <p:pic>
          <p:nvPicPr>
            <p:cNvPr id="35" name="图片 34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090" y="4620"/>
              <a:ext cx="960" cy="1560"/>
            </a:xfrm>
            <a:prstGeom prst="rect">
              <a:avLst/>
            </a:prstGeom>
          </p:spPr>
        </p:pic>
      </p:grpSp>
      <p:pic>
        <p:nvPicPr>
          <p:cNvPr id="38" name="图片 3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3285" y="2943860"/>
            <a:ext cx="1066800" cy="537845"/>
          </a:xfrm>
          <a:prstGeom prst="rect">
            <a:avLst/>
          </a:prstGeom>
        </p:spPr>
      </p:pic>
      <p:pic>
        <p:nvPicPr>
          <p:cNvPr id="41" name="图片 4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98330" y="2809875"/>
            <a:ext cx="723900" cy="523875"/>
          </a:xfrm>
          <a:prstGeom prst="rect">
            <a:avLst/>
          </a:prstGeom>
        </p:spPr>
      </p:pic>
      <p:cxnSp>
        <p:nvCxnSpPr>
          <p:cNvPr id="49" name="曲线连接符 48"/>
          <p:cNvCxnSpPr/>
          <p:nvPr/>
        </p:nvCxnSpPr>
        <p:spPr>
          <a:xfrm flipV="1">
            <a:off x="4173855" y="3642360"/>
            <a:ext cx="5666740" cy="1247140"/>
          </a:xfrm>
          <a:prstGeom prst="curvedConnector3">
            <a:avLst>
              <a:gd name="adj1" fmla="val 50011"/>
            </a:avLst>
          </a:prstGeom>
          <a:ln w="38100">
            <a:solidFill>
              <a:schemeClr val="bg1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7869555" y="5106670"/>
            <a:ext cx="1739265" cy="1235075"/>
          </a:xfrm>
          <a:prstGeom prst="rect">
            <a:avLst/>
          </a:prstGeom>
          <a:noFill/>
        </p:spPr>
        <p:txBody>
          <a:bodyPr wrap="none" lIns="90000" tIns="46800" rIns="90000" bIns="46800" rtlCol="0">
            <a:normAutofit/>
          </a:bodyPr>
          <a:lstStyle/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在线数据处理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智能化应用</a:t>
            </a:r>
          </a:p>
          <a:p>
            <a:pPr marL="285750" indent="-28575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大数据应用</a:t>
            </a:r>
            <a:endParaRPr lang="zh-CN" altLang="en-US" dirty="0"/>
          </a:p>
        </p:txBody>
      </p:sp>
      <p:sp>
        <p:nvSpPr>
          <p:cNvPr id="2" name="五边形 1"/>
          <p:cNvSpPr/>
          <p:nvPr/>
        </p:nvSpPr>
        <p:spPr>
          <a:xfrm>
            <a:off x="4511040" y="1500505"/>
            <a:ext cx="279400" cy="48577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五边形 6"/>
          <p:cNvSpPr/>
          <p:nvPr/>
        </p:nvSpPr>
        <p:spPr>
          <a:xfrm>
            <a:off x="7399655" y="1482090"/>
            <a:ext cx="279400" cy="48577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>
            <p:custDataLst>
              <p:tags r:id="rId2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sym typeface="+mn-ea"/>
              </a:rPr>
              <a:t>SDS</a:t>
            </a:r>
            <a:r>
              <a:rPr lang="zh-CN" altLang="en-US" dirty="0" smtClean="0">
                <a:sym typeface="+mn-ea"/>
              </a:rPr>
              <a:t>产品</a:t>
            </a:r>
            <a:r>
              <a:rPr lang="zh-CN" altLang="en-US" dirty="0">
                <a:sym typeface="+mn-ea"/>
              </a:rPr>
              <a:t>优势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1102995" y="1806575"/>
            <a:ext cx="3975100" cy="3587115"/>
            <a:chOff x="1737" y="2393"/>
            <a:chExt cx="6260" cy="5649"/>
          </a:xfrm>
        </p:grpSpPr>
        <p:pic>
          <p:nvPicPr>
            <p:cNvPr id="36" name="图片 35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737" y="2393"/>
              <a:ext cx="3343" cy="1897"/>
            </a:xfrm>
            <a:prstGeom prst="rect">
              <a:avLst/>
            </a:prstGeom>
          </p:spPr>
        </p:pic>
        <p:sp>
          <p:nvSpPr>
            <p:cNvPr id="18" name="圆角矩形 17"/>
            <p:cNvSpPr/>
            <p:nvPr/>
          </p:nvSpPr>
          <p:spPr>
            <a:xfrm>
              <a:off x="2706" y="6909"/>
              <a:ext cx="1811" cy="11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lstStyle/>
            <a:p>
              <a:pPr lvl="0" algn="ctr"/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本地</a:t>
              </a:r>
            </a:p>
            <a:p>
              <a:pPr lvl="0" algn="ctr"/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应用</a:t>
              </a: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2585" y="3933"/>
              <a:ext cx="2053" cy="1133"/>
            </a:xfrm>
            <a:prstGeom prst="round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/>
                <a:t>云网关</a:t>
              </a:r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5944" y="5551"/>
              <a:ext cx="2053" cy="113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>
                  <a:solidFill>
                    <a:schemeClr val="tx1"/>
                  </a:solidFill>
                </a:rPr>
                <a:t>缓存</a:t>
              </a:r>
            </a:p>
          </p:txBody>
        </p:sp>
        <p:cxnSp>
          <p:nvCxnSpPr>
            <p:cNvPr id="6" name="肘形连接符 5"/>
            <p:cNvCxnSpPr>
              <a:stCxn id="18" idx="3"/>
              <a:endCxn id="4" idx="2"/>
            </p:cNvCxnSpPr>
            <p:nvPr/>
          </p:nvCxnSpPr>
          <p:spPr>
            <a:xfrm flipV="1">
              <a:off x="4517" y="6684"/>
              <a:ext cx="2454" cy="792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文本框 7"/>
            <p:cNvSpPr txBox="1"/>
            <p:nvPr/>
          </p:nvSpPr>
          <p:spPr>
            <a:xfrm>
              <a:off x="2421" y="3164"/>
              <a:ext cx="1602" cy="630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lvl="0" algn="ctr"/>
              <a:r>
                <a:rPr lang="zh-CN" altLang="en-US" sz="2000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云存储</a:t>
              </a:r>
            </a:p>
          </p:txBody>
        </p:sp>
        <p:cxnSp>
          <p:nvCxnSpPr>
            <p:cNvPr id="10" name="肘形连接符 9"/>
            <p:cNvCxnSpPr>
              <a:stCxn id="18" idx="0"/>
              <a:endCxn id="3" idx="2"/>
            </p:cNvCxnSpPr>
            <p:nvPr/>
          </p:nvCxnSpPr>
          <p:spPr>
            <a:xfrm rot="16200000">
              <a:off x="2691" y="6101"/>
              <a:ext cx="1843" cy="5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肘形连接符 10"/>
            <p:cNvCxnSpPr>
              <a:stCxn id="4" idx="0"/>
              <a:endCxn id="3" idx="3"/>
            </p:cNvCxnSpPr>
            <p:nvPr/>
          </p:nvCxnSpPr>
          <p:spPr>
            <a:xfrm rot="16200000" flipV="1">
              <a:off x="5279" y="3859"/>
              <a:ext cx="1051" cy="2333"/>
            </a:xfrm>
            <a:prstGeom prst="bentConnector2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/>
          <p:cNvGrpSpPr/>
          <p:nvPr/>
        </p:nvGrpSpPr>
        <p:grpSpPr>
          <a:xfrm>
            <a:off x="6144260" y="2261235"/>
            <a:ext cx="5269230" cy="756920"/>
            <a:chOff x="9676" y="2657"/>
            <a:chExt cx="8298" cy="1192"/>
          </a:xfrm>
        </p:grpSpPr>
        <p:sp>
          <p:nvSpPr>
            <p:cNvPr id="14" name="文本框 13"/>
            <p:cNvSpPr txBox="1"/>
            <p:nvPr/>
          </p:nvSpPr>
          <p:spPr>
            <a:xfrm>
              <a:off x="11430" y="2657"/>
              <a:ext cx="6544" cy="1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支持标准协议，主流操作系统</a:t>
              </a:r>
            </a:p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应用无需改造，无缝接入</a:t>
              </a: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676" y="2958"/>
              <a:ext cx="1482" cy="63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</a:rPr>
                <a:t>易使用</a:t>
              </a:r>
            </a:p>
          </p:txBody>
        </p:sp>
      </p:grpSp>
      <p:grpSp>
        <p:nvGrpSpPr>
          <p:cNvPr id="23" name="组合 22"/>
          <p:cNvGrpSpPr/>
          <p:nvPr/>
        </p:nvGrpSpPr>
        <p:grpSpPr>
          <a:xfrm>
            <a:off x="6144260" y="3483610"/>
            <a:ext cx="5269230" cy="756920"/>
            <a:chOff x="9676" y="4921"/>
            <a:chExt cx="8298" cy="1192"/>
          </a:xfrm>
        </p:grpSpPr>
        <p:sp>
          <p:nvSpPr>
            <p:cNvPr id="15" name="文本框 14"/>
            <p:cNvSpPr txBox="1"/>
            <p:nvPr/>
          </p:nvSpPr>
          <p:spPr>
            <a:xfrm>
              <a:off x="9676" y="5147"/>
              <a:ext cx="1482" cy="63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</a:rPr>
                <a:t>高可靠</a:t>
              </a: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1430" y="4921"/>
              <a:ext cx="6544" cy="1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多副本，高可靠</a:t>
              </a:r>
            </a:p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高可用，无单点故障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199505" y="4676140"/>
            <a:ext cx="5213985" cy="756920"/>
            <a:chOff x="9763" y="7364"/>
            <a:chExt cx="8211" cy="1192"/>
          </a:xfrm>
        </p:grpSpPr>
        <p:sp>
          <p:nvSpPr>
            <p:cNvPr id="16" name="文本框 15"/>
            <p:cNvSpPr txBox="1"/>
            <p:nvPr/>
          </p:nvSpPr>
          <p:spPr>
            <a:xfrm>
              <a:off x="9763" y="7590"/>
              <a:ext cx="1482" cy="63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sz="2000" b="1">
                  <a:solidFill>
                    <a:schemeClr val="tx2"/>
                  </a:solidFill>
                </a:rPr>
                <a:t>强安全</a:t>
              </a: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1430" y="7364"/>
              <a:ext cx="6544" cy="119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支持专网、专线接入</a:t>
              </a:r>
            </a:p>
            <a:p>
              <a:pPr indent="0" algn="l">
                <a:lnSpc>
                  <a:spcPct val="120000"/>
                </a:lnSpc>
                <a:buFont typeface="Arial" panose="020B0604020202020204" pitchFamily="34" charset="0"/>
                <a:buNone/>
              </a:pPr>
              <a:r>
                <a:rPr lang="zh-CN" altLang="en-US"/>
                <a:t>多重鉴权确保数据安全</a:t>
              </a:r>
            </a:p>
          </p:txBody>
        </p:sp>
      </p:grpSp>
      <p:sp>
        <p:nvSpPr>
          <p:cNvPr id="20" name="矩形 19"/>
          <p:cNvSpPr/>
          <p:nvPr/>
        </p:nvSpPr>
        <p:spPr>
          <a:xfrm>
            <a:off x="840105" y="1686560"/>
            <a:ext cx="4608195" cy="3890645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6144260" y="1686560"/>
            <a:ext cx="1195070" cy="40005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r>
              <a:rPr lang="zh-CN" altLang="en-US" sz="2000" b="1">
                <a:solidFill>
                  <a:schemeClr val="bg1">
                    <a:lumMod val="65000"/>
                  </a:schemeClr>
                </a:solidFill>
              </a:rPr>
              <a:t>产品优势</a:t>
            </a:r>
          </a:p>
        </p:txBody>
      </p:sp>
      <p:sp>
        <p:nvSpPr>
          <p:cNvPr id="25" name="矩形 24"/>
          <p:cNvSpPr/>
          <p:nvPr>
            <p:custDataLst>
              <p:tags r:id="rId3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dirty="0"/>
              <a:t>使用方式</a:t>
            </a:r>
            <a:endParaRPr lang="en-US" altLang="zh-CN" dirty="0"/>
          </a:p>
        </p:txBody>
      </p:sp>
      <p:grpSp>
        <p:nvGrpSpPr>
          <p:cNvPr id="5" name="组合 4"/>
          <p:cNvGrpSpPr/>
          <p:nvPr/>
        </p:nvGrpSpPr>
        <p:grpSpPr>
          <a:xfrm>
            <a:off x="1146092" y="1778000"/>
            <a:ext cx="3518109" cy="2092325"/>
            <a:chOff x="2129" y="4640"/>
            <a:chExt cx="5115" cy="3285"/>
          </a:xfrm>
        </p:grpSpPr>
        <p:sp>
          <p:nvSpPr>
            <p:cNvPr id="2" name="圆角矩形 1"/>
            <p:cNvSpPr/>
            <p:nvPr/>
          </p:nvSpPr>
          <p:spPr>
            <a:xfrm>
              <a:off x="2129" y="4640"/>
              <a:ext cx="5115" cy="3285"/>
            </a:xfrm>
            <a:prstGeom prst="roundRect">
              <a:avLst>
                <a:gd name="adj" fmla="val 55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701" y="5245"/>
              <a:ext cx="3887" cy="2506"/>
            </a:xfrm>
            <a:prstGeom prst="rect">
              <a:avLst/>
            </a:prstGeom>
          </p:spPr>
        </p:pic>
      </p:grpSp>
      <p:sp>
        <p:nvSpPr>
          <p:cNvPr id="4" name="文本框 3"/>
          <p:cNvSpPr txBox="1"/>
          <p:nvPr/>
        </p:nvSpPr>
        <p:spPr>
          <a:xfrm>
            <a:off x="1992630" y="1789430"/>
            <a:ext cx="1550670" cy="369570"/>
          </a:xfrm>
          <a:prstGeom prst="rect">
            <a:avLst/>
          </a:prstGeom>
          <a:solidFill>
            <a:schemeClr val="bg1"/>
          </a:solidFill>
        </p:spPr>
        <p:txBody>
          <a:bodyPr wrap="none" lIns="90000" tIns="46800" rIns="90000" bIns="46800" rtlCol="0" anchor="t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  <a:sym typeface="+mn-ea"/>
              </a:rPr>
              <a:t>天翼云资源池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45735" y="1943735"/>
            <a:ext cx="626745" cy="558800"/>
          </a:xfrm>
          <a:prstGeom prst="rect">
            <a:avLst/>
          </a:prstGeom>
        </p:spPr>
      </p:pic>
      <p:grpSp>
        <p:nvGrpSpPr>
          <p:cNvPr id="29" name="组合 28"/>
          <p:cNvGrpSpPr/>
          <p:nvPr/>
        </p:nvGrpSpPr>
        <p:grpSpPr>
          <a:xfrm>
            <a:off x="1344295" y="4317365"/>
            <a:ext cx="1755140" cy="1905000"/>
            <a:chOff x="2117" y="6799"/>
            <a:chExt cx="2764" cy="3000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117" y="8824"/>
              <a:ext cx="795" cy="975"/>
            </a:xfrm>
            <a:prstGeom prst="rect">
              <a:avLst/>
            </a:prstGeom>
          </p:spPr>
        </p:pic>
        <p:cxnSp>
          <p:nvCxnSpPr>
            <p:cNvPr id="9" name="直接连接符 8"/>
            <p:cNvCxnSpPr/>
            <p:nvPr/>
          </p:nvCxnSpPr>
          <p:spPr>
            <a:xfrm>
              <a:off x="2454" y="7453"/>
              <a:ext cx="4" cy="1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2458" y="7697"/>
              <a:ext cx="1722" cy="1018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en-US" altLang="zh-CN"/>
                <a:t>NFS</a:t>
              </a:r>
              <a:r>
                <a:rPr lang="zh-CN" altLang="en-US"/>
                <a:t>协议</a:t>
              </a:r>
            </a:p>
            <a:p>
              <a:r>
                <a:rPr lang="zh-CN" altLang="en-US"/>
                <a:t>挂载使用</a:t>
              </a:r>
            </a:p>
          </p:txBody>
        </p:sp>
        <p:grpSp>
          <p:nvGrpSpPr>
            <p:cNvPr id="19" name="组合 18"/>
            <p:cNvGrpSpPr/>
            <p:nvPr/>
          </p:nvGrpSpPr>
          <p:grpSpPr>
            <a:xfrm>
              <a:off x="2125" y="6799"/>
              <a:ext cx="2511" cy="666"/>
              <a:chOff x="1899" y="6686"/>
              <a:chExt cx="2511" cy="666"/>
            </a:xfrm>
          </p:grpSpPr>
          <p:pic>
            <p:nvPicPr>
              <p:cNvPr id="13" name="图片 12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9" y="6686"/>
                <a:ext cx="806" cy="666"/>
              </a:xfrm>
              <a:prstGeom prst="rect">
                <a:avLst/>
              </a:prstGeom>
            </p:spPr>
          </p:pic>
          <p:sp>
            <p:nvSpPr>
              <p:cNvPr id="14" name="文本框 13"/>
              <p:cNvSpPr txBox="1"/>
              <p:nvPr/>
            </p:nvSpPr>
            <p:spPr>
              <a:xfrm>
                <a:off x="2688" y="6770"/>
                <a:ext cx="1722" cy="58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t">
                <a:spAutoFit/>
              </a:bodyPr>
              <a:lstStyle/>
              <a:p>
                <a:r>
                  <a:rPr lang="zh-CN" b="1">
                    <a:solidFill>
                      <a:schemeClr val="tx2"/>
                    </a:solidFill>
                  </a:rPr>
                  <a:t>文件系统</a:t>
                </a:r>
              </a:p>
            </p:txBody>
          </p:sp>
        </p:grpSp>
        <p:sp>
          <p:nvSpPr>
            <p:cNvPr id="22" name="文本框 21"/>
            <p:cNvSpPr txBox="1"/>
            <p:nvPr/>
          </p:nvSpPr>
          <p:spPr>
            <a:xfrm>
              <a:off x="2799" y="8944"/>
              <a:ext cx="2082" cy="58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应用侧主机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004310" y="4316730"/>
            <a:ext cx="1805305" cy="1905635"/>
            <a:chOff x="6306" y="6798"/>
            <a:chExt cx="2843" cy="3001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06" y="8824"/>
              <a:ext cx="795" cy="975"/>
            </a:xfrm>
            <a:prstGeom prst="rect">
              <a:avLst/>
            </a:prstGeom>
          </p:spPr>
        </p:pic>
        <p:cxnSp>
          <p:nvCxnSpPr>
            <p:cNvPr id="10" name="直接连接符 9"/>
            <p:cNvCxnSpPr/>
            <p:nvPr/>
          </p:nvCxnSpPr>
          <p:spPr>
            <a:xfrm>
              <a:off x="6701" y="7483"/>
              <a:ext cx="4" cy="1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组合 19"/>
            <p:cNvGrpSpPr/>
            <p:nvPr/>
          </p:nvGrpSpPr>
          <p:grpSpPr>
            <a:xfrm>
              <a:off x="6306" y="6798"/>
              <a:ext cx="2104" cy="798"/>
              <a:chOff x="5402" y="6685"/>
              <a:chExt cx="2104" cy="798"/>
            </a:xfrm>
          </p:grpSpPr>
          <p:pic>
            <p:nvPicPr>
              <p:cNvPr id="16" name="图片 15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02" y="6685"/>
                <a:ext cx="874" cy="798"/>
              </a:xfrm>
              <a:prstGeom prst="rect">
                <a:avLst/>
              </a:prstGeom>
            </p:spPr>
          </p:pic>
          <p:sp>
            <p:nvSpPr>
              <p:cNvPr id="17" name="文本框 16"/>
              <p:cNvSpPr txBox="1"/>
              <p:nvPr/>
            </p:nvSpPr>
            <p:spPr>
              <a:xfrm>
                <a:off x="6144" y="6799"/>
                <a:ext cx="1362" cy="58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t">
                <a:spAutoFit/>
              </a:bodyPr>
              <a:lstStyle/>
              <a:p>
                <a:r>
                  <a:rPr lang="zh-CN" altLang="en-US" b="1">
                    <a:solidFill>
                      <a:schemeClr val="tx2"/>
                    </a:solidFill>
                  </a:rPr>
                  <a:t>块设备</a:t>
                </a:r>
              </a:p>
            </p:txBody>
          </p:sp>
        </p:grpSp>
        <p:sp>
          <p:nvSpPr>
            <p:cNvPr id="18" name="文本框 17"/>
            <p:cNvSpPr txBox="1"/>
            <p:nvPr/>
          </p:nvSpPr>
          <p:spPr>
            <a:xfrm>
              <a:off x="6684" y="7674"/>
              <a:ext cx="1922" cy="1018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en-US" altLang="zh-CN"/>
                <a:t>iSCSI</a:t>
              </a:r>
              <a:r>
                <a:rPr lang="zh-CN" altLang="en-US"/>
                <a:t>协议</a:t>
              </a:r>
            </a:p>
            <a:p>
              <a:r>
                <a:rPr lang="zh-CN" altLang="en-US"/>
                <a:t>挂载使用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67" y="8944"/>
              <a:ext cx="2082" cy="58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b="1">
                  <a:solidFill>
                    <a:schemeClr val="tx2"/>
                  </a:solidFill>
                </a:rPr>
                <a:t>应用侧主机</a:t>
              </a: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4898390" y="2502535"/>
            <a:ext cx="1322070" cy="369570"/>
          </a:xfrm>
          <a:prstGeom prst="rect">
            <a:avLst/>
          </a:prstGeom>
          <a:noFill/>
        </p:spPr>
        <p:txBody>
          <a:bodyPr wrap="none" lIns="90000" tIns="46800" rIns="90000" bIns="46800" rtlCol="0" anchor="t">
            <a:spAutoFit/>
          </a:bodyPr>
          <a:lstStyle/>
          <a:p>
            <a:r>
              <a:rPr lang="zh-CN" altLang="en-US" b="1">
                <a:solidFill>
                  <a:schemeClr val="tx2"/>
                </a:solidFill>
              </a:rPr>
              <a:t>用户控制台</a:t>
            </a: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68110" y="2017395"/>
            <a:ext cx="546100" cy="411480"/>
          </a:xfrm>
          <a:prstGeom prst="rect">
            <a:avLst/>
          </a:prstGeom>
        </p:spPr>
      </p:pic>
      <p:cxnSp>
        <p:nvCxnSpPr>
          <p:cNvPr id="30" name="直接连接符 29"/>
          <p:cNvCxnSpPr>
            <a:stCxn id="13" idx="0"/>
          </p:cNvCxnSpPr>
          <p:nvPr/>
        </p:nvCxnSpPr>
        <p:spPr>
          <a:xfrm flipV="1">
            <a:off x="1605280" y="3860800"/>
            <a:ext cx="603250" cy="4565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16" idx="0"/>
          </p:cNvCxnSpPr>
          <p:nvPr/>
        </p:nvCxnSpPr>
        <p:spPr>
          <a:xfrm flipH="1" flipV="1">
            <a:off x="3836035" y="3870325"/>
            <a:ext cx="445770" cy="4464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>
            <a:stCxn id="7" idx="1"/>
          </p:cNvCxnSpPr>
          <p:nvPr/>
        </p:nvCxnSpPr>
        <p:spPr>
          <a:xfrm flipH="1" flipV="1">
            <a:off x="4643120" y="2207895"/>
            <a:ext cx="530860" cy="152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H="1">
            <a:off x="5872480" y="2223135"/>
            <a:ext cx="667385" cy="5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7380605" y="2017395"/>
            <a:ext cx="4450715" cy="3120390"/>
            <a:chOff x="11623" y="5051"/>
            <a:chExt cx="7009" cy="4914"/>
          </a:xfrm>
        </p:grpSpPr>
        <p:sp>
          <p:nvSpPr>
            <p:cNvPr id="37" name="文本框 36"/>
            <p:cNvSpPr txBox="1"/>
            <p:nvPr/>
          </p:nvSpPr>
          <p:spPr>
            <a:xfrm>
              <a:off x="11623" y="5633"/>
              <a:ext cx="7009" cy="4332"/>
            </a:xfrm>
            <a:prstGeom prst="rect">
              <a:avLst/>
            </a:prstGeom>
            <a:noFill/>
          </p:spPr>
          <p:txBody>
            <a:bodyPr wrap="square" lIns="90000" tIns="46800" rIns="90000" bIns="46800" rtlCol="0" anchor="t">
              <a:spAutoFit/>
            </a:bodyPr>
            <a:lstStyle/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sym typeface="+mn-ea"/>
                </a:rPr>
                <a:t>开通租户，购买资源</a:t>
              </a:r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sym typeface="+mn-ea"/>
                </a:rPr>
                <a:t>控制台自助创建资源，配置资源属性</a:t>
              </a:r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 altLang="en-US">
                  <a:sym typeface="+mn-ea"/>
                </a:rPr>
                <a:t>应用侧主机通过标准协议挂载文件系统或块设备</a:t>
              </a:r>
            </a:p>
            <a:p>
              <a:pPr marL="285750" indent="-285750" algn="l">
                <a:lnSpc>
                  <a:spcPct val="160000"/>
                </a:lnSpc>
                <a:buFont typeface="Arial" panose="020B0604020202020204" pitchFamily="34" charset="0"/>
                <a:buChar char="•"/>
              </a:pPr>
              <a:r>
                <a:rPr lang="zh-CN">
                  <a:sym typeface="+mn-ea"/>
                </a:rPr>
                <a:t>使用资源</a:t>
              </a:r>
              <a:endParaRPr lang="zh-CN" altLang="en-US">
                <a:sym typeface="+mn-ea"/>
              </a:endParaRPr>
            </a:p>
            <a:p>
              <a:pPr indent="0" algn="l">
                <a:lnSpc>
                  <a:spcPct val="160000"/>
                </a:lnSpc>
                <a:buFont typeface="Arial" panose="020B0604020202020204" pitchFamily="34" charset="0"/>
                <a:buNone/>
              </a:pPr>
              <a:endParaRPr lang="en-US" altLang="zh-CN"/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711" y="5051"/>
              <a:ext cx="1882" cy="630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sz="2000">
                  <a:solidFill>
                    <a:schemeClr val="tx2"/>
                  </a:solidFill>
                </a:rPr>
                <a:t>使用步骤</a:t>
              </a: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典型场景</a:t>
            </a:r>
          </a:p>
        </p:txBody>
      </p:sp>
      <p:grpSp>
        <p:nvGrpSpPr>
          <p:cNvPr id="78" name="组合 77"/>
          <p:cNvGrpSpPr/>
          <p:nvPr/>
        </p:nvGrpSpPr>
        <p:grpSpPr>
          <a:xfrm>
            <a:off x="1610128" y="1331415"/>
            <a:ext cx="1897647" cy="1461124"/>
            <a:chOff x="2006" y="2800"/>
            <a:chExt cx="2988" cy="2301"/>
          </a:xfrm>
        </p:grpSpPr>
        <p:sp>
          <p:nvSpPr>
            <p:cNvPr id="44" name="圆角矩形 43"/>
            <p:cNvSpPr/>
            <p:nvPr/>
          </p:nvSpPr>
          <p:spPr>
            <a:xfrm>
              <a:off x="2006" y="2800"/>
              <a:ext cx="2988" cy="2301"/>
            </a:xfrm>
            <a:prstGeom prst="roundRect">
              <a:avLst>
                <a:gd name="adj" fmla="val 55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2006" y="3507"/>
              <a:ext cx="2802" cy="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分布式存储集群</a:t>
              </a: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482915" y="3270070"/>
            <a:ext cx="2148205" cy="2321560"/>
            <a:chOff x="1805" y="6306"/>
            <a:chExt cx="3383" cy="3656"/>
          </a:xfrm>
        </p:grpSpPr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117" y="8824"/>
              <a:ext cx="795" cy="975"/>
            </a:xfrm>
            <a:prstGeom prst="rect">
              <a:avLst/>
            </a:prstGeom>
          </p:spPr>
        </p:pic>
        <p:cxnSp>
          <p:nvCxnSpPr>
            <p:cNvPr id="50" name="直接连接符 49"/>
            <p:cNvCxnSpPr/>
            <p:nvPr/>
          </p:nvCxnSpPr>
          <p:spPr>
            <a:xfrm>
              <a:off x="2454" y="7453"/>
              <a:ext cx="4" cy="1461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/>
            <p:cNvSpPr txBox="1"/>
            <p:nvPr/>
          </p:nvSpPr>
          <p:spPr>
            <a:xfrm>
              <a:off x="2458" y="7697"/>
              <a:ext cx="2730" cy="585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en-US" altLang="zh-CN" dirty="0" smtClean="0"/>
                <a:t>NFS/CIFS/FTP</a:t>
              </a:r>
              <a:endParaRPr lang="zh-CN" altLang="en-US" dirty="0"/>
            </a:p>
          </p:txBody>
        </p:sp>
        <p:grpSp>
          <p:nvGrpSpPr>
            <p:cNvPr id="52" name="组合 51"/>
            <p:cNvGrpSpPr/>
            <p:nvPr/>
          </p:nvGrpSpPr>
          <p:grpSpPr>
            <a:xfrm>
              <a:off x="1805" y="6306"/>
              <a:ext cx="2249" cy="1159"/>
              <a:chOff x="1579" y="6193"/>
              <a:chExt cx="2249" cy="1159"/>
            </a:xfrm>
          </p:grpSpPr>
          <p:pic>
            <p:nvPicPr>
              <p:cNvPr id="53" name="图片 52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99" y="6686"/>
                <a:ext cx="806" cy="666"/>
              </a:xfrm>
              <a:prstGeom prst="rect">
                <a:avLst/>
              </a:prstGeom>
            </p:spPr>
          </p:pic>
          <p:sp>
            <p:nvSpPr>
              <p:cNvPr id="54" name="文本框 53"/>
              <p:cNvSpPr txBox="1"/>
              <p:nvPr/>
            </p:nvSpPr>
            <p:spPr>
              <a:xfrm>
                <a:off x="1579" y="6193"/>
                <a:ext cx="2249" cy="582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t">
                <a:spAutoFit/>
              </a:bodyPr>
              <a:lstStyle/>
              <a:p>
                <a:r>
                  <a:rPr lang="zh-CN" b="1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文件网关</a:t>
                </a:r>
              </a:p>
            </p:txBody>
          </p:sp>
        </p:grpSp>
        <p:sp>
          <p:nvSpPr>
            <p:cNvPr id="55" name="文本框 54"/>
            <p:cNvSpPr txBox="1"/>
            <p:nvPr/>
          </p:nvSpPr>
          <p:spPr>
            <a:xfrm>
              <a:off x="2799" y="8944"/>
              <a:ext cx="1955" cy="1018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>
                  <a:solidFill>
                    <a:schemeClr val="tx1"/>
                  </a:solidFill>
                </a:rPr>
                <a:t>医院</a:t>
              </a:r>
              <a:r>
                <a:rPr lang="en-US" altLang="zh-CN">
                  <a:solidFill>
                    <a:schemeClr val="tx1"/>
                  </a:solidFill>
                </a:rPr>
                <a:t>PACS</a:t>
              </a:r>
              <a:endParaRPr lang="zh-CN" altLang="en-US">
                <a:solidFill>
                  <a:schemeClr val="tx1"/>
                </a:solidFill>
              </a:endParaRPr>
            </a:p>
            <a:p>
              <a:r>
                <a:rPr lang="zh-CN" altLang="en-US">
                  <a:solidFill>
                    <a:schemeClr val="tx1"/>
                  </a:solidFill>
                </a:rPr>
                <a:t>服务器</a:t>
              </a:r>
            </a:p>
          </p:txBody>
        </p:sp>
      </p:grpSp>
      <p:pic>
        <p:nvPicPr>
          <p:cNvPr id="65" name="图片 6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1140" y="1405710"/>
            <a:ext cx="546100" cy="411480"/>
          </a:xfrm>
          <a:prstGeom prst="rect">
            <a:avLst/>
          </a:prstGeom>
        </p:spPr>
      </p:pic>
      <p:cxnSp>
        <p:nvCxnSpPr>
          <p:cNvPr id="66" name="直接连接符 65"/>
          <p:cNvCxnSpPr/>
          <p:nvPr/>
        </p:nvCxnSpPr>
        <p:spPr>
          <a:xfrm flipV="1">
            <a:off x="1968690" y="2838270"/>
            <a:ext cx="0" cy="5041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/>
          <p:nvPr/>
        </p:nvCxnSpPr>
        <p:spPr>
          <a:xfrm flipH="1">
            <a:off x="3840670" y="5214440"/>
            <a:ext cx="57594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/>
          <p:nvPr/>
        </p:nvCxnSpPr>
        <p:spPr>
          <a:xfrm flipH="1">
            <a:off x="7321105" y="1757500"/>
            <a:ext cx="2712085" cy="31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7" name="组合 76"/>
          <p:cNvGrpSpPr/>
          <p:nvPr/>
        </p:nvGrpSpPr>
        <p:grpSpPr>
          <a:xfrm>
            <a:off x="4012918" y="1330780"/>
            <a:ext cx="1782784" cy="1461125"/>
            <a:chOff x="7169" y="4572"/>
            <a:chExt cx="2808" cy="2301"/>
          </a:xfrm>
        </p:grpSpPr>
        <p:sp>
          <p:nvSpPr>
            <p:cNvPr id="74" name="圆角矩形 73"/>
            <p:cNvSpPr/>
            <p:nvPr/>
          </p:nvSpPr>
          <p:spPr>
            <a:xfrm>
              <a:off x="7169" y="4572"/>
              <a:ext cx="2808" cy="2301"/>
            </a:xfrm>
            <a:prstGeom prst="roundRect">
              <a:avLst>
                <a:gd name="adj" fmla="val 5572"/>
              </a:avLst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文本框 75"/>
            <p:cNvSpPr txBox="1"/>
            <p:nvPr/>
          </p:nvSpPr>
          <p:spPr>
            <a:xfrm>
              <a:off x="7352" y="5351"/>
              <a:ext cx="2442" cy="58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  <a:sym typeface="+mn-ea"/>
                </a:rPr>
                <a:t>媒体处理集群</a:t>
              </a:r>
            </a:p>
          </p:txBody>
        </p:sp>
      </p:grpSp>
      <p:sp>
        <p:nvSpPr>
          <p:cNvPr id="79" name="文本框 78"/>
          <p:cNvSpPr txBox="1"/>
          <p:nvPr/>
        </p:nvSpPr>
        <p:spPr>
          <a:xfrm>
            <a:off x="10141140" y="1817190"/>
            <a:ext cx="64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/>
              <a:t>运营人员</a:t>
            </a:r>
            <a:endParaRPr lang="zh-CN" altLang="en-US" sz="1600"/>
          </a:p>
        </p:txBody>
      </p:sp>
      <p:pic>
        <p:nvPicPr>
          <p:cNvPr id="80" name="图片 7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49395" y="3162120"/>
            <a:ext cx="546100" cy="411480"/>
          </a:xfrm>
          <a:prstGeom prst="rect">
            <a:avLst/>
          </a:prstGeom>
        </p:spPr>
      </p:pic>
      <p:sp>
        <p:nvSpPr>
          <p:cNvPr id="81" name="文本框 80"/>
          <p:cNvSpPr txBox="1"/>
          <p:nvPr/>
        </p:nvSpPr>
        <p:spPr>
          <a:xfrm>
            <a:off x="10149395" y="3573600"/>
            <a:ext cx="6496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/>
              <a:t>点播用户</a:t>
            </a:r>
            <a:endParaRPr lang="zh-CN" altLang="en-US" sz="1600"/>
          </a:p>
        </p:txBody>
      </p:sp>
      <p:pic>
        <p:nvPicPr>
          <p:cNvPr id="82" name="图片 8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16310" y="4957900"/>
            <a:ext cx="546100" cy="411480"/>
          </a:xfrm>
          <a:prstGeom prst="rect">
            <a:avLst/>
          </a:prstGeom>
        </p:spPr>
      </p:pic>
      <p:sp>
        <p:nvSpPr>
          <p:cNvPr id="83" name="文本框 82"/>
          <p:cNvSpPr txBox="1"/>
          <p:nvPr/>
        </p:nvSpPr>
        <p:spPr>
          <a:xfrm>
            <a:off x="4516310" y="5369380"/>
            <a:ext cx="68961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sz="1600"/>
              <a:t>医院用户</a:t>
            </a:r>
            <a:endParaRPr lang="zh-CN" altLang="en-US" sz="1600"/>
          </a:p>
        </p:txBody>
      </p:sp>
      <p:sp>
        <p:nvSpPr>
          <p:cNvPr id="84" name="圆角矩形 83"/>
          <p:cNvSpPr/>
          <p:nvPr/>
        </p:nvSpPr>
        <p:spPr>
          <a:xfrm>
            <a:off x="7992300" y="3318330"/>
            <a:ext cx="1428750" cy="61531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浏览器原生</a:t>
            </a:r>
            <a:r>
              <a:rPr lang="en-US" altLang="zh-CN"/>
              <a:t>H5</a:t>
            </a:r>
            <a:r>
              <a:rPr lang="zh-CN" altLang="en-US"/>
              <a:t>播放器</a:t>
            </a:r>
          </a:p>
        </p:txBody>
      </p:sp>
      <p:sp>
        <p:nvSpPr>
          <p:cNvPr id="85" name="圆角矩形 84"/>
          <p:cNvSpPr/>
          <p:nvPr/>
        </p:nvSpPr>
        <p:spPr>
          <a:xfrm>
            <a:off x="7993570" y="2422980"/>
            <a:ext cx="1427480" cy="5486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/>
              <a:t>客户</a:t>
            </a:r>
            <a:r>
              <a:rPr lang="en-US" altLang="zh-CN"/>
              <a:t>CMS</a:t>
            </a:r>
            <a:r>
              <a:rPr lang="zh-CN" altLang="en-US"/>
              <a:t>系统</a:t>
            </a:r>
          </a:p>
        </p:txBody>
      </p:sp>
      <p:grpSp>
        <p:nvGrpSpPr>
          <p:cNvPr id="94" name="组合 93"/>
          <p:cNvGrpSpPr/>
          <p:nvPr/>
        </p:nvGrpSpPr>
        <p:grpSpPr>
          <a:xfrm>
            <a:off x="6190170" y="1304745"/>
            <a:ext cx="1322070" cy="890270"/>
            <a:chOff x="9319" y="4806"/>
            <a:chExt cx="2082" cy="1402"/>
          </a:xfrm>
        </p:grpSpPr>
        <p:pic>
          <p:nvPicPr>
            <p:cNvPr id="87" name="图片 86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866" y="5328"/>
              <a:ext cx="987" cy="880"/>
            </a:xfrm>
            <a:prstGeom prst="rect">
              <a:avLst/>
            </a:prstGeom>
          </p:spPr>
        </p:pic>
        <p:sp>
          <p:nvSpPr>
            <p:cNvPr id="88" name="文本框 87"/>
            <p:cNvSpPr txBox="1"/>
            <p:nvPr/>
          </p:nvSpPr>
          <p:spPr>
            <a:xfrm>
              <a:off x="9319" y="4806"/>
              <a:ext cx="2082" cy="58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zh-CN" altLang="en-US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用户控制台</a:t>
              </a:r>
            </a:p>
          </p:txBody>
        </p:sp>
      </p:grpSp>
      <p:grpSp>
        <p:nvGrpSpPr>
          <p:cNvPr id="95" name="组合 94"/>
          <p:cNvGrpSpPr/>
          <p:nvPr/>
        </p:nvGrpSpPr>
        <p:grpSpPr>
          <a:xfrm>
            <a:off x="6078410" y="3207840"/>
            <a:ext cx="560070" cy="726440"/>
            <a:chOff x="9884" y="2818"/>
            <a:chExt cx="882" cy="1144"/>
          </a:xfrm>
        </p:grpSpPr>
        <p:sp>
          <p:nvSpPr>
            <p:cNvPr id="64" name="文本框 63"/>
            <p:cNvSpPr txBox="1"/>
            <p:nvPr/>
          </p:nvSpPr>
          <p:spPr>
            <a:xfrm>
              <a:off x="9884" y="2818"/>
              <a:ext cx="882" cy="582"/>
            </a:xfrm>
            <a:prstGeom prst="rect">
              <a:avLst/>
            </a:prstGeom>
            <a:noFill/>
          </p:spPr>
          <p:txBody>
            <a:bodyPr wrap="none" lIns="90000" tIns="46800" rIns="90000" bIns="46800" rtlCol="0" anchor="t">
              <a:spAutoFit/>
            </a:bodyPr>
            <a:lstStyle/>
            <a:p>
              <a:r>
                <a:rPr lang="en-US" altLang="zh-CN" b="1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API</a:t>
              </a:r>
            </a:p>
          </p:txBody>
        </p:sp>
        <p:pic>
          <p:nvPicPr>
            <p:cNvPr id="90" name="图片 8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884" y="3287"/>
              <a:ext cx="825" cy="675"/>
            </a:xfrm>
            <a:prstGeom prst="rect">
              <a:avLst/>
            </a:prstGeom>
          </p:spPr>
        </p:pic>
      </p:grpSp>
      <p:cxnSp>
        <p:nvCxnSpPr>
          <p:cNvPr id="92" name="直接连接符 91"/>
          <p:cNvCxnSpPr/>
          <p:nvPr/>
        </p:nvCxnSpPr>
        <p:spPr>
          <a:xfrm flipH="1">
            <a:off x="9421050" y="3633925"/>
            <a:ext cx="667385" cy="5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肘形连接符 92"/>
          <p:cNvCxnSpPr>
            <a:stCxn id="79" idx="2"/>
            <a:endCxn id="85" idx="3"/>
          </p:cNvCxnSpPr>
          <p:nvPr/>
        </p:nvCxnSpPr>
        <p:spPr>
          <a:xfrm rot="5400000">
            <a:off x="9795383" y="1954668"/>
            <a:ext cx="296545" cy="104521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接连接符 96"/>
          <p:cNvCxnSpPr/>
          <p:nvPr/>
        </p:nvCxnSpPr>
        <p:spPr>
          <a:xfrm flipH="1" flipV="1">
            <a:off x="6576885" y="3630115"/>
            <a:ext cx="1411605" cy="95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文本框 97"/>
          <p:cNvSpPr txBox="1"/>
          <p:nvPr/>
        </p:nvSpPr>
        <p:spPr>
          <a:xfrm>
            <a:off x="6877240" y="3316425"/>
            <a:ext cx="93789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/>
              <a:t>S3</a:t>
            </a:r>
            <a:r>
              <a:rPr lang="zh-CN" altLang="en-US" sz="1600"/>
              <a:t>协议</a:t>
            </a:r>
          </a:p>
        </p:txBody>
      </p:sp>
      <p:cxnSp>
        <p:nvCxnSpPr>
          <p:cNvPr id="99" name="肘形连接符 98"/>
          <p:cNvCxnSpPr/>
          <p:nvPr/>
        </p:nvCxnSpPr>
        <p:spPr>
          <a:xfrm rot="10800000">
            <a:off x="3270440" y="2864305"/>
            <a:ext cx="2807335" cy="855980"/>
          </a:xfrm>
          <a:prstGeom prst="bentConnector3">
            <a:avLst>
              <a:gd name="adj1" fmla="val 99705"/>
            </a:avLst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圆角矩形 99"/>
          <p:cNvSpPr/>
          <p:nvPr/>
        </p:nvSpPr>
        <p:spPr>
          <a:xfrm>
            <a:off x="1259395" y="3753622"/>
            <a:ext cx="4057015" cy="2536825"/>
          </a:xfrm>
          <a:prstGeom prst="roundRect">
            <a:avLst>
              <a:gd name="adj" fmla="val 5572"/>
            </a:avLst>
          </a:prstGeom>
          <a:solidFill>
            <a:srgbClr val="FFC000">
              <a:alpha val="6000"/>
            </a:srgb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圆角矩形 100"/>
          <p:cNvSpPr/>
          <p:nvPr/>
        </p:nvSpPr>
        <p:spPr>
          <a:xfrm>
            <a:off x="6115875" y="1118690"/>
            <a:ext cx="5215890" cy="3032125"/>
          </a:xfrm>
          <a:prstGeom prst="roundRect">
            <a:avLst>
              <a:gd name="adj" fmla="val 5572"/>
            </a:avLst>
          </a:prstGeom>
          <a:solidFill>
            <a:srgbClr val="FFC000">
              <a:alpha val="6000"/>
            </a:srgbClr>
          </a:solidFill>
          <a:ln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3" name="圆角矩形 102"/>
          <p:cNvSpPr/>
          <p:nvPr/>
        </p:nvSpPr>
        <p:spPr>
          <a:xfrm>
            <a:off x="1259395" y="5591630"/>
            <a:ext cx="2248535" cy="417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医疗影像存储场景</a:t>
            </a:r>
          </a:p>
        </p:txBody>
      </p:sp>
      <p:sp>
        <p:nvSpPr>
          <p:cNvPr id="104" name="圆角矩形 103"/>
          <p:cNvSpPr/>
          <p:nvPr/>
        </p:nvSpPr>
        <p:spPr>
          <a:xfrm>
            <a:off x="10149395" y="925015"/>
            <a:ext cx="1144905" cy="41719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600" b="1"/>
              <a:t>点播场景</a:t>
            </a:r>
          </a:p>
        </p:txBody>
      </p:sp>
      <p:cxnSp>
        <p:nvCxnSpPr>
          <p:cNvPr id="105" name="肘形连接符 104"/>
          <p:cNvCxnSpPr>
            <a:stCxn id="85" idx="1"/>
            <a:endCxn id="64" idx="0"/>
          </p:cNvCxnSpPr>
          <p:nvPr/>
        </p:nvCxnSpPr>
        <p:spPr>
          <a:xfrm rot="10800000" flipV="1">
            <a:off x="6358445" y="2625545"/>
            <a:ext cx="1635125" cy="510540"/>
          </a:xfrm>
          <a:prstGeom prst="bentConnector2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6" name="图片 105" descr="QQ图片2018091612060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2805" y="976630"/>
            <a:ext cx="521970" cy="398145"/>
          </a:xfrm>
          <a:prstGeom prst="rect">
            <a:avLst/>
          </a:prstGeom>
        </p:spPr>
      </p:pic>
      <p:sp>
        <p:nvSpPr>
          <p:cNvPr id="108" name="文本框 107"/>
          <p:cNvSpPr txBox="1"/>
          <p:nvPr/>
        </p:nvSpPr>
        <p:spPr>
          <a:xfrm>
            <a:off x="5592000" y="4869000"/>
            <a:ext cx="6279515" cy="980911"/>
          </a:xfrm>
          <a:prstGeom prst="rect">
            <a:avLst/>
          </a:prstGeom>
          <a:noFill/>
        </p:spPr>
        <p:txBody>
          <a:bodyPr wrap="square" lIns="90000" tIns="46800" rIns="90000" bIns="46800" rtlCol="0" anchor="t">
            <a:spAutoFit/>
          </a:bodyPr>
          <a:lstStyle/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dirty="0"/>
              <a:t>医疗影像存储</a:t>
            </a:r>
            <a:r>
              <a:rPr lang="zh-CN" dirty="0" smtClean="0"/>
              <a:t>：</a:t>
            </a:r>
            <a:r>
              <a:rPr lang="zh-CN" altLang="en-US" dirty="0" smtClean="0"/>
              <a:t>兼容</a:t>
            </a:r>
            <a:r>
              <a:rPr lang="en-US" altLang="zh-CN" dirty="0" smtClean="0"/>
              <a:t>NFS/CIFS/FTP</a:t>
            </a:r>
            <a:r>
              <a:rPr lang="zh-CN" dirty="0" smtClean="0"/>
              <a:t>，</a:t>
            </a:r>
            <a:r>
              <a:rPr lang="zh-CN" dirty="0"/>
              <a:t>应用</a:t>
            </a:r>
            <a:r>
              <a:rPr lang="en-US" altLang="zh-CN" dirty="0"/>
              <a:t>0</a:t>
            </a:r>
            <a:r>
              <a:rPr lang="zh-CN" altLang="en-US" dirty="0"/>
              <a:t>改造即可</a:t>
            </a:r>
            <a:r>
              <a:rPr lang="zh-CN" altLang="en-US" dirty="0" smtClean="0"/>
              <a:t>接入</a:t>
            </a:r>
            <a:endParaRPr lang="en-US" altLang="zh-CN" dirty="0" smtClean="0"/>
          </a:p>
          <a:p>
            <a:pPr marL="285750" indent="-285750" algn="l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zh-CN" altLang="en-US" dirty="0" smtClean="0"/>
              <a:t>媒体处理：兼容</a:t>
            </a:r>
            <a:r>
              <a:rPr lang="en-US" altLang="zh-CN" dirty="0" smtClean="0"/>
              <a:t>S3</a:t>
            </a:r>
            <a:r>
              <a:rPr lang="zh-CN" altLang="en-US" dirty="0" smtClean="0"/>
              <a:t>协议，支持视频点播和转码能力</a:t>
            </a:r>
            <a:endParaRPr lang="zh-CN" altLang="en-US" dirty="0"/>
          </a:p>
        </p:txBody>
      </p:sp>
      <p:sp>
        <p:nvSpPr>
          <p:cNvPr id="70" name="圆角矩形 69"/>
          <p:cNvSpPr/>
          <p:nvPr/>
        </p:nvSpPr>
        <p:spPr>
          <a:xfrm>
            <a:off x="990790" y="1125675"/>
            <a:ext cx="6628130" cy="3492500"/>
          </a:xfrm>
          <a:prstGeom prst="roundRect">
            <a:avLst>
              <a:gd name="adj" fmla="val 5572"/>
            </a:avLst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矩形 27"/>
          <p:cNvSpPr/>
          <p:nvPr>
            <p:custDataLst>
              <p:tags r:id="rId2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>
            <p:custDataLst>
              <p:tags r:id="rId3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/>
              <a:t>产品功能</a:t>
            </a:r>
            <a:endParaRPr lang="en-US" altLang="zh-CN"/>
          </a:p>
        </p:txBody>
      </p:sp>
      <p:pic>
        <p:nvPicPr>
          <p:cNvPr id="21" name="图片 20" descr="图片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15185" y="824865"/>
            <a:ext cx="8164195" cy="585724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5" y="2061000"/>
            <a:ext cx="12123809" cy="3885714"/>
          </a:xfrm>
          <a:prstGeom prst="rect">
            <a:avLst/>
          </a:prstGeom>
        </p:spPr>
      </p:pic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云原</a:t>
            </a:r>
            <a:r>
              <a:rPr lang="zh-CN" altLang="en-US" dirty="0" smtClean="0"/>
              <a:t>生存储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585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461078" y="-2073"/>
            <a:ext cx="461665" cy="11423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954405" y="240030"/>
            <a:ext cx="7386955" cy="801370"/>
          </a:xfrm>
          <a:prstGeom prst="rect">
            <a:avLst/>
          </a:prstGeom>
          <a:noFill/>
        </p:spPr>
        <p:txBody>
          <a:bodyPr wrap="square" lIns="90000" tIns="46800" rIns="90000" bIns="46800" rtlCol="0">
            <a:norm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dirty="0"/>
              <a:t>云原</a:t>
            </a:r>
            <a:r>
              <a:rPr lang="zh-CN" altLang="en-US" dirty="0" smtClean="0"/>
              <a:t>生存储编排器</a:t>
            </a:r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6476" y="1341000"/>
            <a:ext cx="8819048" cy="43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333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18899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8997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l_h"/>
  <p:tag name="KSO_WM_SLIDE_LAYOUT_CNT" val="1_1_1"/>
  <p:tag name="KSO_WM_SLIDE_TYPE" val="text"/>
  <p:tag name="KSO_WM_SLIDE_SUBTYPE" val="diag"/>
  <p:tag name="KSO_WM_BEAUTIFY_FLAG" val="#wm#"/>
  <p:tag name="KSO_WM_SLIDE_POSITION" val="50*160"/>
  <p:tag name="KSO_WM_SLIDE_SIZE" val="844*321"/>
  <p:tag name="KSO_WM_COMBINE_RELATE_SLIDE_ID" val="background20185107_4"/>
  <p:tag name="KSO_WM_TEMPLATE_CATEGORY" val="custom"/>
  <p:tag name="KSO_WM_TEMPLATE_INDEX" val="20188997"/>
  <p:tag name="KSO_WM_SLIDE_ID" val="custom20188997_4"/>
  <p:tag name="KSO_WM_SLIDE_INDEX" val="4"/>
  <p:tag name="KSO_WM_DIAGRAM_GROUP_CODE" val="l1-2"/>
  <p:tag name="KSO_WM_TEMPLATE_SUBCATEGORY" val="combin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GROUP_CODE" val="l1_1"/>
  <p:tag name="KSO_WM_TAG_VERSION" val="1.0"/>
  <p:tag name="KSO_WM_BEAUTIFY_FLAG" val="#wm#"/>
  <p:tag name="KSO_WM_UNIT_TYPE" val="i"/>
  <p:tag name="KSO_WM_UNIT_ID" val="custom20188997_4*i*3"/>
  <p:tag name="KSO_WM_TEMPLATE_CATEGORY" val="custom"/>
  <p:tag name="KSO_WM_TEMPLATE_INDEX" val="20188997"/>
  <p:tag name="KSO_WM_UNIT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COMBINE_RELATE_SLIDE_ID" val="background20185107_1"/>
  <p:tag name="KSO_WM_TEMPLATE_CATEGORY" val="custom"/>
  <p:tag name="KSO_WM_TEMPLATE_INDEX" val="20188997"/>
  <p:tag name="KSO_WM_TEMPLATE_SUBCATEGORY" val="combine"/>
  <p:tag name="KSO_WM_TEMPLATE_THUMBS_INDEX" val="1、2、3、4、6、8、10、12、13、1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DIAGRAM_GROUP_CODE" val="l1_1"/>
  <p:tag name="KSO_WM_UNIT_ID" val="custom20188997_4*a*1"/>
  <p:tag name="KSO_WM_UNIT_PRESET_TEXT" val="1.1 选题背景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BEAUTIFY_FLAG" val="#wm#"/>
  <p:tag name="KSO_WM_UNIT_TYPE" val="i"/>
  <p:tag name="KSO_WM_UNIT_ID" val="custom20185073_1*i*0"/>
  <p:tag name="KSO_WM_TEMPLATE_CATEGORY" val="custom"/>
  <p:tag name="KSO_WM_TEMPLATE_INDEX" val="20185073"/>
  <p:tag name="KSO_WM_UNIT_INDEX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b_j"/>
  <p:tag name="KSO_WM_SLIDE_LAYOUT_CNT" val="1_1_1"/>
  <p:tag name="KSO_WM_SLIDE_TYPE" val="title"/>
  <p:tag name="KSO_WM_SLIDE_SUBTYPE" val="pureTxt"/>
  <p:tag name="KSO_WM_BEAUTIFY_FLAG" val="#wm#"/>
  <p:tag name="KSO_WM_COMBINE_RELATE_SLIDE_ID" val="background20185107_1"/>
  <p:tag name="KSO_WM_TEMPLATE_CATEGORY" val="custom"/>
  <p:tag name="KSO_WM_TEMPLATE_INDEX" val="20188997"/>
  <p:tag name="KSO_WM_SLIDE_ID" val="custom20188997_1"/>
  <p:tag name="KSO_WM_SLIDE_INDEX" val="1"/>
  <p:tag name="KSO_WM_TEMPLATE_SUBCATEGORY" val="combine"/>
  <p:tag name="KSO_WM_TEMPLATE_THUMBS_INDEX" val="1、2、3、4、6、8、10、12、13、14、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11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a*1"/>
  <p:tag name="KSO_WM_UNIT_PRESET_TEXT" val="毕业论文答辩模版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b"/>
  <p:tag name="KSO_WM_UNIT_INDEX" val="1"/>
  <p:tag name="KSO_WM_UNIT_LAYERLEVEL" val="1"/>
  <p:tag name="KSO_WM_UNIT_VALUE" val="30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1*b*1"/>
  <p:tag name="KSO_WM_UNIT_PRESET_TEXT" val="答辩学生：XXX    指导老师：XXX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SLIDE_ITEM_CNT" val="2"/>
  <p:tag name="KSO_WM_SLIDE_LAYOUT" val="a_f_e"/>
  <p:tag name="KSO_WM_SLIDE_LAYOUT_CNT" val="1_1_1"/>
  <p:tag name="KSO_WM_SLIDE_TYPE" val="sectionTitle"/>
  <p:tag name="KSO_WM_SLIDE_SUBTYPE" val="pureTxt"/>
  <p:tag name="KSO_WM_BEAUTIFY_FLAG" val="#wm#"/>
  <p:tag name="KSO_WM_COMBINE_RELATE_SLIDE_ID" val="background20185107_3"/>
  <p:tag name="KSO_WM_TEMPLATE_CATEGORY" val="custom"/>
  <p:tag name="KSO_WM_TEMPLATE_INDEX" val="20188997"/>
  <p:tag name="KSO_WM_SLIDE_ID" val="custom20188997_3"/>
  <p:tag name="KSO_WM_SLIDE_INDEX" val="3"/>
  <p:tag name="KSO_WM_TEMPLATE_SUBCATEGORY" val="combin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20188997"/>
  <p:tag name="KSO_WM_TAG_VERSION" val="1.0"/>
  <p:tag name="KSO_WM_UNIT_TYPE" val="a"/>
  <p:tag name="KSO_WM_UNIT_INDEX" val="1"/>
  <p:tag name="KSO_WM_UNIT_LAYERLEVEL" val="1"/>
  <p:tag name="KSO_WM_UNIT_VALUE" val="9"/>
  <p:tag name="KSO_WM_UNIT_ISCONTENTSTITLE" val="0"/>
  <p:tag name="KSO_WM_UNIT_HIGHLIGHT" val="0"/>
  <p:tag name="KSO_WM_UNIT_COMPATIBLE" val="0"/>
  <p:tag name="KSO_WM_UNIT_CLEAR" val="0"/>
  <p:tag name="KSO_WM_BEAUTIFY_FLAG" val="#wm#"/>
  <p:tag name="KSO_WM_UNIT_ID" val="custom20188997_3*a*1"/>
  <p:tag name="KSO_WM_UNIT_PRESET_TEXT" val="1. 绪论"/>
</p:tagLst>
</file>

<file path=ppt/theme/theme1.xml><?xml version="1.0" encoding="utf-8"?>
<a:theme xmlns:a="http://schemas.openxmlformats.org/drawingml/2006/main" name="1_Office 主题​​">
  <a:themeElements>
    <a:clrScheme name="自定义 305">
      <a:dk1>
        <a:srgbClr val="000000"/>
      </a:dk1>
      <a:lt1>
        <a:srgbClr val="FFFFFF"/>
      </a:lt1>
      <a:dk2>
        <a:srgbClr val="1E7EF2"/>
      </a:dk2>
      <a:lt2>
        <a:srgbClr val="E7E6E6"/>
      </a:lt2>
      <a:accent1>
        <a:srgbClr val="1E7EF2"/>
      </a:accent1>
      <a:accent2>
        <a:srgbClr val="4E4E4E"/>
      </a:accent2>
      <a:accent3>
        <a:srgbClr val="FFFFFF"/>
      </a:accent3>
      <a:accent4>
        <a:srgbClr val="1A45F3"/>
      </a:accent4>
      <a:accent5>
        <a:srgbClr val="1A45F3"/>
      </a:accent5>
      <a:accent6>
        <a:srgbClr val="1A45F3"/>
      </a:accent6>
      <a:hlink>
        <a:srgbClr val="0563C1"/>
      </a:hlink>
      <a:folHlink>
        <a:srgbClr val="954F72"/>
      </a:folHlink>
    </a:clrScheme>
    <a:fontScheme name="自定义 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90000" tIns="46800" rIns="90000" bIns="46800" rtlCol="0">
        <a:normAutofit/>
      </a:bodyPr>
      <a:lstStyle>
        <a:defPPr>
          <a:defRPr lang="zh-CN" altLang="en-US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276</Words>
  <Application>Microsoft Office PowerPoint</Application>
  <PresentationFormat>宽屏</PresentationFormat>
  <Paragraphs>85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微软雅黑</vt:lpstr>
      <vt:lpstr>Arial</vt:lpstr>
      <vt:lpstr>1_Office 主题​​</vt:lpstr>
      <vt:lpstr>基于SDS的媒体存储</vt:lpstr>
      <vt:lpstr>拥抱数字化转型 选择SDS，实现海量数据无缝上云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428</cp:revision>
  <dcterms:created xsi:type="dcterms:W3CDTF">2018-04-18T06:53:00Z</dcterms:created>
  <dcterms:modified xsi:type="dcterms:W3CDTF">2018-11-12T14:50:48Z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2052-10.1.0.7469</vt:lpwstr>
  </property>
  <property fmtid="{D5CDD505-2E9C-101B-9397-08002B2CF9AE}" pid="3" name="_2015_ms_pID_725343">
    <vt:lpwstr>(3)nw+AqDE50KFU3/YWlyRNKV8HbYLhzFxKLFbjx3b6wdBTG4NJ96Fn3UvokSz1wZYW0/soKjTD
lDLwDdczmytsWuX7CsuD/BsH3eEYSOPSTi4RmnnNLRiqQmvUtdFTMW1KTcpcyKOJekdfrwha
7TrOWO1jEwLSX+YF0IM47RxstSuLqmyUcod3yCpmq0+T5aF0YwV9sFTzkaW+qdgwYi/Gqq3s
V/SbktFPrFZdD58098</vt:lpwstr>
  </property>
  <property fmtid="{D5CDD505-2E9C-101B-9397-08002B2CF9AE}" pid="4" name="_2015_ms_pID_7253431">
    <vt:lpwstr>Gxr5VQ2YGVI9aEdRlPsejjqWu+NEOcTZWzXg8wUe+gW1JfAzGI7OYm
3FpnfAbTbkpzCcnWKKu9W6TmwcAQk/DJ/Qk86S6GEnvL8hooYHKezUiThkUF/fby5x9cbgk6
uqDPjNslFxmIyG5pDNjIrOL7v5n1VRwtF7TH0gwhdle2ecjM6o5WdAPxuhZcQjKDTDFzlx+y
daPpzfx/Z/8On6J048QaIGuAnPePh1r5YMat</vt:lpwstr>
  </property>
  <property fmtid="{D5CDD505-2E9C-101B-9397-08002B2CF9AE}" pid="5" name="_2015_ms_pID_7253432">
    <vt:lpwstr>bA==</vt:lpwstr>
  </property>
</Properties>
</file>