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2" r:id="rId2"/>
    <p:sldId id="263" r:id="rId3"/>
    <p:sldId id="372" r:id="rId4"/>
    <p:sldId id="342" r:id="rId5"/>
    <p:sldId id="353" r:id="rId6"/>
    <p:sldId id="354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8" r:id="rId27"/>
    <p:sldId id="374" r:id="rId28"/>
    <p:sldId id="369" r:id="rId29"/>
    <p:sldId id="370" r:id="rId30"/>
    <p:sldId id="371" r:id="rId31"/>
    <p:sldId id="373" r:id="rId32"/>
    <p:sldId id="340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8A85B3"/>
    <a:srgbClr val="8AAE8B"/>
    <a:srgbClr val="B0AF89"/>
    <a:srgbClr val="AE938A"/>
    <a:srgbClr val="758FC2"/>
    <a:srgbClr val="FF0000"/>
    <a:srgbClr val="9893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472" autoAdjust="0"/>
  </p:normalViewPr>
  <p:slideViewPr>
    <p:cSldViewPr>
      <p:cViewPr>
        <p:scale>
          <a:sx n="100" d="100"/>
          <a:sy n="100" d="100"/>
        </p:scale>
        <p:origin x="-27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fld id="{A97B20B4-B41D-4245-818D-3D800F441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range </a:t>
            </a:r>
            <a:r>
              <a:rPr lang="zh-CN" altLang="en-US" dirty="0" smtClean="0"/>
              <a:t>函数，返回一个整数列表，列表中函数的第一个参数开始，到最后一个参数结束。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字典：可以以字符串作为索引</a:t>
            </a:r>
            <a:endParaRPr lang="en-US" altLang="zh-CN" dirty="0" smtClean="0"/>
          </a:p>
          <a:p>
            <a:r>
              <a:rPr lang="en-US" altLang="zh-CN" dirty="0" smtClean="0"/>
              <a:t>A={‘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’: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…}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布尔表达式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---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逻辑操作符</a:t>
            </a:r>
            <a:r>
              <a:rPr 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and or not </a:t>
            </a:r>
            <a:endParaRPr lang="zh-CN" altLang="en-US" sz="1200" b="1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布尔表达式的值为真和假。真为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，假为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中有三种逻辑操作：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and or not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（语义：与、或、非）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逻辑操作符的操作数应该为布尔表达式，但是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对此处理比较灵活，即使操作数是数字，解释器也把他当成“表达式”。非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的数字的布尔值为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的布尔值为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字符串为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假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非空字符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串为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真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非零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的数位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真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Continue &amp; break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在条件语句中的功能与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语言中功能一样。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</a:t>
            </a:r>
          </a:p>
          <a:p>
            <a:r>
              <a:rPr lang="zh-CN" altLang="en-US" b="1" baseline="0" dirty="0" smtClean="0"/>
              <a:t>函数名的定义</a:t>
            </a:r>
            <a:r>
              <a:rPr lang="zh-CN" altLang="en-US" baseline="0" dirty="0" smtClean="0"/>
              <a:t>：必须以字母开头，可以包括下划线“</a:t>
            </a:r>
            <a:r>
              <a:rPr lang="en-US" altLang="zh-CN" baseline="0" dirty="0" smtClean="0"/>
              <a:t>_</a:t>
            </a:r>
            <a:r>
              <a:rPr lang="zh-CN" altLang="en-US" baseline="0" dirty="0" smtClean="0"/>
              <a:t>”。但是关键字不能定义成函数名。</a:t>
            </a:r>
            <a:endParaRPr lang="en-US" altLang="zh-CN" baseline="0" dirty="0" smtClean="0"/>
          </a:p>
          <a:p>
            <a:r>
              <a:rPr lang="zh-CN" altLang="en-US" b="1" baseline="0" dirty="0" smtClean="0"/>
              <a:t>函数内语句数量任意</a:t>
            </a:r>
            <a:r>
              <a:rPr lang="zh-CN" altLang="en-US" baseline="0" dirty="0" smtClean="0"/>
              <a:t>，每个语句至少有个</a:t>
            </a:r>
            <a:r>
              <a:rPr lang="zh-CN" altLang="en-US" b="1" baseline="0" dirty="0" smtClean="0"/>
              <a:t>一空格的缩进</a:t>
            </a:r>
            <a:r>
              <a:rPr lang="zh-CN" altLang="en-US" baseline="0" dirty="0" smtClean="0"/>
              <a:t>，以表示此语句属于这个函数。</a:t>
            </a:r>
            <a:endParaRPr lang="en-US" altLang="zh-CN" baseline="0" dirty="0" smtClean="0"/>
          </a:p>
          <a:p>
            <a:r>
              <a:rPr lang="zh-CN" altLang="en-US" b="1" baseline="0" dirty="0" smtClean="0"/>
              <a:t>缩进结束</a:t>
            </a:r>
            <a:r>
              <a:rPr lang="zh-CN" altLang="en-US" baseline="0" dirty="0" smtClean="0"/>
              <a:t>的地方，函数结束。</a:t>
            </a:r>
            <a:endParaRPr lang="en-US" altLang="zh-CN" baseline="0" dirty="0" smtClean="0"/>
          </a:p>
          <a:p>
            <a:r>
              <a:rPr lang="zh-CN" altLang="en-US" b="1" dirty="0" smtClean="0"/>
              <a:t>目的：</a:t>
            </a:r>
            <a:r>
              <a:rPr lang="zh-CN" altLang="en-US" dirty="0" smtClean="0"/>
              <a:t>将一些复杂的操作隐藏起来，简化程序的结构，使其容易阅读。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Print </a:t>
            </a:r>
            <a:r>
              <a:rPr lang="zh-CN" altLang="en-US" dirty="0" smtClean="0"/>
              <a:t>打印多个字符时，用“，” 隔开。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异常信息分为两部分，冒号前面的是一种类型，之后是对此的简单说明。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的创始人为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年圣诞节期间，在阿姆斯特丹，</a:t>
            </a:r>
            <a:r>
              <a:rPr lang="en-US" altLang="zh-CN" dirty="0" smtClean="0"/>
              <a:t>Guido</a:t>
            </a:r>
            <a:r>
              <a:rPr lang="zh-CN" altLang="en-US" dirty="0" smtClean="0"/>
              <a:t>为了打发圣诞节的无趣，决心开发一个新的脚本解释程序，</a:t>
            </a:r>
            <a:r>
              <a:rPr lang="zh-CN" altLang="en-US" b="1" dirty="0" smtClean="0"/>
              <a:t>做为 </a:t>
            </a:r>
            <a:r>
              <a:rPr lang="en-US" altLang="zh-CN" b="1" dirty="0" smtClean="0"/>
              <a:t>ABC </a:t>
            </a:r>
            <a:r>
              <a:rPr lang="zh-CN" altLang="en-US" b="1" dirty="0" smtClean="0"/>
              <a:t>语言的一种继承。</a:t>
            </a:r>
            <a:r>
              <a:rPr lang="zh-CN" altLang="en-US" dirty="0" smtClean="0"/>
              <a:t>之所以选中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（大蟒蛇的意思）作为程序的名字，是因为</a:t>
            </a:r>
            <a:r>
              <a:rPr lang="zh-CN" altLang="en-US" b="1" dirty="0" smtClean="0"/>
              <a:t>他是一个</a:t>
            </a:r>
            <a:r>
              <a:rPr lang="en-US" altLang="zh-CN" b="1" dirty="0" smtClean="0"/>
              <a:t>Monty Python</a:t>
            </a:r>
            <a:r>
              <a:rPr lang="zh-CN" altLang="en-US" b="1" dirty="0" smtClean="0"/>
              <a:t>的飞行马戏团的爱好者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ABC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Guido</a:t>
            </a:r>
            <a:r>
              <a:rPr lang="zh-CN" altLang="en-US" dirty="0" smtClean="0"/>
              <a:t>参加设计的一种教学语言。就</a:t>
            </a:r>
            <a:r>
              <a:rPr lang="en-US" altLang="zh-CN" dirty="0" smtClean="0"/>
              <a:t>Guido</a:t>
            </a:r>
            <a:r>
              <a:rPr lang="zh-CN" altLang="en-US" dirty="0" smtClean="0"/>
              <a:t>本人看来，</a:t>
            </a:r>
            <a:r>
              <a:rPr lang="en-US" altLang="zh-CN" dirty="0" smtClean="0"/>
              <a:t>ABC </a:t>
            </a:r>
            <a:r>
              <a:rPr lang="zh-CN" altLang="en-US" dirty="0" smtClean="0"/>
              <a:t>这种语言非常优美和强大，是专门为非专业程序员设计的。但是</a:t>
            </a:r>
            <a:r>
              <a:rPr lang="en-US" altLang="zh-CN" dirty="0" smtClean="0"/>
              <a:t>ABC</a:t>
            </a:r>
            <a:r>
              <a:rPr lang="zh-CN" altLang="en-US" dirty="0" smtClean="0"/>
              <a:t>语言并没有成功，究其原因，</a:t>
            </a:r>
            <a:r>
              <a:rPr lang="en-US" altLang="zh-CN" dirty="0" smtClean="0"/>
              <a:t>Guido </a:t>
            </a:r>
            <a:r>
              <a:rPr lang="zh-CN" altLang="en-US" dirty="0" smtClean="0"/>
              <a:t>认为</a:t>
            </a:r>
            <a:r>
              <a:rPr lang="zh-CN" altLang="en-US" b="1" dirty="0" smtClean="0"/>
              <a:t>是非开放造成的</a:t>
            </a:r>
            <a:r>
              <a:rPr lang="zh-CN" altLang="en-US" dirty="0" smtClean="0"/>
              <a:t>。</a:t>
            </a:r>
            <a:r>
              <a:rPr lang="en-US" altLang="zh-CN" b="1" dirty="0" smtClean="0"/>
              <a:t>Guido </a:t>
            </a:r>
            <a:r>
              <a:rPr lang="zh-CN" altLang="en-US" b="1" dirty="0" smtClean="0"/>
              <a:t>决心在 </a:t>
            </a:r>
            <a:r>
              <a:rPr lang="en-US" altLang="zh-CN" b="1" dirty="0" smtClean="0"/>
              <a:t>Python </a:t>
            </a:r>
            <a:r>
              <a:rPr lang="zh-CN" altLang="en-US" b="1" dirty="0" smtClean="0"/>
              <a:t>中避免这一错误</a:t>
            </a:r>
            <a:r>
              <a:rPr lang="zh-CN" altLang="en-US" dirty="0" smtClean="0"/>
              <a:t>（的确如此，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与其它的语言如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结合的非常好）。同时，他还想实现在 </a:t>
            </a:r>
            <a:r>
              <a:rPr lang="en-US" altLang="zh-CN" dirty="0" smtClean="0"/>
              <a:t>ABC </a:t>
            </a:r>
            <a:r>
              <a:rPr lang="zh-CN" altLang="en-US" dirty="0" smtClean="0"/>
              <a:t>中闪现过但未曾实现的东西。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就这样，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Guido</a:t>
            </a:r>
            <a:r>
              <a:rPr lang="zh-CN" altLang="en-US" b="1" dirty="0" smtClean="0"/>
              <a:t>手中诞生了</a:t>
            </a:r>
            <a:r>
              <a:rPr lang="zh-CN" altLang="en-US" dirty="0" smtClean="0"/>
              <a:t>。实际上，第一个实现是在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机上。可以说，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ABC</a:t>
            </a:r>
            <a:r>
              <a:rPr lang="zh-CN" altLang="en-US" dirty="0" smtClean="0"/>
              <a:t>发展起来，主要受到了</a:t>
            </a:r>
            <a:r>
              <a:rPr lang="en-US" altLang="zh-CN" dirty="0" smtClean="0"/>
              <a:t>Modula-3</a:t>
            </a:r>
            <a:r>
              <a:rPr lang="zh-CN" altLang="en-US" dirty="0" smtClean="0"/>
              <a:t>（另一种相当优美且强大的语言，为小型团体所设计的）的影响。并且结合了</a:t>
            </a:r>
            <a:r>
              <a:rPr lang="en-US" altLang="zh-CN" dirty="0" smtClean="0"/>
              <a:t>Unix shell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的习惯。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解释型语言：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源代码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编码型语言：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源代码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目标代码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输出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函数式编程</a:t>
            </a:r>
            <a:r>
              <a:rPr lang="en-US" altLang="zh-CN" b="1" dirty="0" smtClean="0"/>
              <a:t>(FP)</a:t>
            </a:r>
            <a:r>
              <a:rPr lang="zh-CN" altLang="en-US" dirty="0" smtClean="0"/>
              <a:t>中一个思想是，函数调用应该没有“副作用”，就是不能依赖于状态，也没法修改状态。这样做的一个好处是每个函数都很容易理解，可读性好。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Python3.0</a:t>
            </a:r>
          </a:p>
          <a:p>
            <a:r>
              <a:rPr lang="en-US" altLang="zh-CN" dirty="0" smtClean="0"/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性能</a:t>
            </a:r>
            <a:endParaRPr lang="zh-CN" altLang="en-US" dirty="0" smtClean="0"/>
          </a:p>
          <a:p>
            <a:r>
              <a:rPr lang="en-US" dirty="0" smtClean="0"/>
              <a:t>Py3.0</a:t>
            </a:r>
            <a:r>
              <a:rPr lang="zh-CN" altLang="en-US" dirty="0" smtClean="0"/>
              <a:t>运行</a:t>
            </a:r>
            <a:r>
              <a:rPr lang="en-US" dirty="0" err="1" smtClean="0"/>
              <a:t>pystone</a:t>
            </a:r>
            <a:r>
              <a:rPr lang="en-US" dirty="0" smtClean="0"/>
              <a:t> benchmark</a:t>
            </a:r>
            <a:r>
              <a:rPr lang="zh-CN" altLang="en-US" dirty="0" smtClean="0"/>
              <a:t>的速度比</a:t>
            </a:r>
            <a:r>
              <a:rPr lang="en-US" dirty="0" smtClean="0"/>
              <a:t>Py2.5</a:t>
            </a:r>
            <a:r>
              <a:rPr lang="zh-CN" altLang="en-US" dirty="0" smtClean="0"/>
              <a:t>慢</a:t>
            </a:r>
            <a:r>
              <a:rPr lang="en-US" altLang="zh-CN" dirty="0" smtClean="0"/>
              <a:t>30%</a:t>
            </a:r>
            <a:r>
              <a:rPr lang="zh-CN" altLang="en-US" dirty="0" smtClean="0"/>
              <a:t>。</a:t>
            </a:r>
            <a:r>
              <a:rPr lang="en-US" dirty="0" smtClean="0"/>
              <a:t>Guido</a:t>
            </a:r>
            <a:r>
              <a:rPr lang="zh-CN" altLang="en-US" dirty="0" smtClean="0"/>
              <a:t>认为</a:t>
            </a:r>
            <a:r>
              <a:rPr lang="en-US" dirty="0" smtClean="0"/>
              <a:t>Py3.0</a:t>
            </a:r>
            <a:r>
              <a:rPr lang="zh-CN" altLang="en-US" dirty="0" smtClean="0"/>
              <a:t>有极大的优化空间，在字符串和整形操作上可以取得很好的优化结果。</a:t>
            </a:r>
          </a:p>
          <a:p>
            <a:r>
              <a:rPr lang="en-US" altLang="zh-CN" dirty="0" smtClean="0"/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编码</a:t>
            </a:r>
            <a:endParaRPr lang="zh-CN" altLang="en-US" dirty="0" smtClean="0"/>
          </a:p>
          <a:p>
            <a:r>
              <a:rPr lang="en-US" altLang="zh-CN" dirty="0" smtClean="0"/>
              <a:t>Py3.0</a:t>
            </a:r>
            <a:r>
              <a:rPr lang="zh-CN" altLang="en-US" dirty="0" smtClean="0"/>
              <a:t>源码文件默认使用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编码，这就使得以下代码是合法的：</a:t>
            </a:r>
          </a:p>
          <a:p>
            <a:r>
              <a:rPr lang="en-US" altLang="zh-CN" dirty="0" smtClean="0"/>
              <a:t>&gt;&gt;&gt;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中国</a:t>
            </a:r>
            <a:r>
              <a:rPr lang="zh-CN" altLang="en-US" dirty="0" smtClean="0"/>
              <a:t> </a:t>
            </a:r>
            <a:r>
              <a:rPr lang="en-US" altLang="zh-CN" dirty="0" smtClean="0"/>
              <a:t>= 'china'</a:t>
            </a:r>
          </a:p>
          <a:p>
            <a:r>
              <a:rPr lang="en-US" altLang="zh-CN" dirty="0" smtClean="0"/>
              <a:t>&gt;&gt;&gt; print(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china</a:t>
            </a:r>
          </a:p>
          <a:p>
            <a:r>
              <a:rPr lang="en-US" altLang="zh-CN" dirty="0" smtClean="0"/>
              <a:t>3.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语法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）去除了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，全部改用</a:t>
            </a:r>
            <a:r>
              <a:rPr lang="en-US" altLang="zh-CN" dirty="0" smtClean="0"/>
              <a:t>!=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）去除</a:t>
            </a:r>
            <a:r>
              <a:rPr lang="en-US" altLang="zh-CN" dirty="0" smtClean="0"/>
              <a:t>``</a:t>
            </a:r>
            <a:r>
              <a:rPr lang="zh-CN" altLang="en-US" dirty="0" smtClean="0"/>
              <a:t>，全部改用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）关键词加入</a:t>
            </a:r>
            <a:r>
              <a:rPr lang="en-US" altLang="zh-CN" dirty="0" smtClean="0"/>
              <a:t>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with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，还有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True,False,None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）整型除法返回浮点数，要得到整型结果，请使用</a:t>
            </a:r>
            <a:r>
              <a:rPr lang="en-US" altLang="zh-CN" dirty="0" smtClean="0"/>
              <a:t>//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）加入</a:t>
            </a:r>
            <a:r>
              <a:rPr lang="en-US" altLang="zh-CN" dirty="0" smtClean="0"/>
              <a:t>nonlocal</a:t>
            </a:r>
            <a:r>
              <a:rPr lang="zh-CN" altLang="en-US" dirty="0" smtClean="0"/>
              <a:t>语句。使用</a:t>
            </a:r>
            <a:r>
              <a:rPr lang="en-US" altLang="zh-CN" dirty="0" err="1" smtClean="0"/>
              <a:t>noclocal</a:t>
            </a:r>
            <a:r>
              <a:rPr lang="en-US" altLang="zh-CN" dirty="0" smtClean="0"/>
              <a:t> x</a:t>
            </a:r>
            <a:r>
              <a:rPr lang="zh-CN" altLang="en-US" dirty="0" smtClean="0"/>
              <a:t>可以直接指派外围（非全局）变量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）去除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语句，加入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函数实现相同的功能。同样的还有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语句，已经改为</a:t>
            </a:r>
            <a:r>
              <a:rPr lang="en-US" altLang="zh-CN" dirty="0" smtClean="0"/>
              <a:t>exec()</a:t>
            </a:r>
            <a:r>
              <a:rPr lang="zh-CN" altLang="en-US" dirty="0" smtClean="0"/>
              <a:t>函数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改变了顺序操作符的行为，例如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x&lt;y，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类型不匹配时抛出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TypeError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而不是返回随即的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bool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值</a:t>
            </a:r>
            <a:endParaRPr lang="zh-CN" altLang="en-US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输入函数改变了：</a:t>
            </a:r>
            <a:endParaRPr lang="zh-CN" altLang="en-US" dirty="0" smtClean="0"/>
          </a:p>
          <a:p>
            <a:r>
              <a:rPr lang="en-US" dirty="0" smtClean="0"/>
              <a:t>Old:</a:t>
            </a:r>
            <a:br>
              <a:rPr lang="en-US" dirty="0" smtClean="0"/>
            </a:br>
            <a:r>
              <a:rPr lang="en-US" dirty="0" smtClean="0"/>
              <a:t>guess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raw_input</a:t>
            </a:r>
            <a:r>
              <a:rPr lang="en-US" dirty="0" smtClean="0"/>
              <a:t>('Enter an integer : ')) 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读取键盘输入的方法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New:</a:t>
            </a:r>
            <a:br>
              <a:rPr lang="en-US" dirty="0" smtClean="0"/>
            </a:br>
            <a:r>
              <a:rPr lang="en-US" dirty="0" smtClean="0"/>
              <a:t>guess = </a:t>
            </a:r>
            <a:r>
              <a:rPr lang="en-US" dirty="0" err="1" smtClean="0"/>
              <a:t>int</a:t>
            </a:r>
            <a:r>
              <a:rPr lang="en-US" dirty="0" smtClean="0"/>
              <a:t>(input('Enter an integer : '))</a:t>
            </a:r>
          </a:p>
          <a:p>
            <a:r>
              <a:rPr lang="en-US" dirty="0" smtClean="0"/>
              <a:t>9）</a:t>
            </a:r>
            <a:r>
              <a:rPr lang="zh-CN" altLang="en-US" dirty="0" smtClean="0"/>
              <a:t>去除元组参数解包。不能</a:t>
            </a:r>
            <a:r>
              <a:rPr lang="en-US" dirty="0" smtClean="0"/>
              <a:t>def(a, (b, c)):pass</a:t>
            </a:r>
            <a:r>
              <a:rPr lang="zh-CN" altLang="en-US" dirty="0" smtClean="0"/>
              <a:t>这样定义函数了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）新式的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进制字变量，相应地修改了</a:t>
            </a:r>
            <a:r>
              <a:rPr lang="en-US" dirty="0" err="1" smtClean="0"/>
              <a:t>oct</a:t>
            </a:r>
            <a:r>
              <a:rPr lang="en-US" dirty="0" smtClean="0"/>
              <a:t>()</a:t>
            </a:r>
            <a:r>
              <a:rPr lang="zh-CN" altLang="en-US" dirty="0" smtClean="0"/>
              <a:t>函数。</a:t>
            </a:r>
            <a:r>
              <a:rPr lang="en-US" altLang="zh-CN" dirty="0" smtClean="0"/>
              <a:t>2.</a:t>
            </a:r>
            <a:r>
              <a:rPr lang="en-US" dirty="0" smtClean="0"/>
              <a:t>x</a:t>
            </a:r>
            <a:r>
              <a:rPr lang="zh-CN" altLang="en-US" dirty="0" smtClean="0"/>
              <a:t>的方式如下：</a:t>
            </a:r>
            <a:endParaRPr lang="en-US" altLang="zh-CN" dirty="0" smtClean="0"/>
          </a:p>
          <a:p>
            <a:r>
              <a:rPr lang="en-US" dirty="0" smtClean="0"/>
              <a:t>&gt;&gt;&gt; 0666</a:t>
            </a:r>
          </a:p>
          <a:p>
            <a:r>
              <a:rPr lang="en-US" dirty="0" smtClean="0"/>
              <a:t>438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oct</a:t>
            </a:r>
            <a:r>
              <a:rPr lang="en-US" dirty="0" smtClean="0"/>
              <a:t>(438)</a:t>
            </a:r>
          </a:p>
          <a:p>
            <a:r>
              <a:rPr lang="en-US" dirty="0" smtClean="0"/>
              <a:t>'0666'</a:t>
            </a:r>
          </a:p>
          <a:p>
            <a:r>
              <a:rPr lang="en-US" dirty="0" smtClean="0"/>
              <a:t>3.0</a:t>
            </a:r>
            <a:r>
              <a:rPr lang="zh-CN" altLang="en-US" dirty="0" smtClean="0"/>
              <a:t>这样：</a:t>
            </a:r>
          </a:p>
          <a:p>
            <a:r>
              <a:rPr lang="en-US" altLang="zh-CN" dirty="0" smtClean="0"/>
              <a:t>&gt;&gt;&gt; 0666</a:t>
            </a:r>
          </a:p>
          <a:p>
            <a:r>
              <a:rPr lang="en-US" dirty="0" err="1" smtClean="0"/>
              <a:t>SyntaxError</a:t>
            </a:r>
            <a:r>
              <a:rPr lang="en-US" dirty="0" smtClean="0"/>
              <a:t>: invalid token (&lt;pyshell#63&gt;, line 1)</a:t>
            </a:r>
          </a:p>
          <a:p>
            <a:r>
              <a:rPr lang="en-US" dirty="0" smtClean="0"/>
              <a:t>&gt;&gt;&gt; 0o666</a:t>
            </a:r>
          </a:p>
          <a:p>
            <a:r>
              <a:rPr lang="en-US" dirty="0" smtClean="0"/>
              <a:t>438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oct</a:t>
            </a:r>
            <a:r>
              <a:rPr lang="en-US" dirty="0" smtClean="0"/>
              <a:t>(438)</a:t>
            </a:r>
          </a:p>
          <a:p>
            <a:r>
              <a:rPr lang="en-US" dirty="0" smtClean="0"/>
              <a:t>'0o666'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11</a:t>
            </a:r>
            <a:r>
              <a:rPr lang="zh-CN" altLang="en-US" dirty="0" smtClean="0"/>
              <a:t>）增加了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进制字面量和</a:t>
            </a:r>
            <a:r>
              <a:rPr lang="en-US" altLang="zh-CN" dirty="0" smtClean="0"/>
              <a:t>bin()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… …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： </a:t>
            </a:r>
            <a:r>
              <a:rPr lang="en-US" altLang="zh-CN" dirty="0" err="1" smtClean="0"/>
              <a:t>ctrl+d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编辑环境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Ctrl+z</a:t>
            </a:r>
            <a:r>
              <a:rPr lang="en-US" altLang="zh-CN" dirty="0" smtClean="0"/>
              <a:t> 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编辑环境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zh-CN" altLang="en-US" dirty="0" smtClean="0"/>
              <a:t>是一个 </a:t>
            </a:r>
            <a:r>
              <a:rPr lang="en-US" dirty="0" smtClean="0"/>
              <a:t>python </a:t>
            </a:r>
            <a:r>
              <a:rPr lang="zh-CN" altLang="en-US" dirty="0" smtClean="0"/>
              <a:t>的交互式 </a:t>
            </a:r>
            <a:r>
              <a:rPr lang="en-US" dirty="0" smtClean="0"/>
              <a:t>shell，</a:t>
            </a:r>
            <a:r>
              <a:rPr lang="zh-CN" altLang="en-US" dirty="0" smtClean="0"/>
              <a:t>比默认的</a:t>
            </a:r>
            <a:r>
              <a:rPr lang="en-US" dirty="0" smtClean="0"/>
              <a:t>python shell </a:t>
            </a:r>
            <a:r>
              <a:rPr lang="zh-CN" altLang="en-US" dirty="0" smtClean="0"/>
              <a:t>好用得多，支持变量自动补全，自动缩近，支持 </a:t>
            </a:r>
            <a:r>
              <a:rPr lang="en-US" dirty="0" smtClean="0"/>
              <a:t>bash shell </a:t>
            </a:r>
            <a:r>
              <a:rPr lang="zh-CN" altLang="en-US" dirty="0" smtClean="0"/>
              <a:t>命令，内置了许多很有用的功能和函数。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变量：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变量的使用环境非常宽松，变量没有明显的类型声明，而且变量类型不是固定的。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变量类型查看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:type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字符串必须以进好标识开始，例如“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abcdb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”，“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123456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“，‘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123456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‘（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中单引号和双引号没有区别）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标识符：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标识符的第一个字符必须是字母表中的字母（大写或小写）或者一个下划线（‘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_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’）。 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标识符名称的其他部分可以由字母（大写或小写）、下划线（‘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_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’）或数字（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0-9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）组 成。 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标识符名称是对大小写敏感的。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表达式：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由值，变量和运算符组成：单一的值或则变量也可以当做表达式：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例子：一般的，单一值做表达式，变量做表达式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运算符：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运算符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+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（）的意义与数学中的意义基本相符。一个星号代表乘法，两个星号代表乘幂。除法运算。如果除数和被除数都是整数，则结果是截掉小数部分的整数。解决的办法是将除数或被除数任意之一加小数点，或者加小数点和零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%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”模操作符，计算两个整数的余数。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语句：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语句是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python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解释器可以执行的命令。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组合：</a:t>
            </a:r>
            <a:endParaRPr lang="en-US" altLang="zh-CN" sz="1200" b="1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将操作和语句结合起来：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例如：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Print  3 + 4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字符串，有索引指定字符串中的某个字符。</a:t>
            </a:r>
            <a:endParaRPr lang="en-US" altLang="zh-CN" dirty="0" smtClean="0"/>
          </a:p>
          <a:p>
            <a:r>
              <a:rPr lang="zh-CN" altLang="en-US" dirty="0" smtClean="0"/>
              <a:t>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列表：一组任意类型的值，按照一定顺序组合而成的。组成列表的值叫做组员。每个元素被标识一个索引，索引从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B20B4-B41D-4245-818D-3D800F4417B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7CCCB50-7E04-462D-8380-AC932803A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E5282D1-CE67-40E3-879C-51D4263AA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01613"/>
            <a:ext cx="2058988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29325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8FEC79A-3300-47A3-90D8-6E0795CFC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E57524F9-CB3E-41C1-B57B-9B7A30EBA9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1B4018-F969-4299-8D17-CF5C33B56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0099E67-070A-4DB6-AAEE-845CA77FB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EB99F590-1A53-4810-A6AE-B42B48A3D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5763A36-96B9-4EFB-A8B1-58FBBB9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17CEDF-E718-43B3-84DC-ABD3FBAE2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4D68097-9432-479E-8070-512D3727F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3880F17-1BE8-4E65-9888-E96783E8E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00800"/>
            <a:ext cx="91440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9838" y="6453188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5E7FC5A3-35B0-4220-BEA7-B07CD7B21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67" name="Rectangle 43"/>
          <p:cNvSpPr>
            <a:spLocks noChangeArrowheads="1"/>
          </p:cNvSpPr>
          <p:nvPr userDrawn="1"/>
        </p:nvSpPr>
        <p:spPr bwMode="auto">
          <a:xfrm>
            <a:off x="179388" y="6453188"/>
            <a:ext cx="316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200" baseline="0">
                <a:solidFill>
                  <a:schemeClr val="tx2"/>
                </a:solidFill>
              </a:rPr>
              <a:t>United Information Technology Co., Ltd.</a:t>
            </a:r>
          </a:p>
        </p:txBody>
      </p:sp>
      <p:sp>
        <p:nvSpPr>
          <p:cNvPr id="1029" name="Rectangle 4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1" name="Picture 4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1338" y="727075"/>
            <a:ext cx="82073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hyperlink" Target="http://python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jangoproject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AD5AA2AF-AFF5-4E70-8219-892680409A73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pic>
        <p:nvPicPr>
          <p:cNvPr id="205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642938" y="1484313"/>
            <a:ext cx="8072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b="1" baseline="0" dirty="0" smtClean="0"/>
              <a:t>Python</a:t>
            </a:r>
            <a:r>
              <a:rPr lang="zh-CN" altLang="en-US" sz="4800" b="1" baseline="0" dirty="0" smtClean="0"/>
              <a:t>入门培训演示</a:t>
            </a:r>
            <a:endParaRPr lang="zh-CN" altLang="en-US" sz="4800" b="1" baseline="0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468313" y="587692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baseline="0" dirty="0">
                <a:latin typeface="微软雅黑" pitchFamily="34" charset="-122"/>
                <a:ea typeface="微软雅黑" pitchFamily="34" charset="-122"/>
              </a:rPr>
              <a:t>文件级别：公开</a:t>
            </a:r>
          </a:p>
          <a:p>
            <a:r>
              <a:rPr lang="en-US" altLang="zh-CN" sz="1200" b="1" baseline="0" dirty="0" smtClean="0">
                <a:latin typeface="微软雅黑" pitchFamily="34" charset="-122"/>
                <a:ea typeface="微软雅黑" pitchFamily="34" charset="-122"/>
              </a:rPr>
              <a:t>2011-10-25</a:t>
            </a:r>
            <a:endParaRPr lang="en-US" altLang="zh-CN" sz="12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01024" y="3500438"/>
            <a:ext cx="976550" cy="4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 </a:t>
            </a:r>
            <a:endParaRPr lang="en-US" altLang="zh-CN" sz="16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叶华</a:t>
            </a:r>
            <a:endParaRPr lang="zh-CN" altLang="en-US" sz="16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897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下载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包，并安装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400" kern="0" baseline="0" dirty="0" smtClean="0">
                <a:latin typeface="+mn-lt"/>
                <a:ea typeface="+mn-ea"/>
              </a:rPr>
              <a:t>   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$tar –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zxf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python2.7.tar.gz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Python2.7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$./configure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$make &amp;&amp; make install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建立软连接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/bin/python  /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/bin/python.bak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-s /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/local/bin/python2.6 /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/bin/python</a:t>
            </a: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检查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$python –V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下载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发布的 “官方”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安装程序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选择最新的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Windows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安装程序，下载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.exe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安装文件。 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双击安装程序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Python-2.xxx.yyy.exe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测试是否安装成功：开始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2.5-&gt;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command line，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然后输入：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 "Hello World"，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如果输出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 World"，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那就表明安装成功了。</a:t>
            </a:r>
          </a:p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增加环境变量：右键“我的电脑”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-&gt;“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属性”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-&gt;“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高级”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-&gt;“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环境变量”，在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里输入你的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安装位置</a:t>
            </a:r>
            <a:r>
              <a:rPr lang="zh-CN" altLang="en-US" sz="1400" kern="0" baseline="0" dirty="0" smtClean="0">
                <a:latin typeface="+mn-lt"/>
                <a:ea typeface="+mn-ea"/>
              </a:rPr>
              <a:t>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318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启动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0034" y="1071546"/>
            <a:ext cx="8186766" cy="51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baseline="0" dirty="0" smtClean="0"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643050"/>
            <a:ext cx="5867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86124"/>
            <a:ext cx="6115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10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en-US" altLang="zh-CN" sz="2400" b="1" baseline="0" dirty="0" err="1" smtClean="0">
                <a:latin typeface="微软雅黑" pitchFamily="34" charset="-122"/>
                <a:ea typeface="微软雅黑" pitchFamily="34" charset="-122"/>
              </a:rPr>
              <a:t>ipython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shell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编程环境）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ubuntu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 ：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sudo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apt-get install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centOS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下：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$yum install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下载一个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版本到本机安装。此处以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ipython-0.10.1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版本为例：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tar –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zxf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ipython-0.10.1.tar.gz</a:t>
            </a: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ipython-0.10.1</a:t>
            </a:r>
          </a:p>
          <a:p>
            <a:pPr lvl="1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python setup.py</a:t>
            </a:r>
          </a:p>
          <a:p>
            <a:pPr lvl="1" eaLnBrk="0" hangingPunct="0">
              <a:spcBef>
                <a:spcPct val="20000"/>
              </a:spcBef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ipython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C:\Users\Admin&gt;</a:t>
            </a:r>
            <a:r>
              <a:rPr lang="en-US" altLang="zh-CN" sz="1200" kern="0" baseline="0" dirty="0" err="1" smtClean="0">
                <a:solidFill>
                  <a:srgbClr val="00B050"/>
                </a:solidFill>
                <a:latin typeface="+mn-lt"/>
                <a:ea typeface="+mn-ea"/>
              </a:rPr>
              <a:t>ipython</a:t>
            </a:r>
            <a:endParaRPr lang="en-US" altLang="zh-CN" sz="1200" kern="0" baseline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Python 2.7.1 (r271:86832, Nov 27 2010, 18:30:46) [MSC v.1500 32 bit (Intel)]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Type "copyright", "credits" or "license" for more information.</a:t>
            </a:r>
          </a:p>
          <a:p>
            <a:pPr lvl="1" eaLnBrk="0" hangingPunct="0">
              <a:spcBef>
                <a:spcPct val="20000"/>
              </a:spcBef>
              <a:defRPr/>
            </a:pPr>
            <a:endParaRPr lang="en-US" altLang="zh-CN" sz="1200" kern="0" baseline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err="1" smtClean="0">
                <a:solidFill>
                  <a:srgbClr val="00B050"/>
                </a:solidFill>
                <a:latin typeface="+mn-lt"/>
                <a:ea typeface="+mn-ea"/>
              </a:rPr>
              <a:t>IPython</a:t>
            </a: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 0.11 -- An enhanced Interactive Python.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?         -&gt; Introduction and overview of </a:t>
            </a:r>
            <a:r>
              <a:rPr lang="en-US" altLang="zh-CN" sz="1200" kern="0" baseline="0" dirty="0" err="1" smtClean="0">
                <a:solidFill>
                  <a:srgbClr val="00B050"/>
                </a:solidFill>
                <a:latin typeface="+mn-lt"/>
                <a:ea typeface="+mn-ea"/>
              </a:rPr>
              <a:t>IPython's</a:t>
            </a: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 features.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%</a:t>
            </a:r>
            <a:r>
              <a:rPr lang="en-US" altLang="zh-CN" sz="1200" kern="0" baseline="0" dirty="0" err="1" smtClean="0">
                <a:solidFill>
                  <a:srgbClr val="00B050"/>
                </a:solidFill>
                <a:latin typeface="+mn-lt"/>
                <a:ea typeface="+mn-ea"/>
              </a:rPr>
              <a:t>quickref</a:t>
            </a: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 -&gt; Quick reference.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help      -&gt; Python's own help system.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object?   -&gt; Details about 'object', use 'object??' for extra details.</a:t>
            </a:r>
          </a:p>
          <a:p>
            <a:pPr lvl="1" eaLnBrk="0" hangingPunct="0">
              <a:spcBef>
                <a:spcPct val="20000"/>
              </a:spcBef>
              <a:defRPr/>
            </a:pPr>
            <a:endParaRPr lang="en-US" altLang="zh-CN" sz="1200" kern="0" baseline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1200" kern="0" baseline="0" dirty="0" smtClean="0">
                <a:solidFill>
                  <a:srgbClr val="00B050"/>
                </a:solidFill>
                <a:latin typeface="+mn-lt"/>
                <a:ea typeface="+mn-ea"/>
              </a:rPr>
              <a:t>In [1]: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程序执行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0034" y="1142985"/>
            <a:ext cx="8186766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命令行模式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Linux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linux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命令行输入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命令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Window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dos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提示符下输入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命令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脚本模式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语句存入脚本文件，在命令行中执行它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$python  hello.py 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hello world !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429388" y="4786322"/>
          <a:ext cx="914400" cy="714375"/>
        </p:xfrm>
        <a:graphic>
          <a:graphicData uri="http://schemas.openxmlformats.org/presentationml/2006/ole">
            <p:oleObj spid="_x0000_s1032" name="包装程序外壳对象" showAsIcon="1" r:id="rId3" imgW="914400" imgH="7142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34" y="1071546"/>
            <a:ext cx="818676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变量，表达式，语句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字符串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数据结构（列表，字典，序列）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控制流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异常处理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000" b="1" kern="0" baseline="0" noProof="0" dirty="0" smtClean="0">
                <a:latin typeface="+mn-lt"/>
                <a:ea typeface="+mn-ea"/>
              </a:rPr>
              <a:t>文件读写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变量，表达式，语句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28670"/>
            <a:ext cx="82296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变量赋值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 = 100                 -----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变量为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型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 = “test”            -----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变量为字符型</a:t>
            </a:r>
            <a:endParaRPr lang="en-US" altLang="zh-CN" sz="1400" kern="0" baseline="0" dirty="0" smtClean="0"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baseline="0" dirty="0" smtClean="0">
                <a:latin typeface="+mn-lt"/>
                <a:ea typeface="+mn-ea"/>
              </a:rPr>
              <a:t>x=y=z=1             ----- </a:t>
            </a:r>
            <a:r>
              <a:rPr lang="zh-CN" altLang="en-US" sz="1400" kern="0" baseline="0" dirty="0" smtClean="0">
                <a:latin typeface="+mn-lt"/>
                <a:ea typeface="+mn-ea"/>
              </a:rPr>
              <a:t>多重赋值</a:t>
            </a:r>
            <a:endParaRPr lang="en-US" altLang="zh-CN" sz="1400" kern="0" baseline="0" noProof="0" dirty="0" smtClean="0"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baseline="0" noProof="0" dirty="0" err="1" smtClean="0">
                <a:latin typeface="+mn-lt"/>
                <a:ea typeface="+mn-ea"/>
              </a:rPr>
              <a:t>x,y,z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= 1,2,”string”  -----</a:t>
            </a:r>
            <a:r>
              <a:rPr lang="zh-CN" altLang="en-US" sz="1400" kern="0" baseline="0" dirty="0" smtClean="0">
                <a:latin typeface="+mn-lt"/>
                <a:ea typeface="+mn-ea"/>
              </a:rPr>
              <a:t>多元</a:t>
            </a:r>
            <a:r>
              <a:rPr lang="zh-CN" altLang="en-US" sz="1400" kern="0" baseline="0" noProof="0" dirty="0" smtClean="0">
                <a:latin typeface="+mn-lt"/>
                <a:ea typeface="+mn-ea"/>
              </a:rPr>
              <a:t>赋值</a:t>
            </a:r>
            <a:endParaRPr lang="en-US" altLang="zh-CN" sz="1400" kern="0" baseline="0" noProof="0" dirty="0" smtClean="0"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运算符（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表达式是由值，变量和运算符组成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&gt;&gt;&gt;3 + 5                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加法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&gt;&gt;&gt;3 ** 2               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乘方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&gt;&gt;&gt;5 / 2                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除法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&gt;&gt;&gt;5 \% 2               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模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&gt;&gt;&gt;‘Hello’ + ‘World’-----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字符窜相加（注意：字符串执行进行加法运算）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&gt;&gt;&gt;3 + (5 * 4)          -----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</a:rPr>
              <a:t>混合运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&gt;&gt;&gt;message=”hello world”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&gt;&gt;&gt;print message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Hello world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355976" y="980728"/>
            <a:ext cx="3600400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语句中的基本规则和特殊字符：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</a:t>
            </a: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#’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之后的字符为</a:t>
            </a: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Python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注释。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2.’\n’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是标准换行分隔符。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</a:t>
            </a: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’\’ 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继续上一行。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4.’;’ 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将两个语句连接在一行中。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5.’:’ 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将代码块的头和体分开。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6.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语句用缩进的方式体现。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7. 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不同缩进度分割不同的代码块。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aseline="0" dirty="0" smtClean="0">
                <a:solidFill>
                  <a:schemeClr val="tx1"/>
                </a:solidFill>
                <a:latin typeface="+mn-ea"/>
              </a:rPr>
              <a:t>8.Python </a:t>
            </a:r>
            <a:r>
              <a:rPr lang="zh-CN" altLang="en-US" sz="1600" baseline="0" dirty="0" smtClean="0">
                <a:solidFill>
                  <a:schemeClr val="tx1"/>
                </a:solidFill>
                <a:latin typeface="+mn-ea"/>
              </a:rPr>
              <a:t>文件以模块的形式组织。</a:t>
            </a:r>
            <a:endParaRPr lang="en-US" altLang="zh-CN" sz="1600" baseline="0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赋值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str1=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abcdefg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baseline="0" noProof="0" dirty="0" smtClean="0">
                <a:latin typeface="+mn-lt"/>
                <a:ea typeface="+mn-ea"/>
              </a:rPr>
              <a:t>	str2 = ‘123  456  7’      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&gt;&gt;&gt;print str1[0]  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输出第一个元素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&gt;&gt;&gt;print str1[1:5]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输出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1-4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索引的元素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(str1)		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输入字符串长度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&gt;&gt;&gt;for char in str1:      #for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遍历字符串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char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&gt;&gt;&gt;while index &lt;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(str1) :  </a:t>
            </a:r>
            <a:r>
              <a:rPr lang="en-US" altLang="zh-CN" sz="1400" kern="0" baseline="0" dirty="0" smtClean="0"/>
              <a:t>#while </a:t>
            </a:r>
            <a:r>
              <a:rPr lang="zh-CN" altLang="en-US" sz="1400" kern="0" baseline="0" dirty="0" smtClean="0"/>
              <a:t>遍历字符串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letter=string[index]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letter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index = index + 1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baseline="0" noProof="0" dirty="0" smtClean="0">
                <a:latin typeface="+mn-lt"/>
                <a:ea typeface="+mn-ea"/>
              </a:rPr>
              <a:t>&gt;&gt;&gt;  </a:t>
            </a:r>
            <a:r>
              <a:rPr lang="en-US" altLang="zh-CN" sz="1400" kern="0" baseline="0" noProof="0" dirty="0" err="1" smtClean="0">
                <a:latin typeface="+mn-lt"/>
                <a:ea typeface="+mn-ea"/>
              </a:rPr>
              <a:t>ab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in</a:t>
            </a:r>
            <a:r>
              <a:rPr lang="zh-CN" altLang="en-US" sz="1400" kern="0" baseline="0" noProof="0" dirty="0" smtClean="0">
                <a:latin typeface="+mn-lt"/>
                <a:ea typeface="+mn-ea"/>
              </a:rPr>
              <a:t>（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not  in </a:t>
            </a:r>
            <a:r>
              <a:rPr lang="zh-CN" altLang="en-US" sz="1400" kern="0" baseline="0" noProof="0" dirty="0" smtClean="0">
                <a:latin typeface="+mn-lt"/>
                <a:ea typeface="+mn-ea"/>
              </a:rPr>
              <a:t>）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“</a:t>
            </a:r>
            <a:r>
              <a:rPr lang="en-US" altLang="zh-CN" sz="1400" kern="0" baseline="0" noProof="0" dirty="0" err="1" smtClean="0">
                <a:latin typeface="+mn-lt"/>
                <a:ea typeface="+mn-ea"/>
              </a:rPr>
              <a:t>abcd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”  #</a:t>
            </a:r>
            <a:r>
              <a:rPr lang="zh-CN" altLang="en-US" sz="1400" kern="0" baseline="0" noProof="0" dirty="0" smtClean="0">
                <a:latin typeface="+mn-lt"/>
                <a:ea typeface="+mn-ea"/>
              </a:rPr>
              <a:t>成员操作符</a:t>
            </a:r>
            <a:r>
              <a:rPr lang="en-US" altLang="zh-CN" sz="1400" kern="0" baseline="0" noProof="0" dirty="0" smtClean="0">
                <a:latin typeface="+mn-lt"/>
                <a:ea typeface="+mn-ea"/>
              </a:rPr>
              <a:t> </a:t>
            </a:r>
            <a:r>
              <a:rPr lang="zh-CN" altLang="en-US" sz="1400" kern="0" baseline="0" noProof="0" dirty="0" smtClean="0">
                <a:latin typeface="+mn-lt"/>
                <a:ea typeface="+mn-ea"/>
              </a:rPr>
              <a:t>判断</a:t>
            </a:r>
            <a:endParaRPr lang="en-US" altLang="zh-CN" sz="1400" kern="0" baseline="0" noProof="0" dirty="0" smtClean="0"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baseline="0" noProof="0" dirty="0" smtClean="0">
                <a:latin typeface="+mn-lt"/>
                <a:ea typeface="+mn-ea"/>
              </a:rPr>
              <a:t>&gt;&gt;&gt; print str1[-1] 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563888" y="1268760"/>
            <a:ext cx="3672408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+mj-ea"/>
                <a:ea typeface="+mj-ea"/>
              </a:rPr>
              <a:t>提示 ： 字符串类型是不可以改变的，如果你想要改变一个字符窜就必须通过闯进一个新串的方法。即你不能只改变一个字符串的一个字符或一个字串。</a:t>
            </a:r>
            <a:endParaRPr kumimoji="0" lang="zh-CN" altLang="en-US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76056" y="2780928"/>
            <a:ext cx="3024336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zh-CN" altLang="en-US" sz="1400" b="1" kern="0" baseline="0" dirty="0" smtClean="0"/>
              <a:t>序列类型操作符</a:t>
            </a:r>
            <a:endParaRPr lang="en-US" altLang="zh-CN" sz="1400" b="1" kern="0" baseline="0" dirty="0" smtClean="0"/>
          </a:p>
          <a:p>
            <a:pPr lvl="0" eaLnBrk="0" hangingPunct="0">
              <a:spcBef>
                <a:spcPct val="20000"/>
              </a:spcBef>
              <a:defRPr/>
            </a:pPr>
            <a:r>
              <a:rPr lang="zh-CN" altLang="en-US" sz="1400" kern="0" baseline="0" dirty="0" smtClean="0"/>
              <a:t>对象  </a:t>
            </a:r>
            <a:r>
              <a:rPr lang="en-US" altLang="zh-CN" sz="1400" kern="0" baseline="0" dirty="0" smtClean="0"/>
              <a:t>[not] in </a:t>
            </a:r>
            <a:r>
              <a:rPr lang="zh-CN" altLang="en-US" sz="1400" kern="0" baseline="0" dirty="0" smtClean="0"/>
              <a:t>序列   </a:t>
            </a:r>
            <a:r>
              <a:rPr lang="en-US" altLang="zh-CN" sz="1400" kern="0" baseline="0" dirty="0" smtClean="0"/>
              <a:t>-----</a:t>
            </a:r>
            <a:r>
              <a:rPr lang="zh-CN" altLang="en-US" sz="1400" kern="0" baseline="0" dirty="0" smtClean="0"/>
              <a:t>成员关系操作符</a:t>
            </a:r>
            <a:r>
              <a:rPr lang="en-US" altLang="zh-CN" sz="1400" kern="0" baseline="0" dirty="0" smtClean="0"/>
              <a:t> 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altLang="zh-CN" sz="1400" kern="0" baseline="0" dirty="0" smtClean="0"/>
              <a:t>Seq1 + seq2    -----</a:t>
            </a:r>
            <a:r>
              <a:rPr lang="zh-CN" altLang="en-US" sz="1400" kern="0" baseline="0" dirty="0" smtClean="0"/>
              <a:t>连接操作符（</a:t>
            </a:r>
            <a:r>
              <a:rPr lang="en-US" altLang="zh-CN" sz="1400" kern="0" baseline="0" dirty="0" smtClean="0"/>
              <a:t>+</a:t>
            </a:r>
            <a:r>
              <a:rPr lang="zh-CN" altLang="en-US" sz="1400" kern="0" baseline="0" dirty="0" smtClean="0"/>
              <a:t>）</a:t>
            </a:r>
            <a:endParaRPr lang="en-US" altLang="zh-CN" sz="1400" kern="0" baseline="0" dirty="0" smtClean="0"/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altLang="zh-CN" sz="1400" kern="0" baseline="0" dirty="0" smtClean="0"/>
              <a:t>Seq1 </a:t>
            </a:r>
            <a:r>
              <a:rPr lang="zh-CN" altLang="en-US" sz="1400" kern="0" baseline="0" dirty="0" smtClean="0"/>
              <a:t>* </a:t>
            </a:r>
            <a:r>
              <a:rPr lang="en-US" altLang="zh-CN" sz="1400" kern="0" baseline="0" dirty="0" smtClean="0"/>
              <a:t>seq2  ----- </a:t>
            </a:r>
            <a:r>
              <a:rPr lang="zh-CN" altLang="en-US" sz="1400" kern="0" baseline="0" dirty="0" smtClean="0"/>
              <a:t>重复操作符（*）</a:t>
            </a:r>
            <a:endParaRPr lang="en-US" altLang="zh-CN" sz="1400" kern="0" baseline="0" dirty="0" smtClean="0"/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altLang="zh-CN" sz="1400" kern="0" baseline="0" dirty="0" smtClean="0"/>
              <a:t>Seq1[n:m]    -----</a:t>
            </a:r>
            <a:r>
              <a:rPr lang="zh-CN" altLang="en-US" sz="1400" kern="0" baseline="0" dirty="0" smtClean="0"/>
              <a:t>切片操作</a:t>
            </a:r>
            <a:r>
              <a:rPr lang="en-US" altLang="zh-CN" sz="1400" kern="0" baseline="0" dirty="0" smtClean="0"/>
              <a:t> </a:t>
            </a:r>
          </a:p>
          <a:p>
            <a:pPr lvl="0" eaLnBrk="0" hangingPunct="0">
              <a:spcBef>
                <a:spcPct val="20000"/>
              </a:spcBef>
              <a:defRPr/>
            </a:pPr>
            <a:endParaRPr lang="en-US" altLang="zh-CN" sz="1400" kern="0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509120"/>
            <a:ext cx="1790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列表（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赋值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A=[10,11,12,13]         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元素为整数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B=[“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red”,”blue”,”green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”]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元素为字符串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C=[]			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定义空列表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E=A+B                      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两个列表相加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 number = [0,1,2,3]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number2=[“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a”,”b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”]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定义列表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&gt;&gt;&gt;number[1:3] 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某一部分元素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len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(number) 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统计列表长度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 x = number[0]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赋值第一个元素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 number[0] = 68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修改元素值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number.append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(4)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追加元素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number.insert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(3,5)  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插入元素 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insert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（索引位置，插入元素值）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number.extend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(number2)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合并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 &amp; number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列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&gt;&gt;&gt;number.pop(0)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删除第一个值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&gt;&gt;&gt;del number[1]          #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删除元素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788024" y="1124744"/>
            <a:ext cx="3384376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列表：一组任意类型的值，按照一定顺序组合而成的。组成列表的值叫做组员。每个元素被标识一个索引，索引从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开始。</a:t>
            </a:r>
            <a:endParaRPr lang="en-US" altLang="zh-CN" b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列表（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  <a:ea typeface="+mn-ea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1,5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返回一个整数列表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for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in range(1,5):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print 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序列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赋值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 = (2,3,4,5) 		    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整数序列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 = (,) 	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空序列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 = (2, [3,4], (10,11,12))       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多维列表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 = f[1] 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将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f[1]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的元素值赋值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 = 3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 = f[1:3] 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获得索引为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1,2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的元素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z = h[1][1] 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二维数组看待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z = 4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特色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与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list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类似，最大的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不同</a:t>
            </a:r>
            <a:r>
              <a:rPr lang="zh-CN" altLang="en-US" sz="2000" kern="0" baseline="0" dirty="0" smtClean="0">
                <a:latin typeface="+mn-ea"/>
                <a:ea typeface="+mn-ea"/>
              </a:rPr>
              <a:t>序列</a:t>
            </a:r>
            <a:r>
              <a:rPr kumimoji="0" lang="zh-CN" alt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是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一种只读且不可变更的数据结构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不可取代</a:t>
            </a:r>
            <a:r>
              <a:rPr lang="zh-CN" altLang="en-US" sz="2000" kern="0" baseline="0" dirty="0" smtClean="0">
                <a:latin typeface="+mn-ea"/>
                <a:ea typeface="+mn-ea"/>
              </a:rPr>
              <a:t>序列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中的任意一个元素，因为它是只读不可变更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472" y="1285860"/>
            <a:ext cx="700092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的介绍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</a:t>
            </a:r>
            <a:r>
              <a:rPr lang="zh-CN" altLang="en-US" sz="2400" b="1" kern="0" baseline="0" dirty="0" smtClean="0">
                <a:latin typeface="+mn-lt"/>
                <a:ea typeface="+mn-ea"/>
              </a:rPr>
              <a:t>基本使用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Python</a:t>
            </a:r>
            <a:r>
              <a:rPr lang="zh-CN" altLang="en-US" sz="2400" b="1" kern="0" baseline="0" dirty="0" smtClean="0">
                <a:latin typeface="+mn-lt"/>
                <a:ea typeface="+mn-ea"/>
              </a:rPr>
              <a:t>实例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400" b="1" kern="0" baseline="0" dirty="0" smtClean="0">
                <a:latin typeface="+mn-lt"/>
                <a:ea typeface="+mn-ea"/>
              </a:rPr>
              <a:t>参考资料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baseline="0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赋值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 = { } 	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定义空字典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 = { ’x’: 3, ’y’: 4 }	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 = { ’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uid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’: 105,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   ’login’: ’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beazley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’,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   ’name’ : ’David Beazley’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 }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</a:t>
            </a:r>
            <a:endParaRPr lang="en-US" altLang="zh-CN" sz="2400" kern="0" baseline="0" dirty="0" smtClean="0">
              <a:latin typeface="+mn-lt"/>
              <a:ea typeface="+mn-ea"/>
            </a:endParaRP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TW" sz="1600" kern="0" baseline="0" dirty="0" smtClean="0">
                <a:latin typeface="+mn-lt"/>
                <a:ea typeface="+mn-ea"/>
              </a:rPr>
              <a:t>&gt;&gt;&gt;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u = c[’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uid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’] 	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根据索引读取元素值</a:t>
            </a:r>
            <a:endParaRPr lang="en-US" altLang="zh-CN" sz="1600" kern="0" baseline="0" dirty="0" smtClean="0">
              <a:latin typeface="+mn-lt"/>
              <a:ea typeface="+mn-ea"/>
            </a:endParaRP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&gt;&gt;&gt;c[’shell’] = “/bin/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sh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” 	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重定义</a:t>
            </a:r>
            <a:endParaRPr lang="en-US" altLang="zh-CN" sz="1600" kern="0" baseline="0" dirty="0" smtClean="0">
              <a:latin typeface="+mn-lt"/>
              <a:ea typeface="+mn-ea"/>
            </a:endParaRP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&gt;&gt;&gt;Copy =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c.copy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()              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拷贝</a:t>
            </a:r>
            <a:endParaRPr lang="en-US" altLang="zh-CN" sz="1600" kern="0" baseline="0" dirty="0" smtClean="0">
              <a:latin typeface="+mn-lt"/>
              <a:ea typeface="+mn-ea"/>
            </a:endParaRP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len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(c)                             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字典元素量</a:t>
            </a:r>
            <a:endParaRPr lang="en-US" altLang="zh-CN" sz="1600" kern="0" baseline="0" dirty="0" smtClean="0">
              <a:latin typeface="+mn-lt"/>
              <a:ea typeface="+mn-ea"/>
            </a:endParaRP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c.clean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()		#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清空字典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if…else…  if…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if  y &gt; 0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 y &gt; 0 ”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elif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y == 0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 y == 0 ”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else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 y &lt; 0 ”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布尔表达式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逻辑操作符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or not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布尔表达式的值为真和假。真为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，假为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 = 2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；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 = 4 ; c = 6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if b &gt;= a and b &lt;= c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“b is between a and c ”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if not (b &lt; a or b &gt; c ):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“b is still between a and c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import time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5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While(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 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“hello world ! %s”%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time.sleep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(1)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i-1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遍历序列的元素</a:t>
            </a: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for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in [3, 4, 10, 25]: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#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字符串输出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for c in "Hello World":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c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控制流终止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continue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语句被用来告诉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跳过当前循环块中的剩余语句，然后 继续 进行下一轮循环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语句是用来 终止 循环语句的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for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in range(1,5):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if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== 4 :</a:t>
            </a:r>
          </a:p>
          <a:p>
            <a:pPr lvl="3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 “ over the test !”</a:t>
            </a:r>
          </a:p>
          <a:p>
            <a:pPr lvl="3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break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else :</a:t>
            </a:r>
          </a:p>
          <a:p>
            <a:pPr lvl="3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 “ test for continue command 1 !”</a:t>
            </a:r>
          </a:p>
          <a:p>
            <a:pPr lvl="3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Continue</a:t>
            </a:r>
          </a:p>
          <a:p>
            <a:pPr lvl="3" eaLnBrk="0" hangingPunct="0">
              <a:spcBef>
                <a:spcPct val="20000"/>
              </a:spcBef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print “test for continue command 2 !”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def &lt;name&gt;(arg1,arg2…)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&lt;statements&gt;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&gt;&gt;&gt;def add(p1 ,p2):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p1,”+”, p2 “=”,  p1+p2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&gt;&gt;&gt;Add(1,2)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 + 2 = 3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返回多个值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返回函数值，如果没有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语句，返回返回值为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def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divide(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a,b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q = a/b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r = a - q*b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return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q,r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x,y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divide(42,5) 		# x = 8, y = 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程序可分成好几个模块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altLang="zh-CN" sz="1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文件就是一个模块；目录下面增加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init__.py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也是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# numbers.py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def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divide(a, b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q = a/b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r = a - q*b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return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q, r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def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gcd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(x, y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g = y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while x &gt; 0: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g = x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x = y % x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	y = g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return g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import numbers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TW" sz="1600" kern="0" baseline="0" dirty="0" smtClean="0">
                <a:latin typeface="+mn-lt"/>
                <a:ea typeface="+mn-ea"/>
              </a:rPr>
              <a:t>x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, y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=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numbers.divide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(42,5)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 = numbers.gcd(7291823, 5683)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1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Bitstream Vera Sans Mono" pitchFamily="49" charset="0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的基本使用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TW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try: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f = open("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foo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")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except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IOError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: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print "Couldn’t open ’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foo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’ .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Sorry.“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TW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aise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TW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kern="0" baseline="0" dirty="0" smtClean="0">
                <a:latin typeface="+mn-lt"/>
                <a:ea typeface="+mn-ea"/>
              </a:rPr>
              <a:t>d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ef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factorial(n):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if n &lt; 0: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        raise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ValueError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, "Expected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non-negative number"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if (n &lt;= 1): 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TW" sz="1600" kern="0" baseline="0" dirty="0" smtClean="0">
                <a:latin typeface="+mn-lt"/>
                <a:ea typeface="+mn-ea"/>
              </a:rPr>
              <a:t>	       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return 1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else: 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TW" sz="1600" kern="0" baseline="0" dirty="0" smtClean="0">
                <a:latin typeface="+mn-lt"/>
                <a:ea typeface="+mn-ea"/>
              </a:rPr>
              <a:t>	       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return n*factorial(n-1)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TW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沒有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处理的异常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TW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&gt;&gt;&gt; factorial(-1)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Traceback</a:t>
            </a: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(innermost last):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File "&lt;</a:t>
            </a:r>
            <a:r>
              <a:rPr kumimoji="0" lang="en-US" altLang="zh-TW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stdin</a:t>
            </a: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&gt;", line 1, in ?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File "&lt;</a:t>
            </a:r>
            <a:r>
              <a:rPr kumimoji="0" lang="en-US" altLang="zh-TW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stdin</a:t>
            </a: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&gt;", line 3, in factorial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ValueError</a:t>
            </a:r>
            <a:r>
              <a:rPr kumimoji="0" lang="en-US" altLang="zh-TW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: Expected non-negative number</a:t>
            </a:r>
          </a:p>
          <a:p>
            <a:pPr marL="457200" marR="0" lvl="1" indent="0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 Mono" pitchFamily="49" charset="0"/>
                <a:ea typeface="+mn-ea"/>
              </a:rPr>
              <a:t>&gt;&gt;&gt;</a:t>
            </a:r>
            <a:endParaRPr kumimoji="0" lang="zh-CN" altLang="en-US" sz="1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980728"/>
            <a:ext cx="8158360" cy="53285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 smtClean="0"/>
              <a:t>open()</a:t>
            </a:r>
            <a:r>
              <a:rPr lang="zh-CN" altLang="en-US" sz="2600" dirty="0" smtClean="0"/>
              <a:t>函数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f = open(“</a:t>
            </a:r>
            <a:r>
              <a:rPr lang="en-US" altLang="zh-TW" sz="1800" dirty="0" err="1" smtClean="0"/>
              <a:t>foo”,“w</a:t>
            </a:r>
            <a:r>
              <a:rPr lang="en-US" altLang="zh-TW" sz="1800" dirty="0" smtClean="0"/>
              <a:t>”) 	# </a:t>
            </a:r>
            <a:r>
              <a:rPr lang="zh-CN" altLang="en-US" sz="1800" dirty="0" smtClean="0"/>
              <a:t>写方式打开文件</a:t>
            </a:r>
            <a:endParaRPr lang="en-US" altLang="zh-TW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g = open(“</a:t>
            </a:r>
            <a:r>
              <a:rPr lang="en-US" altLang="zh-TW" sz="1800" dirty="0" err="1" smtClean="0"/>
              <a:t>bar”,“r</a:t>
            </a:r>
            <a:r>
              <a:rPr lang="en-US" altLang="zh-TW" sz="1800" dirty="0" smtClean="0"/>
              <a:t>”) 	# </a:t>
            </a:r>
            <a:r>
              <a:rPr lang="zh-CN" altLang="en-US" sz="1800" dirty="0" smtClean="0"/>
              <a:t>只读方式打开文件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err="1" smtClean="0"/>
              <a:t>f.close</a:t>
            </a:r>
            <a:r>
              <a:rPr lang="en-US" altLang="zh-TW" sz="1800" dirty="0" smtClean="0"/>
              <a:t>()			#</a:t>
            </a:r>
            <a:r>
              <a:rPr lang="zh-CN" altLang="en-US" sz="1800" dirty="0" smtClean="0"/>
              <a:t>关闭文件</a:t>
            </a:r>
            <a:endParaRPr lang="en-US" altLang="zh-TW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文件</a:t>
            </a:r>
            <a:r>
              <a:rPr lang="zh-TW" altLang="en-US" sz="2600" dirty="0" smtClean="0"/>
              <a:t>的读取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写入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err="1" smtClean="0"/>
              <a:t>f.write</a:t>
            </a:r>
            <a:r>
              <a:rPr lang="en-US" altLang="zh-TW" sz="1800" dirty="0" smtClean="0"/>
              <a:t>("Hello World")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smtClean="0"/>
              <a:t>buff</a:t>
            </a:r>
            <a:r>
              <a:rPr lang="en-US" altLang="zh-TW" sz="1800" dirty="0" smtClean="0"/>
              <a:t> = </a:t>
            </a:r>
            <a:r>
              <a:rPr lang="en-US" altLang="zh-TW" sz="1800" dirty="0" err="1" smtClean="0"/>
              <a:t>g.read</a:t>
            </a:r>
            <a:r>
              <a:rPr lang="en-US" altLang="zh-TW" sz="1800" dirty="0" smtClean="0"/>
              <a:t>() 		# </a:t>
            </a:r>
            <a:r>
              <a:rPr lang="zh-CN" altLang="en-US" sz="1800" dirty="0" smtClean="0"/>
              <a:t>读取文件所有数据</a:t>
            </a:r>
            <a:endParaRPr lang="en-US" altLang="zh-TW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line = </a:t>
            </a:r>
            <a:r>
              <a:rPr lang="en-US" altLang="zh-TW" sz="1800" dirty="0" err="1" smtClean="0"/>
              <a:t>g.readline</a:t>
            </a:r>
            <a:r>
              <a:rPr lang="en-US" altLang="zh-TW" sz="1800" dirty="0" smtClean="0"/>
              <a:t>() 		# </a:t>
            </a:r>
            <a:r>
              <a:rPr lang="zh-CN" altLang="en-US" sz="1800" dirty="0" smtClean="0"/>
              <a:t>读一行数据</a:t>
            </a:r>
            <a:endParaRPr lang="en-US" altLang="zh-TW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lines = </a:t>
            </a:r>
            <a:r>
              <a:rPr lang="en-US" altLang="zh-TW" sz="1800" dirty="0" err="1" smtClean="0"/>
              <a:t>g.readlines</a:t>
            </a:r>
            <a:r>
              <a:rPr lang="en-US" altLang="zh-TW" sz="1800" dirty="0" smtClean="0"/>
              <a:t>() 	              # </a:t>
            </a:r>
            <a:r>
              <a:rPr lang="zh-CN" altLang="en-US" sz="1800" dirty="0" smtClean="0"/>
              <a:t>以列表的方法返回文件所有数据</a:t>
            </a:r>
            <a:endParaRPr lang="en-US" altLang="zh-TW" sz="18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 smtClean="0"/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格式化的输入</a:t>
            </a:r>
            <a:endParaRPr lang="zh-TW" altLang="en-US" sz="2600" dirty="0" smtClean="0"/>
          </a:p>
          <a:p>
            <a:pPr lvl="1">
              <a:lnSpc>
                <a:spcPct val="90000"/>
              </a:lnSpc>
              <a:buNone/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%</a:t>
            </a:r>
            <a:r>
              <a:rPr lang="zh-CN" altLang="en-US" sz="2200" dirty="0" smtClean="0"/>
              <a:t>来格式化字符串</a:t>
            </a:r>
            <a:endParaRPr lang="zh-TW" altLang="en-US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for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in range(0,10):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f.write</a:t>
            </a:r>
            <a:r>
              <a:rPr lang="en-US" altLang="zh-TW" sz="1800" dirty="0" smtClean="0"/>
              <a:t>("2 times %d = %d\n" % (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, 2*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E57524F9-CB3E-41C1-B57B-9B7A30EBA9A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1---python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语言开发脚本程序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2---python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支持多平台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3---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多模块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语言开发脚本程序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其他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08720"/>
            <a:ext cx="8229600" cy="526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类和对象，面向对象编程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的标准库与第三方库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的介绍</a:t>
            </a:r>
            <a:r>
              <a:rPr lang="en-US" altLang="zh-CN" dirty="0" smtClean="0"/>
              <a:t>----python</a:t>
            </a:r>
            <a:r>
              <a:rPr lang="zh-CN" altLang="en-US" dirty="0" smtClean="0"/>
              <a:t>与其它语言的区别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85794"/>
            <a:ext cx="8229600" cy="578647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Python PK C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是动态编译语言，</a:t>
            </a:r>
            <a:r>
              <a:rPr lang="en-US" altLang="zh-CN" sz="1600" dirty="0" smtClean="0"/>
              <a:t>c </a:t>
            </a:r>
            <a:r>
              <a:rPr lang="zh-CN" altLang="en-US" sz="1600" dirty="0" smtClean="0"/>
              <a:t>是静态编辑语言 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C</a:t>
            </a:r>
            <a:r>
              <a:rPr lang="zh-CN" altLang="en-US" sz="1600" dirty="0" smtClean="0"/>
              <a:t>中内容管理是由开发者管理，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中内存问题由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解释器负责。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有很多库文件。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语言中对于混杂数组（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中得列表）和哈希表（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中得字典）还没有想要的标准库。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不能用来写内核。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600" dirty="0" smtClean="0"/>
              <a:t>借助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语言提供的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，使用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来对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进行功能性扩展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Python PK Java 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是动态编译语言，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是静态编辑语言。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支持面向对象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函数编程方式。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支持面向对象。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比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要简单，非常适合与构造快速原型。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  适合多名程序员以渐进方式协同开发大型项目。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/>
              <a:t>Python PK SHELL 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语法简单，可移植性好。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600" dirty="0" smtClean="0"/>
              <a:t>Shell</a:t>
            </a:r>
            <a:r>
              <a:rPr lang="zh-CN" altLang="en-US" sz="1600" dirty="0" smtClean="0"/>
              <a:t>代码重用读低，写出来得脚本又臭又长。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可以重用代码，提倡简洁的代码设计，高级的数据库结构和模块化组建。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E57524F9-CB3E-41C1-B57B-9B7A30EBA9A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81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71546"/>
            <a:ext cx="8229600" cy="5100971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2000" kern="0" baseline="0" dirty="0" smtClean="0">
                <a:ea typeface="+mn-ea"/>
              </a:rPr>
              <a:t>Python</a:t>
            </a:r>
            <a:r>
              <a:rPr lang="zh-CN" altLang="en-US" sz="2000" kern="0" baseline="0" dirty="0" smtClean="0">
                <a:ea typeface="+mn-ea"/>
              </a:rPr>
              <a:t>中文社区   </a:t>
            </a:r>
            <a:r>
              <a:rPr lang="en-US" altLang="zh-CN" sz="2000" kern="0" baseline="0" dirty="0" smtClean="0">
                <a:ea typeface="+mn-ea"/>
                <a:hlinkClick r:id="rId2"/>
              </a:rPr>
              <a:t>http://python.cn/</a:t>
            </a:r>
            <a:endParaRPr lang="en-US" altLang="zh-CN" sz="2000" kern="0" baseline="0" dirty="0" smtClean="0"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2000" kern="0" baseline="0" dirty="0" smtClean="0">
                <a:ea typeface="+mn-ea"/>
              </a:rPr>
              <a:t>Python</a:t>
            </a:r>
            <a:r>
              <a:rPr lang="zh-CN" altLang="en-US" sz="2000" kern="0" baseline="0" dirty="0" smtClean="0">
                <a:ea typeface="+mn-ea"/>
              </a:rPr>
              <a:t>官方网站   </a:t>
            </a:r>
            <a:r>
              <a:rPr lang="en-US" altLang="zh-CN" sz="2000" kern="0" baseline="0" dirty="0" smtClean="0">
                <a:ea typeface="+mn-ea"/>
                <a:hlinkClick r:id="rId3"/>
              </a:rPr>
              <a:t>http://www.python.org/</a:t>
            </a:r>
            <a:endParaRPr lang="en-US" altLang="zh-CN" sz="2000" kern="0" baseline="0" dirty="0" smtClean="0">
              <a:ea typeface="+mn-ea"/>
            </a:endParaRPr>
          </a:p>
          <a:p>
            <a:pPr lvl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baseline="0" dirty="0" err="1" smtClean="0">
                <a:ea typeface="+mn-ea"/>
              </a:rPr>
              <a:t>Django</a:t>
            </a:r>
            <a:r>
              <a:rPr lang="zh-CN" altLang="en-US" sz="2000" kern="0" baseline="0" dirty="0" smtClean="0">
                <a:ea typeface="+mn-ea"/>
              </a:rPr>
              <a:t>官方网站  </a:t>
            </a:r>
            <a:r>
              <a:rPr lang="en-US" altLang="zh-CN" sz="2000" kern="0" baseline="0" dirty="0" smtClean="0">
                <a:ea typeface="+mn-ea"/>
                <a:hlinkClick r:id="rId4"/>
              </a:rPr>
              <a:t>https://www.djangoproject.com/</a:t>
            </a:r>
            <a:r>
              <a:rPr lang="en-US" altLang="zh-CN" sz="2000" kern="0" baseline="0" dirty="0" smtClean="0">
                <a:ea typeface="+mn-ea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000" kern="0" baseline="0" dirty="0" smtClean="0">
              <a:ea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是一门脚本编程语言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有很多第三方库</a:t>
            </a:r>
            <a:endParaRPr lang="en-US" altLang="zh-CN" dirty="0" smtClean="0"/>
          </a:p>
          <a:p>
            <a:r>
              <a:rPr lang="en-US" altLang="zh-CN" dirty="0" err="1" smtClean="0"/>
              <a:t>Ipython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编辑工具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E57524F9-CB3E-41C1-B57B-9B7A30EBA9A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Page </a:t>
            </a:r>
            <a:fld id="{BE0D13BD-CB7B-430D-952B-CAF216DB4AE6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9699" name="Rectangle 16"/>
          <p:cNvSpPr>
            <a:spLocks noChangeArrowheads="1"/>
          </p:cNvSpPr>
          <p:nvPr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17"/>
          <p:cNvSpPr>
            <a:spLocks noChangeArrowheads="1"/>
          </p:cNvSpPr>
          <p:nvPr/>
        </p:nvSpPr>
        <p:spPr bwMode="auto">
          <a:xfrm>
            <a:off x="0" y="1125538"/>
            <a:ext cx="9144000" cy="34559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Text Box 18"/>
          <p:cNvSpPr txBox="1">
            <a:spLocks noChangeArrowheads="1"/>
          </p:cNvSpPr>
          <p:nvPr/>
        </p:nvSpPr>
        <p:spPr bwMode="auto">
          <a:xfrm>
            <a:off x="2411413" y="2349500"/>
            <a:ext cx="3889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 baseline="0">
                <a:ea typeface="黑体" pitchFamily="49" charset="-122"/>
              </a:rPr>
              <a:t>Thank You</a:t>
            </a:r>
          </a:p>
        </p:txBody>
      </p:sp>
      <p:sp>
        <p:nvSpPr>
          <p:cNvPr id="29702" name="Text Box 19"/>
          <p:cNvSpPr txBox="1">
            <a:spLocks noChangeArrowheads="1"/>
          </p:cNvSpPr>
          <p:nvPr/>
        </p:nvSpPr>
        <p:spPr bwMode="auto">
          <a:xfrm>
            <a:off x="2987675" y="3336925"/>
            <a:ext cx="244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baseline="0">
                <a:latin typeface="华文细黑" pitchFamily="2" charset="-122"/>
                <a:ea typeface="华文细黑" pitchFamily="2" charset="-122"/>
              </a:rPr>
              <a:t>www.uit.com.cn</a:t>
            </a:r>
          </a:p>
        </p:txBody>
      </p:sp>
      <p:pic>
        <p:nvPicPr>
          <p:cNvPr id="29703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5876925"/>
            <a:ext cx="11525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04405BB7-2C9C-44AE-A43A-E6BB2239E8E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100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5103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214422"/>
            <a:ext cx="8229600" cy="495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Python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是自由软件的丰硕成果之一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创始人		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Guido van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Rossum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时间地点		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1989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年圣诞节期间在阿姆斯特丹创造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名字来源			大蟒蛇飞行马戏团的爱好者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渊源			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ABC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发展而来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					主要受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Modula-3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的影响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					结合了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Unix shell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的习惯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04405BB7-2C9C-44AE-A43A-E6BB2239E8E4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100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5103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运用领域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1000108"/>
            <a:ext cx="8229600" cy="51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桌面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wxPython,PyQT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网络应用开发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内置模块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Twistd,Stackless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2/3D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图形处理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游戏开发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PIL,pyGame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文档处理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科学计算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moinmoin,numpy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Django,ZOPE,web.py,Quixote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移动设备应用开发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(PyS60…)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数据库开发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NOSQL,ZODB…)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嵌入其它应用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嵌入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C/C++,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delphi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DLL…)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04405BB7-2C9C-44AE-A43A-E6BB2239E8E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100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5103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IDLE – </a:t>
            </a:r>
            <a:r>
              <a:rPr lang="zh-CN" altLang="en-US" sz="2200" kern="0" baseline="0" dirty="0" smtClean="0">
                <a:latin typeface="+mn-lt"/>
                <a:ea typeface="+mn-ea"/>
              </a:rPr>
              <a:t>集成开发环境。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安装包自带，交互模式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UliPad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国人基于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wxPython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写的，推荐！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Eclipse+pydev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收费的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Eric4 –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PyQT4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，功能强大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Boa  --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类似于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delphi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IDE(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wxPython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WingIDE</a:t>
            </a:r>
            <a:r>
              <a:rPr lang="en-US" altLang="zh-CN" sz="2200" kern="0" baseline="0" dirty="0" smtClean="0">
                <a:latin typeface="+mn-lt"/>
                <a:ea typeface="+mn-ea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共享软件 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VIM</a:t>
            </a:r>
            <a:r>
              <a:rPr kumimoji="0" lang="zh-CN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Emacs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主要在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下使用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其它编辑器 ：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notepad++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editplus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5532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优点</a:t>
            </a:r>
          </a:p>
          <a:p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928670"/>
            <a:ext cx="8229600" cy="524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简单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是一种代表简单主义思想的语言。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易学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</a:t>
            </a:r>
            <a:r>
              <a:rPr lang="zh-CN" altLang="en-US" sz="5600" kern="0" baseline="0" dirty="0" smtClean="0">
                <a:latin typeface="+mn-lt"/>
                <a:ea typeface="+mn-ea"/>
              </a:rPr>
              <a:t>关键字少 ，结构简单 ，语法清晰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5600" kern="0" baseline="0" dirty="0" smtClean="0">
                <a:latin typeface="+mn-lt"/>
                <a:ea typeface="+mn-ea"/>
              </a:rPr>
              <a:t>免费、开源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FLOSS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（自由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开放源码软件）之一。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高层语言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当你用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语言编写程序的时候，你无需考虑诸如如何管理你的程序使用的内存一类的底层细节。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解释性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语言写的程序不需要编译成二进制代码。你可以直接从源代码运行程序。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可移植性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由于它的开源本质，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已经被移植在许多平台上（经过改动使它能够工作在不同平台上）。如果你小心地避免使用依赖于系统的特性，那么你的所有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程序无需修改就可以在下述任何平台上面运行。这些平台包括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FreeBSD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Macintosh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Solaris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OS/2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Amiga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AROS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AS/400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BeOS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OS/390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z/OS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Palm OS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QNX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VMS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Acom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RISC OS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VxWorks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PlayStation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Sharp 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Zaurus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CE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甚至还有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PocketPC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Symbian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面向对象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即支持面向过程的编程也支持面向对象的编程。在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面向过程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的语言中，程序是由过程或仅仅是可重用代码的函数构建起来的。在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面向对象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的语言中，程序是由数据和功能组合而成的对象构建起来的。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丰富的库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————Python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标准库确实很庞大。它可以帮助你处理各种工作，包括正则表达式、文档生成、单元测试、线程、数据库、网页浏览器、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CGI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、电子邮件、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XML-RPC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文件、密码系统、</a:t>
            </a:r>
            <a:r>
              <a:rPr kumimoji="0" 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（图形用户界面）、</a:t>
            </a:r>
            <a:r>
              <a:rPr kumimoji="0" lang="en-US" sz="5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Tk</a:t>
            </a:r>
            <a:r>
              <a:rPr kumimoji="0" lang="zh-CN" altLang="en-US" sz="5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和其他与系统有关的操作</a:t>
            </a:r>
            <a:endParaRPr kumimoji="0" lang="en-US" altLang="zh-CN" sz="5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4889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语法特点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071546"/>
            <a:ext cx="8229600" cy="51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动态语言特性 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可在运行时改变对象本身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属性和方法等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使用缩进，而不是一对花括号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{}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来划分语句块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多个语句在一行使用“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”分隔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注释符是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，注释多行使用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 string(''' ......   ''')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变量无需类型定义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可进行函数式编程（</a:t>
            </a: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Python3.x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的变迁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679685D6-C82E-41C0-9550-79A02D3C339E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076" name="Text Box 43"/>
          <p:cNvSpPr txBox="1">
            <a:spLocks noChangeArrowheads="1"/>
          </p:cNvSpPr>
          <p:nvPr/>
        </p:nvSpPr>
        <p:spPr bwMode="auto">
          <a:xfrm>
            <a:off x="468313" y="188913"/>
            <a:ext cx="6461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的介绍</a:t>
            </a:r>
            <a:r>
              <a:rPr lang="en-US" altLang="zh-CN" sz="2400" b="1" baseline="0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400" b="1" baseline="0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zh-CN" altLang="en-US" sz="2400" b="1" baseline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2143117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000" b="1" dirty="0" smtClean="0"/>
              <a:t>本讲义约定使用</a:t>
            </a:r>
            <a:r>
              <a:rPr lang="en-US" altLang="zh-CN" sz="2000" b="1" dirty="0" smtClean="0"/>
              <a:t>Python 2.x</a:t>
            </a:r>
            <a:r>
              <a:rPr lang="zh-CN" altLang="en-US" sz="2000" b="1" dirty="0" smtClean="0"/>
              <a:t>版本</a:t>
            </a:r>
            <a:endParaRPr lang="en-US" altLang="zh-CN" sz="2000" b="1" dirty="0" smtClean="0"/>
          </a:p>
          <a:p>
            <a:pPr algn="ctr">
              <a:buNone/>
            </a:pPr>
            <a:endParaRPr lang="en-US" altLang="zh-CN" sz="2000" b="1" dirty="0" smtClean="0"/>
          </a:p>
          <a:p>
            <a:pPr algn="ctr">
              <a:buNone/>
            </a:pPr>
            <a:r>
              <a:rPr lang="en-US" altLang="zh-CN" sz="2000" b="1" dirty="0" smtClean="0"/>
              <a:t>3.x</a:t>
            </a:r>
            <a:r>
              <a:rPr lang="zh-CN" altLang="en-US" sz="2000" b="1" dirty="0" smtClean="0"/>
              <a:t>版本由于库没有跟上改进，暂时不推荐使用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</TotalTime>
  <Words>2731</Words>
  <Application>Microsoft Office PowerPoint</Application>
  <PresentationFormat>全屏显示(4:3)</PresentationFormat>
  <Paragraphs>565</Paragraphs>
  <Slides>32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默认设计模板</vt:lpstr>
      <vt:lpstr>包装程序外壳对象</vt:lpstr>
      <vt:lpstr>幻灯片 1</vt:lpstr>
      <vt:lpstr>幻灯片 2</vt:lpstr>
      <vt:lpstr>Python的介绍----python与其它语言的区别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文件读写</vt:lpstr>
      <vt:lpstr>幻灯片 28</vt:lpstr>
      <vt:lpstr>幻灯片 29</vt:lpstr>
      <vt:lpstr>幻灯片 30</vt:lpstr>
      <vt:lpstr>总结</vt:lpstr>
      <vt:lpstr>幻灯片 32</vt:lpstr>
    </vt:vector>
  </TitlesOfParts>
  <Company>dalinbrand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uit</dc:creator>
  <cp:lastModifiedBy>yh</cp:lastModifiedBy>
  <cp:revision>545</cp:revision>
  <dcterms:created xsi:type="dcterms:W3CDTF">2008-05-22T06:57:11Z</dcterms:created>
  <dcterms:modified xsi:type="dcterms:W3CDTF">2011-12-19T02:43:23Z</dcterms:modified>
</cp:coreProperties>
</file>