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82"/>
  </p:notesMasterIdLst>
  <p:handoutMasterIdLst>
    <p:handoutMasterId r:id="rId83"/>
  </p:handoutMasterIdLst>
  <p:sldIdLst>
    <p:sldId id="587" r:id="rId70"/>
    <p:sldId id="608" r:id="rId71"/>
    <p:sldId id="597" r:id="rId72"/>
    <p:sldId id="599" r:id="rId73"/>
    <p:sldId id="598" r:id="rId74"/>
    <p:sldId id="604" r:id="rId75"/>
    <p:sldId id="605" r:id="rId76"/>
    <p:sldId id="600" r:id="rId77"/>
    <p:sldId id="602" r:id="rId78"/>
    <p:sldId id="603" r:id="rId79"/>
    <p:sldId id="607" r:id="rId80"/>
    <p:sldId id="60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9508" autoAdjust="0"/>
  </p:normalViewPr>
  <p:slideViewPr>
    <p:cSldViewPr snapToGrid="0" snapToObjects="1" showGuides="1">
      <p:cViewPr varScale="1">
        <p:scale>
          <a:sx n="43" d="100"/>
          <a:sy n="43" d="100"/>
        </p:scale>
        <p:origin x="48" y="82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4/25/2019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4/25/2019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4/25/2019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erver.domain.com:11443/arcgis/adm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terprise.arcgis.com/en/notebook/latest/install/windows/welcome-to-the-arcgis-notebook-server-install-guide.ht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to Know </a:t>
            </a:r>
            <a:br>
              <a:rPr lang="en-US" dirty="0"/>
            </a:br>
            <a:r>
              <a:rPr lang="en-US" dirty="0"/>
              <a:t>Notebook Server for ArcGIS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Bochenek</a:t>
            </a:r>
          </a:p>
          <a:p>
            <a:r>
              <a:rPr lang="en-US" dirty="0"/>
              <a:t>Andrew Chapkowski</a:t>
            </a:r>
          </a:p>
          <a:p>
            <a:r>
              <a:rPr lang="en-US" dirty="0" err="1"/>
              <a:t>GISInc</a:t>
            </a:r>
            <a:r>
              <a:rPr lang="en-US" dirty="0"/>
              <a:t> Community Day – 4/28/2019</a:t>
            </a:r>
          </a:p>
        </p:txBody>
      </p:sp>
      <p:sp>
        <p:nvSpPr>
          <p:cNvPr id="2" name="AutoShape 2" descr="ArcGIS Enterprise with Notebook Server">
            <a:extLst>
              <a:ext uri="{FF2B5EF4-FFF2-40B4-BE49-F238E27FC236}">
                <a16:creationId xmlns:a16="http://schemas.microsoft.com/office/drawing/2014/main" id="{A79B758D-34C8-4258-BF14-EB7211E5B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Dependencies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BEC7-6F71-42A5-BB34-AC8C8044B5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dirty="0">
                <a:hlinkClick r:id="rId2"/>
              </a:rPr>
              <a:t>https://notebookserver.domain.com:11443/arcgis/admin/</a:t>
            </a:r>
            <a:endParaRPr lang="en-US" b="0" dirty="0"/>
          </a:p>
          <a:p>
            <a:pPr marL="457200" indent="-457200">
              <a:buAutoNum type="arabicPeriod"/>
            </a:pPr>
            <a:r>
              <a:rPr lang="en-US" b="0" dirty="0"/>
              <a:t>Notebooks &gt; Runtimes</a:t>
            </a:r>
          </a:p>
          <a:p>
            <a:pPr marL="457200" indent="-457200">
              <a:buAutoNum type="arabicPeriod"/>
            </a:pPr>
            <a:r>
              <a:rPr lang="en-US" b="0" dirty="0"/>
              <a:t>Create a </a:t>
            </a:r>
            <a:r>
              <a:rPr lang="en-US" b="0" dirty="0" err="1"/>
              <a:t>Dockerfile</a:t>
            </a:r>
            <a:r>
              <a:rPr lang="en-US" b="0" dirty="0"/>
              <a:t> extending an exiting runtime (i.e. add a new `</a:t>
            </a:r>
            <a:r>
              <a:rPr lang="en-US" b="0" dirty="0" err="1"/>
              <a:t>conda</a:t>
            </a:r>
            <a:r>
              <a:rPr lang="en-US" b="0" dirty="0"/>
              <a:t> install`)</a:t>
            </a:r>
          </a:p>
          <a:p>
            <a:pPr marL="457200" indent="-457200">
              <a:buAutoNum type="arabicPeriod"/>
            </a:pPr>
            <a:r>
              <a:rPr lang="en-US" b="0" dirty="0"/>
              <a:t>Build a new Docker Image from your </a:t>
            </a:r>
            <a:r>
              <a:rPr lang="en-US" b="0" dirty="0" err="1"/>
              <a:t>Dockerfile</a:t>
            </a:r>
            <a:endParaRPr lang="en-US" b="0" dirty="0"/>
          </a:p>
          <a:p>
            <a:pPr marL="457200" indent="-457200">
              <a:buAutoNum type="arabicPeriod"/>
            </a:pPr>
            <a:r>
              <a:rPr lang="en-US" b="0" dirty="0"/>
              <a:t>Add the new </a:t>
            </a:r>
            <a:r>
              <a:rPr lang="en-US" b="0" dirty="0" err="1"/>
              <a:t>imageid</a:t>
            </a:r>
            <a:r>
              <a:rPr lang="en-US" b="0" dirty="0"/>
              <a:t> to your runtimes</a:t>
            </a:r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EBA43F-EA10-456F-9022-75B961DFB8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C4C4C"/>
                </a:solidFill>
                <a:latin typeface="Consolas" panose="020B0609020204030204" pitchFamily="49" charset="0"/>
              </a:rPr>
              <a:t>https://notebookserver.domain.com:11443/arcgis/admin/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2740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Share Every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BEC7-6F71-42A5-BB34-AC8C8044B5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Every install comes with </a:t>
            </a:r>
            <a:r>
              <a:rPr lang="en-US" b="0" dirty="0" err="1"/>
              <a:t>conda</a:t>
            </a:r>
            <a:r>
              <a:rPr lang="en-US" b="0" dirty="0"/>
              <a:t> and pip</a:t>
            </a:r>
          </a:p>
          <a:p>
            <a:r>
              <a:rPr lang="en-US" b="0" dirty="0"/>
              <a:t>Users can install their own dependencies that last for the session</a:t>
            </a:r>
          </a:p>
          <a:p>
            <a:r>
              <a:rPr lang="en-US" b="0" dirty="0"/>
              <a:t>No need to create a new Docker image every time a data scientist sees something shiny</a:t>
            </a:r>
          </a:p>
          <a:p>
            <a:pPr marL="457200" indent="-457200">
              <a:buAutoNum type="arabicPeriod"/>
            </a:pPr>
            <a:endParaRPr lang="en-US" b="0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81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2DF7-D919-413F-83F9-EF84BD48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292703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GIS Enterprise with Notebook Server">
            <a:extLst>
              <a:ext uri="{FF2B5EF4-FFF2-40B4-BE49-F238E27FC236}">
                <a16:creationId xmlns:a16="http://schemas.microsoft.com/office/drawing/2014/main" id="{9D07CED4-D712-4359-AC0E-B1CC5232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5738"/>
            <a:ext cx="11306175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4998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56817-6353-4254-A121-235B8F10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54" y="1716833"/>
            <a:ext cx="1712166" cy="1712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9D61E-0BE6-4E52-A301-F9FDC857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16" y="1716832"/>
            <a:ext cx="1712167" cy="1712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8329A-B370-49F2-9030-88158DFD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879" y="1716831"/>
            <a:ext cx="1712167" cy="1712167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E6DAD9A7-C420-49FD-B143-A37E2D3D882E}"/>
              </a:ext>
            </a:extLst>
          </p:cNvPr>
          <p:cNvSpPr/>
          <p:nvPr/>
        </p:nvSpPr>
        <p:spPr bwMode="auto">
          <a:xfrm>
            <a:off x="4166696" y="2249892"/>
            <a:ext cx="646043" cy="646043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E8E4EA2-66F4-4BE1-9DD8-5AD5D5562FBF}"/>
              </a:ext>
            </a:extLst>
          </p:cNvPr>
          <p:cNvSpPr/>
          <p:nvPr/>
        </p:nvSpPr>
        <p:spPr bwMode="auto">
          <a:xfrm>
            <a:off x="7734859" y="2249891"/>
            <a:ext cx="646043" cy="646043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D2B77-2B2B-41BA-A55E-0F6A4CAD7467}"/>
              </a:ext>
            </a:extLst>
          </p:cNvPr>
          <p:cNvSpPr txBox="1"/>
          <p:nvPr/>
        </p:nvSpPr>
        <p:spPr>
          <a:xfrm>
            <a:off x="1737009" y="3597965"/>
            <a:ext cx="1937255" cy="34787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ea typeface="+mn-ea"/>
                <a:cs typeface="+mn-cs"/>
              </a:rPr>
              <a:t>ArcGIS for Enterprise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428C4-6AA6-41F9-8955-989BF29A5FBF}"/>
              </a:ext>
            </a:extLst>
          </p:cNvPr>
          <p:cNvSpPr txBox="1"/>
          <p:nvPr/>
        </p:nvSpPr>
        <p:spPr>
          <a:xfrm>
            <a:off x="5305171" y="3583056"/>
            <a:ext cx="1937255" cy="34787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ea typeface="+mn-ea"/>
                <a:cs typeface="+mn-cs"/>
              </a:rPr>
              <a:t>ArcGIS Python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3C2FD-5DF0-47C4-8ECA-F8C9106CFDDD}"/>
              </a:ext>
            </a:extLst>
          </p:cNvPr>
          <p:cNvSpPr txBox="1"/>
          <p:nvPr/>
        </p:nvSpPr>
        <p:spPr>
          <a:xfrm>
            <a:off x="8873333" y="3583056"/>
            <a:ext cx="1937255" cy="34787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>
                <a:ea typeface="+mn-ea"/>
                <a:cs typeface="+mn-cs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746962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.cinemablend.com/filter:scale/cb/4/a/a/7/2/5/4aa725edb5f1df40042b145c0b04a0a93ab62371d308c49ee7072f34dc1693ac.jpg?mw=600">
            <a:extLst>
              <a:ext uri="{FF2B5EF4-FFF2-40B4-BE49-F238E27FC236}">
                <a16:creationId xmlns:a16="http://schemas.microsoft.com/office/drawing/2014/main" id="{062556CB-A34D-441B-ABB2-E86EF8FF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95938"/>
            <a:ext cx="5715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C30A2-B921-4AE2-A49E-071D01940B36}"/>
              </a:ext>
            </a:extLst>
          </p:cNvPr>
          <p:cNvSpPr txBox="1"/>
          <p:nvPr/>
        </p:nvSpPr>
        <p:spPr>
          <a:xfrm>
            <a:off x="1668117" y="1247359"/>
            <a:ext cx="8855765" cy="5267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800" b="1" dirty="0">
                <a:ea typeface="+mn-ea"/>
                <a:cs typeface="+mn-cs"/>
              </a:rPr>
              <a:t>We’re </a:t>
            </a:r>
            <a:r>
              <a:rPr lang="en-US" sz="2800" b="1" dirty="0" err="1">
                <a:ea typeface="+mn-ea"/>
                <a:cs typeface="+mn-cs"/>
              </a:rPr>
              <a:t>gonna</a:t>
            </a:r>
            <a:r>
              <a:rPr lang="en-US" sz="2800" b="1" dirty="0">
                <a:ea typeface="+mn-ea"/>
                <a:cs typeface="+mn-cs"/>
              </a:rPr>
              <a:t> need a bigger server.</a:t>
            </a:r>
          </a:p>
        </p:txBody>
      </p:sp>
    </p:spTree>
    <p:extLst>
      <p:ext uri="{BB962C8B-B14F-4D97-AF65-F5344CB8AC3E}">
        <p14:creationId xmlns:p14="http://schemas.microsoft.com/office/powerpoint/2010/main" val="36369966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ED3B36-9298-4EDC-AB1B-AD5409BFF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29909"/>
              </p:ext>
            </p:extLst>
          </p:nvPr>
        </p:nvGraphicFramePr>
        <p:xfrm>
          <a:off x="1427316" y="24621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773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562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7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CPU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CPU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1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GB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ArcGIS Python API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Arcpy</a:t>
                      </a:r>
                      <a:r>
                        <a:rPr lang="en-US" dirty="0"/>
                        <a:t>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0671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9496728-5693-4D82-828B-48C6C053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682625"/>
            <a:ext cx="10826496" cy="738664"/>
          </a:xfrm>
        </p:spPr>
        <p:txBody>
          <a:bodyPr/>
          <a:lstStyle/>
          <a:p>
            <a:r>
              <a:rPr lang="en-US" dirty="0"/>
              <a:t>Resource Allocation  Per User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FB2D91-6C5F-4D50-A567-8C0B9BE38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* Not currently 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1941575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3206578" cy="369332"/>
          </a:xfrm>
        </p:spPr>
        <p:txBody>
          <a:bodyPr/>
          <a:lstStyle/>
          <a:p>
            <a:r>
              <a:rPr lang="en-US" dirty="0"/>
              <a:t>A Simple Install Guide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BEC7-6F71-42A5-BB34-AC8C8044B5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Ensure Enterprise Setup</a:t>
            </a:r>
          </a:p>
          <a:p>
            <a:pPr marL="457200" indent="-457200">
              <a:buAutoNum type="arabicPeriod"/>
            </a:pPr>
            <a:r>
              <a:rPr lang="en-US" dirty="0"/>
              <a:t>Install Docker</a:t>
            </a:r>
          </a:p>
          <a:p>
            <a:pPr marL="457200" indent="-457200">
              <a:buAutoNum type="arabicPeriod"/>
            </a:pPr>
            <a:r>
              <a:rPr lang="en-US" dirty="0"/>
              <a:t>Configure Docker</a:t>
            </a:r>
          </a:p>
          <a:p>
            <a:pPr marL="457200" indent="-457200">
              <a:buAutoNum type="arabicPeriod"/>
            </a:pPr>
            <a:r>
              <a:rPr lang="en-US" dirty="0"/>
              <a:t>Install Notebook Server</a:t>
            </a:r>
          </a:p>
          <a:p>
            <a:pPr marL="457200" indent="-457200">
              <a:buAutoNum type="arabicPeriod"/>
            </a:pPr>
            <a:r>
              <a:rPr lang="en-US" dirty="0"/>
              <a:t>Create a Site</a:t>
            </a:r>
          </a:p>
          <a:p>
            <a:pPr marL="457200" indent="-457200">
              <a:buAutoNum type="arabicPeriod"/>
            </a:pPr>
            <a:r>
              <a:rPr lang="en-US" dirty="0"/>
              <a:t>Add OS ArcGIS Account to `docker-users`</a:t>
            </a:r>
          </a:p>
          <a:p>
            <a:pPr marL="457200" indent="-457200">
              <a:buAutoNum type="arabicPeriod"/>
            </a:pPr>
            <a:r>
              <a:rPr lang="en-US" dirty="0"/>
              <a:t>Run Post-Install</a:t>
            </a:r>
          </a:p>
          <a:p>
            <a:pPr marL="457200" indent="-457200">
              <a:buAutoNum type="arabicPeriod"/>
            </a:pPr>
            <a:r>
              <a:rPr lang="en-US" dirty="0"/>
              <a:t>Install Web Adaptor</a:t>
            </a:r>
          </a:p>
          <a:p>
            <a:pPr marL="457200" indent="-457200">
              <a:buAutoNum type="arabicPeriod"/>
            </a:pPr>
            <a:r>
              <a:rPr lang="en-US" dirty="0"/>
              <a:t>Federate Your Notebook Site</a:t>
            </a:r>
          </a:p>
          <a:p>
            <a:pPr marL="457200" indent="-457200">
              <a:buAutoNum type="arabicPeriod"/>
            </a:pPr>
            <a:r>
              <a:rPr lang="en-US" dirty="0"/>
              <a:t>Assign Roles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9E5CF6-BA75-42F1-93F6-5D91871EDD20}"/>
              </a:ext>
            </a:extLst>
          </p:cNvPr>
          <p:cNvSpPr/>
          <p:nvPr/>
        </p:nvSpPr>
        <p:spPr>
          <a:xfrm>
            <a:off x="8523710" y="682625"/>
            <a:ext cx="2759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…Maybe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4200864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News: The Documentation is Excellent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DAEDA-EA6D-497D-B060-AA5750AE3E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4000" dirty="0">
                <a:hlinkClick r:id="rId2"/>
              </a:rPr>
              <a:t>https://enterprise.arcgis.com/en/notebook/latest/install/windows/welcome-to-the-arcgis-notebook-server-install-guide.htm</a:t>
            </a:r>
            <a:endParaRPr lang="en-US" sz="40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DCA064-827B-488A-9C37-CDEE94DFE3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Don’t be too proud to use it</a:t>
            </a:r>
          </a:p>
        </p:txBody>
      </p:sp>
    </p:spTree>
    <p:extLst>
      <p:ext uri="{BB962C8B-B14F-4D97-AF65-F5344CB8AC3E}">
        <p14:creationId xmlns:p14="http://schemas.microsoft.com/office/powerpoint/2010/main" val="275998976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not Working?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BEC7-6F71-42A5-BB34-AC8C8044B5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Underscores</a:t>
            </a:r>
          </a:p>
          <a:p>
            <a:pPr lvl="1"/>
            <a:r>
              <a:rPr lang="en-US" dirty="0"/>
              <a:t>Windows will let you name a computer with an underscore.  Notebook Server will not.</a:t>
            </a:r>
          </a:p>
          <a:p>
            <a:r>
              <a:rPr lang="en-US" dirty="0"/>
              <a:t>Open Port 11443</a:t>
            </a:r>
          </a:p>
          <a:p>
            <a:r>
              <a:rPr lang="en-US" dirty="0"/>
              <a:t>Install Hyper-V</a:t>
            </a:r>
          </a:p>
          <a:p>
            <a:r>
              <a:rPr lang="en-US" dirty="0"/>
              <a:t>Enable </a:t>
            </a:r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9856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resentative News Image">
            <a:extLst>
              <a:ext uri="{FF2B5EF4-FFF2-40B4-BE49-F238E27FC236}">
                <a16:creationId xmlns:a16="http://schemas.microsoft.com/office/drawing/2014/main" id="{FA7BBD16-5F39-499E-8F27-94F947EE25D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2"/>
          <a:stretch/>
        </p:blipFill>
        <p:spPr bwMode="auto">
          <a:xfrm>
            <a:off x="0" y="-10975"/>
            <a:ext cx="12192000" cy="68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65016B-5488-426A-9250-8E8BB1C4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314" y="101857"/>
            <a:ext cx="4318686" cy="307777"/>
          </a:xfrm>
        </p:spPr>
        <p:txBody>
          <a:bodyPr/>
          <a:lstStyle/>
          <a:p>
            <a:r>
              <a:rPr lang="en-US" sz="2000" dirty="0"/>
              <a:t>Share Organizational Dependencies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BEBA4C-2911-4E7C-9A1A-D2B8C76608A9}"/>
              </a:ext>
            </a:extLst>
          </p:cNvPr>
          <p:cNvGrpSpPr/>
          <p:nvPr/>
        </p:nvGrpSpPr>
        <p:grpSpPr>
          <a:xfrm>
            <a:off x="2829697" y="1692876"/>
            <a:ext cx="1507525" cy="654908"/>
            <a:chOff x="2829697" y="1692876"/>
            <a:chExt cx="1507525" cy="654908"/>
          </a:xfrm>
        </p:grpSpPr>
        <p:sp>
          <p:nvSpPr>
            <p:cNvPr id="2" name="Explosion: 14 Points 1">
              <a:extLst>
                <a:ext uri="{FF2B5EF4-FFF2-40B4-BE49-F238E27FC236}">
                  <a16:creationId xmlns:a16="http://schemas.microsoft.com/office/drawing/2014/main" id="{BD2E4BAF-2CE4-463D-B6C2-D5861DE42551}"/>
                </a:ext>
              </a:extLst>
            </p:cNvPr>
            <p:cNvSpPr/>
            <p:nvPr/>
          </p:nvSpPr>
          <p:spPr bwMode="auto">
            <a:xfrm>
              <a:off x="2829697" y="1692876"/>
              <a:ext cx="1507525" cy="654908"/>
            </a:xfrm>
            <a:prstGeom prst="irregularSeal2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9EBF8-A747-41E9-8435-C0D8F071D552}"/>
                </a:ext>
              </a:extLst>
            </p:cNvPr>
            <p:cNvSpPr txBox="1"/>
            <p:nvPr/>
          </p:nvSpPr>
          <p:spPr>
            <a:xfrm>
              <a:off x="3348680" y="1884405"/>
              <a:ext cx="716692" cy="27184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 err="1">
                  <a:solidFill>
                    <a:schemeClr val="bg1"/>
                  </a:solidFill>
                  <a:ea typeface="+mn-ea"/>
                  <a:cs typeface="+mn-cs"/>
                </a:rPr>
                <a:t>Auth</a:t>
              </a:r>
              <a:endParaRPr lang="en-US" sz="1400" b="1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E1D23-03F3-468E-AA1B-9433F036F38C}"/>
              </a:ext>
            </a:extLst>
          </p:cNvPr>
          <p:cNvGrpSpPr/>
          <p:nvPr/>
        </p:nvGrpSpPr>
        <p:grpSpPr>
          <a:xfrm rot="914935">
            <a:off x="5119816" y="2020330"/>
            <a:ext cx="1507525" cy="654908"/>
            <a:chOff x="2829697" y="1692876"/>
            <a:chExt cx="1507525" cy="654908"/>
          </a:xfrm>
        </p:grpSpPr>
        <p:sp>
          <p:nvSpPr>
            <p:cNvPr id="9" name="Explosion: 14 Points 8">
              <a:extLst>
                <a:ext uri="{FF2B5EF4-FFF2-40B4-BE49-F238E27FC236}">
                  <a16:creationId xmlns:a16="http://schemas.microsoft.com/office/drawing/2014/main" id="{78394AD2-04AB-4F69-B47E-6F1D144D8AB7}"/>
                </a:ext>
              </a:extLst>
            </p:cNvPr>
            <p:cNvSpPr/>
            <p:nvPr/>
          </p:nvSpPr>
          <p:spPr bwMode="auto">
            <a:xfrm>
              <a:off x="2829697" y="1692876"/>
              <a:ext cx="1507525" cy="654908"/>
            </a:xfrm>
            <a:prstGeom prst="irregularSeal2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A8D151-9AB6-497B-8D3B-A01A23644CFC}"/>
                </a:ext>
              </a:extLst>
            </p:cNvPr>
            <p:cNvSpPr txBox="1"/>
            <p:nvPr/>
          </p:nvSpPr>
          <p:spPr>
            <a:xfrm>
              <a:off x="3348680" y="1884405"/>
              <a:ext cx="716692" cy="27184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 err="1">
                  <a:solidFill>
                    <a:schemeClr val="bg1"/>
                  </a:solidFill>
                  <a:ea typeface="+mn-ea"/>
                  <a:cs typeface="+mn-cs"/>
                </a:rPr>
                <a:t>Utils</a:t>
              </a:r>
              <a:endParaRPr lang="en-US" sz="1400" b="1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BD06C-811E-45D9-B375-C8209BDBEE99}"/>
              </a:ext>
            </a:extLst>
          </p:cNvPr>
          <p:cNvGrpSpPr/>
          <p:nvPr/>
        </p:nvGrpSpPr>
        <p:grpSpPr>
          <a:xfrm rot="20042039">
            <a:off x="1570561" y="3181853"/>
            <a:ext cx="1507525" cy="654908"/>
            <a:chOff x="2829697" y="1692876"/>
            <a:chExt cx="1507525" cy="654908"/>
          </a:xfrm>
        </p:grpSpPr>
        <p:sp>
          <p:nvSpPr>
            <p:cNvPr id="12" name="Explosion: 14 Points 11">
              <a:extLst>
                <a:ext uri="{FF2B5EF4-FFF2-40B4-BE49-F238E27FC236}">
                  <a16:creationId xmlns:a16="http://schemas.microsoft.com/office/drawing/2014/main" id="{70C5012D-E752-4B3A-A8DC-DABAC11F2B57}"/>
                </a:ext>
              </a:extLst>
            </p:cNvPr>
            <p:cNvSpPr/>
            <p:nvPr/>
          </p:nvSpPr>
          <p:spPr bwMode="auto">
            <a:xfrm>
              <a:off x="2829697" y="1692876"/>
              <a:ext cx="1507525" cy="654908"/>
            </a:xfrm>
            <a:prstGeom prst="irregularSeal2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9CEADC-A184-4799-ADD2-716F042D2941}"/>
                </a:ext>
              </a:extLst>
            </p:cNvPr>
            <p:cNvSpPr txBox="1"/>
            <p:nvPr/>
          </p:nvSpPr>
          <p:spPr>
            <a:xfrm>
              <a:off x="3348680" y="1884405"/>
              <a:ext cx="716692" cy="271849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29AF89C-F94C-42CF-AD0A-62DDF9A91F00}"/>
              </a:ext>
            </a:extLst>
          </p:cNvPr>
          <p:cNvSpPr txBox="1"/>
          <p:nvPr/>
        </p:nvSpPr>
        <p:spPr>
          <a:xfrm>
            <a:off x="7592197" y="409634"/>
            <a:ext cx="4880919" cy="112706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No  more walking users through </a:t>
            </a:r>
            <a:r>
              <a:rPr lang="en-US" sz="1400" b="1" dirty="0" err="1"/>
              <a:t>conda</a:t>
            </a:r>
            <a:r>
              <a:rPr lang="en-US" sz="1400" b="1" dirty="0"/>
              <a:t> workflows</a:t>
            </a:r>
          </a:p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a typeface="+mn-ea"/>
                <a:cs typeface="+mn-cs"/>
              </a:rPr>
              <a:t>Upgrade libraries organization wide</a:t>
            </a:r>
          </a:p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Your tools on any machine</a:t>
            </a:r>
            <a:br>
              <a:rPr lang="en-US" sz="1400" b="1" dirty="0"/>
            </a:br>
            <a:r>
              <a:rPr lang="en-US" sz="1400" b="1" dirty="0"/>
              <a:t>	(even locked down thin clients)</a:t>
            </a:r>
            <a:endParaRPr lang="en-US" sz="14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322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Avenir Next LT Pro">
      <a:majorFont>
        <a:latin typeface="AvenirNext LT Pro Light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6.xml><?xml version="1.0" encoding="utf-8"?>
<ds:datastoreItem xmlns:ds="http://schemas.openxmlformats.org/officeDocument/2006/customXml" ds:itemID="{81E133DB-697E-4C10-B192-8899027B1EC6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7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424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AvenirNext LT Pro Light</vt:lpstr>
      <vt:lpstr>AvenirNext LT Pro Regular</vt:lpstr>
      <vt:lpstr>Calibri</vt:lpstr>
      <vt:lpstr>Consolas</vt:lpstr>
      <vt:lpstr>Lucida Grande</vt:lpstr>
      <vt:lpstr>Esri_Corporate_Template-Dark</vt:lpstr>
      <vt:lpstr>Getting to Know  Notebook Server for ArcGIS</vt:lpstr>
      <vt:lpstr>PowerPoint Presentation</vt:lpstr>
      <vt:lpstr>PowerPoint Presentation</vt:lpstr>
      <vt:lpstr>PowerPoint Presentation</vt:lpstr>
      <vt:lpstr>Resource Allocation  Per User </vt:lpstr>
      <vt:lpstr>A Simple Install Guide</vt:lpstr>
      <vt:lpstr>Good News: The Documentation is Excellent</vt:lpstr>
      <vt:lpstr>Install not Working?</vt:lpstr>
      <vt:lpstr>Share Organizational Dependencies</vt:lpstr>
      <vt:lpstr>Share Dependencies</vt:lpstr>
      <vt:lpstr>Don’t Share Every Dependency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2019-04-23T13:53:45Z</dcterms:created>
  <dcterms:modified xsi:type="dcterms:W3CDTF">2019-04-26T02:21:57Z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