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
  </p:notesMasterIdLst>
  <p:handoutMasterIdLst>
    <p:handoutMasterId r:id="rId9"/>
  </p:handoutMasterIdLst>
  <p:sldIdLst>
    <p:sldId id="256" r:id="rId2"/>
    <p:sldId id="257" r:id="rId3"/>
    <p:sldId id="258" r:id="rId4"/>
    <p:sldId id="260" r:id="rId5"/>
    <p:sldId id="261" r:id="rId6"/>
    <p:sldId id="263" r:id="rId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07" autoAdjust="0"/>
    <p:restoredTop sz="94660"/>
  </p:normalViewPr>
  <p:slideViewPr>
    <p:cSldViewPr>
      <p:cViewPr varScale="1">
        <p:scale>
          <a:sx n="65" d="100"/>
          <a:sy n="65" d="100"/>
        </p:scale>
        <p:origin x="-132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410"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r>
              <a:rPr lang="en-US" sz="1100" dirty="0" smtClean="0">
                <a:latin typeface="Arial" pitchFamily="34" charset="0"/>
                <a:cs typeface="Arial" pitchFamily="34" charset="0"/>
              </a:rPr>
              <a:t>CSCI/CSIC 603</a:t>
            </a:r>
            <a:endParaRPr lang="en-US" sz="1100" dirty="0">
              <a:latin typeface="Arial" pitchFamily="34" charset="0"/>
              <a:cs typeface="Arial"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sz="11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r>
              <a:rPr lang="en-US" sz="1100" dirty="0" smtClean="0">
                <a:latin typeface="Arial" pitchFamily="34" charset="0"/>
                <a:cs typeface="Arial" pitchFamily="34" charset="0"/>
              </a:rPr>
              <a:t>0-</a:t>
            </a:r>
            <a:fld id="{5FF91115-769E-4054-9F09-507AA97613AE}" type="slidenum">
              <a:rPr lang="en-US" sz="1100" smtClean="0">
                <a:latin typeface="Arial" pitchFamily="34" charset="0"/>
                <a:cs typeface="Arial" pitchFamily="34" charset="0"/>
              </a: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2079662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383973F-C415-4B1E-A138-0F626F7E53DF}" type="datetimeFigureOut">
              <a:rPr lang="en-US" smtClean="0"/>
              <a:pPr/>
              <a:t>8/26/2013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B0CE168-87AB-40A0-9662-D80C02AF91F4}" type="slidenum">
              <a:rPr lang="en-US" smtClean="0"/>
              <a:pPr/>
              <a:t>‹#›</a:t>
            </a:fld>
            <a:endParaRPr lang="en-US"/>
          </a:p>
        </p:txBody>
      </p:sp>
    </p:spTree>
    <p:extLst>
      <p:ext uri="{BB962C8B-B14F-4D97-AF65-F5344CB8AC3E}">
        <p14:creationId xmlns:p14="http://schemas.microsoft.com/office/powerpoint/2010/main" val="400272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0CE168-87AB-40A0-9662-D80C02AF91F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8D8330D0-06D9-4D57-9AA6-0807F1F7D2E6}" type="datetime1">
              <a:rPr lang="en-US" smtClean="0"/>
              <a:t>8/26/2013</a:t>
            </a:fld>
            <a:endParaRPr lang="en-US"/>
          </a:p>
        </p:txBody>
      </p:sp>
      <p:sp>
        <p:nvSpPr>
          <p:cNvPr id="17" name="Footer Placeholder 16"/>
          <p:cNvSpPr>
            <a:spLocks noGrp="1"/>
          </p:cNvSpPr>
          <p:nvPr>
            <p:ph type="ftr" sz="quarter" idx="11"/>
          </p:nvPr>
        </p:nvSpPr>
        <p:spPr/>
        <p:txBody>
          <a:bodyPr/>
          <a:lstStyle/>
          <a:p>
            <a:r>
              <a:rPr lang="en-US" smtClean="0"/>
              <a:t>©SoftMoore Consulting</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r>
              <a:rPr lang="en-US" smtClean="0"/>
              <a:t>Slide </a:t>
            </a:r>
            <a:fld id="{0DA00E05-C6E2-43C7-AA2E-F81A5B79599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59D97D7-1138-44F4-99A7-8B328F646E30}" type="datetime1">
              <a:rPr lang="en-US" smtClean="0"/>
              <a:t>8/26/2013</a:t>
            </a:fld>
            <a:endParaRPr lang="en-US"/>
          </a:p>
        </p:txBody>
      </p:sp>
      <p:sp>
        <p:nvSpPr>
          <p:cNvPr id="5" name="Footer Placeholder 4"/>
          <p:cNvSpPr>
            <a:spLocks noGrp="1"/>
          </p:cNvSpPr>
          <p:nvPr>
            <p:ph type="ftr" sz="quarter" idx="11"/>
          </p:nvPr>
        </p:nvSpPr>
        <p:spPr/>
        <p:txBody>
          <a:bodyPr/>
          <a:lstStyle/>
          <a:p>
            <a:r>
              <a:rPr lang="en-US" smtClean="0"/>
              <a:t>©SoftMoore Consulting</a:t>
            </a:r>
            <a:endParaRPr lang="en-US" dirty="0"/>
          </a:p>
        </p:txBody>
      </p:sp>
      <p:sp>
        <p:nvSpPr>
          <p:cNvPr id="6" name="Slide Number Placeholder 5"/>
          <p:cNvSpPr>
            <a:spLocks noGrp="1"/>
          </p:cNvSpPr>
          <p:nvPr>
            <p:ph type="sldNum" sz="quarter" idx="12"/>
          </p:nvPr>
        </p:nvSpPr>
        <p:spPr/>
        <p:txBody>
          <a:bodyPr/>
          <a:lstStyle/>
          <a:p>
            <a:r>
              <a:rPr lang="en-US" smtClean="0"/>
              <a:t>Slide </a:t>
            </a:r>
            <a:fld id="{0DA00E05-C6E2-43C7-AA2E-F81A5B79599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r>
              <a:rPr lang="en-US" smtClean="0"/>
              <a:t>Slide </a:t>
            </a:r>
            <a:fld id="{0DA00E05-C6E2-43C7-AA2E-F81A5B79599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7D5D28E-9280-446F-9293-C5AD5E005312}" type="datetime1">
              <a:rPr lang="en-US" smtClean="0"/>
              <a:t>8/26/2013</a:t>
            </a:fld>
            <a:endParaRPr lang="en-US"/>
          </a:p>
        </p:txBody>
      </p:sp>
      <p:sp>
        <p:nvSpPr>
          <p:cNvPr id="5" name="Footer Placeholder 4"/>
          <p:cNvSpPr>
            <a:spLocks noGrp="1"/>
          </p:cNvSpPr>
          <p:nvPr>
            <p:ph type="ftr" sz="quarter" idx="11"/>
          </p:nvPr>
        </p:nvSpPr>
        <p:spPr/>
        <p:txBody>
          <a:bodyPr/>
          <a:lstStyle/>
          <a:p>
            <a:r>
              <a:rPr lang="en-US" smtClean="0"/>
              <a:t>©SoftMoore Consulting</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CEB1062-1988-49F8-AEEF-92AA7DB9B095}" type="datetime1">
              <a:rPr lang="en-US" smtClean="0"/>
              <a:t>8/26/2013</a:t>
            </a:fld>
            <a:endParaRPr lang="en-US"/>
          </a:p>
        </p:txBody>
      </p:sp>
      <p:sp>
        <p:nvSpPr>
          <p:cNvPr id="5" name="Footer Placeholder 4"/>
          <p:cNvSpPr>
            <a:spLocks noGrp="1"/>
          </p:cNvSpPr>
          <p:nvPr>
            <p:ph type="ftr" sz="quarter" idx="11"/>
          </p:nvPr>
        </p:nvSpPr>
        <p:spPr/>
        <p:txBody>
          <a:bodyPr/>
          <a:lstStyle/>
          <a:p>
            <a:r>
              <a:rPr lang="en-US" smtClean="0"/>
              <a:t>©SoftMoore Consulting</a:t>
            </a:r>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Rectangle 6"/>
          <p:cNvSpPr txBox="1">
            <a:spLocks noChangeArrowheads="1"/>
          </p:cNvSpPr>
          <p:nvPr userDrawn="1"/>
        </p:nvSpPr>
        <p:spPr bwMode="auto">
          <a:xfrm>
            <a:off x="6600525"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a:lvl1pPr>
          </a:lstStyle>
          <a:p>
            <a:pPr marL="0" marR="0" lvl="0" indent="0" algn="r" defTabSz="914400" rtl="0" eaLnBrk="1" fontAlgn="auto" latinLnBrk="0" hangingPunct="1">
              <a:lnSpc>
                <a:spcPct val="100000"/>
              </a:lnSpc>
              <a:spcBef>
                <a:spcPct val="50000"/>
              </a:spcBef>
              <a:spcAft>
                <a:spcPts val="0"/>
              </a:spcAft>
              <a:buClrTx/>
              <a:buSzTx/>
              <a:buFontTx/>
              <a:buNone/>
              <a:tabLst/>
              <a:defRPr/>
            </a:pPr>
            <a:r>
              <a:rPr kumimoji="0" lang="en-US" sz="12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Slide </a:t>
            </a:r>
            <a:fld id="{46CAAFC6-0D9A-4A71-98CF-C1F514125BBA}" type="slidenum">
              <a:rPr kumimoji="0" lang="en-US" sz="12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ct val="50000"/>
                </a:spcBef>
                <a:spcAft>
                  <a:spcPts val="0"/>
                </a:spcAft>
                <a:buClrTx/>
                <a:buSzTx/>
                <a:buFontTx/>
                <a:buNone/>
                <a:tabLst/>
                <a:defRPr/>
              </a:pPr>
              <a:t>‹#›</a:t>
            </a:fld>
            <a:endParaRPr kumimoji="0" lang="en-US" sz="12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©SoftMoore Consulting</a:t>
            </a:r>
            <a:endParaRPr lang="en-US" dirty="0"/>
          </a:p>
        </p:txBody>
      </p:sp>
      <p:sp>
        <p:nvSpPr>
          <p:cNvPr id="4" name="Date Placeholder 3"/>
          <p:cNvSpPr>
            <a:spLocks noGrp="1"/>
          </p:cNvSpPr>
          <p:nvPr>
            <p:ph type="dt" sz="half" idx="10"/>
          </p:nvPr>
        </p:nvSpPr>
        <p:spPr/>
        <p:txBody>
          <a:bodyPr/>
          <a:lstStyle/>
          <a:p>
            <a:pPr eaLnBrk="1" latinLnBrk="0" hangingPunct="1"/>
            <a:fld id="{372F02A5-4035-4309-9BFC-6587104D1061}" type="datetime1">
              <a:rPr lang="en-US" smtClean="0"/>
              <a:t>8/26/2013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r>
              <a:rPr lang="en-US" smtClean="0"/>
              <a:t>Slide </a:t>
            </a:r>
            <a:fld id="{0DA00E05-C6E2-43C7-AA2E-F81A5B79599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3AE2077-9373-4D1F-B433-39918C8AADB9}" type="datetime1">
              <a:rPr lang="en-US" smtClean="0"/>
              <a:t>8/26/2013</a:t>
            </a:fld>
            <a:endParaRPr lang="en-US"/>
          </a:p>
        </p:txBody>
      </p:sp>
      <p:sp>
        <p:nvSpPr>
          <p:cNvPr id="6" name="Footer Placeholder 5"/>
          <p:cNvSpPr>
            <a:spLocks noGrp="1"/>
          </p:cNvSpPr>
          <p:nvPr>
            <p:ph type="ftr" sz="quarter" idx="11"/>
          </p:nvPr>
        </p:nvSpPr>
        <p:spPr/>
        <p:txBody>
          <a:bodyPr/>
          <a:lstStyle/>
          <a:p>
            <a:r>
              <a:rPr lang="en-US" smtClean="0"/>
              <a:t>©SoftMoore Consulting</a:t>
            </a:r>
            <a:endParaRPr lang="en-US"/>
          </a:p>
        </p:txBody>
      </p:sp>
      <p:sp>
        <p:nvSpPr>
          <p:cNvPr id="7" name="Slide Number Placeholder 6"/>
          <p:cNvSpPr>
            <a:spLocks noGrp="1"/>
          </p:cNvSpPr>
          <p:nvPr>
            <p:ph type="sldNum" sz="quarter" idx="12"/>
          </p:nvPr>
        </p:nvSpPr>
        <p:spPr/>
        <p:txBody>
          <a:bodyPr/>
          <a:lstStyle/>
          <a:p>
            <a:fld id="{0DA00E05-C6E2-43C7-AA2E-F81A5B79599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40DC7A91-8B8D-484E-9A12-17A5CFF1DD3F}" type="datetime1">
              <a:rPr lang="en-US" smtClean="0"/>
              <a:t>8/26/2013</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©SoftMoore Consulting</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r>
              <a:rPr lang="en-US" smtClean="0"/>
              <a:t>Slide </a:t>
            </a:r>
            <a:fld id="{0DA00E05-C6E2-43C7-AA2E-F81A5B79599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49D60246-D6DD-4819-BB7B-1D15FEE91F7F}" type="datetime1">
              <a:rPr lang="en-US" smtClean="0"/>
              <a:t>8/26/2013</a:t>
            </a:fld>
            <a:endParaRPr lang="en-US"/>
          </a:p>
        </p:txBody>
      </p:sp>
      <p:sp>
        <p:nvSpPr>
          <p:cNvPr id="4" name="Footer Placeholder 3"/>
          <p:cNvSpPr>
            <a:spLocks noGrp="1"/>
          </p:cNvSpPr>
          <p:nvPr>
            <p:ph type="ftr" sz="quarter" idx="11"/>
          </p:nvPr>
        </p:nvSpPr>
        <p:spPr/>
        <p:txBody>
          <a:bodyPr/>
          <a:lstStyle/>
          <a:p>
            <a:r>
              <a:rPr lang="en-US" smtClean="0"/>
              <a:t>©SoftMoore Consulting</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DA00E05-C6E2-43C7-AA2E-F81A5B7959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36EDE023-5A0C-408E-BD69-D323EBCA2EC5}" type="datetime1">
              <a:rPr lang="en-US" smtClean="0"/>
              <a:t>8/26/2013</a:t>
            </a:fld>
            <a:endParaRPr lang="en-US"/>
          </a:p>
        </p:txBody>
      </p:sp>
      <p:sp>
        <p:nvSpPr>
          <p:cNvPr id="3" name="Footer Placeholder 2"/>
          <p:cNvSpPr>
            <a:spLocks noGrp="1"/>
          </p:cNvSpPr>
          <p:nvPr>
            <p:ph type="ftr" sz="quarter" idx="11"/>
          </p:nvPr>
        </p:nvSpPr>
        <p:spPr/>
        <p:txBody>
          <a:bodyPr/>
          <a:lstStyle/>
          <a:p>
            <a:r>
              <a:rPr lang="en-US" smtClean="0"/>
              <a:t>©SoftMoore Consulting</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DA00E05-C6E2-43C7-AA2E-F81A5B7959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r>
              <a:rPr lang="en-US" smtClean="0"/>
              <a:t>Slide </a:t>
            </a:r>
            <a:fld id="{0DA00E05-C6E2-43C7-AA2E-F81A5B79599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6FA439D8-9C86-40C5-B7DB-5936792F25DE}" type="datetime1">
              <a:rPr lang="en-US" smtClean="0"/>
              <a:t>8/26/2013</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©SoftMoore Consulting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r>
              <a:rPr lang="en-US" smtClean="0"/>
              <a:t>Slide </a:t>
            </a:r>
            <a:fld id="{0DA00E05-C6E2-43C7-AA2E-F81A5B79599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2F5C5C2-9CFA-4B41-ABE9-052DF585E466}" type="datetime1">
              <a:rPr lang="en-US" smtClean="0"/>
              <a:t>8/26/2013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US" smtClean="0"/>
              <a:t>©SoftMoore Consulting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08A6B34F-D98B-4B41-BDA8-CBAAFD99BAD3}" type="datetime1">
              <a:rPr lang="en-US" smtClean="0"/>
              <a:t>8/26/2013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©SoftMoore Consulting</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r>
              <a:rPr lang="en-US" smtClean="0"/>
              <a:t>Slide </a:t>
            </a:r>
            <a:fld id="{0DA00E05-C6E2-43C7-AA2E-F81A5B79599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smtClean="0"/>
              <a:t>“Those who cannot remember the past are condemned to repeat it.”  – Georges Santayana</a:t>
            </a:r>
            <a:br>
              <a:rPr lang="en-US" smtClean="0"/>
            </a:br>
            <a:endParaRPr lang="en-US" smtClean="0"/>
          </a:p>
          <a:p>
            <a:r>
              <a:rPr lang="en-US" smtClean="0"/>
              <a:t>“Those who do not study software design patterns are condemned to reinvent them.”  –  John Moore</a:t>
            </a:r>
            <a:endParaRPr lang="en-US" dirty="0"/>
          </a:p>
        </p:txBody>
      </p:sp>
      <p:sp>
        <p:nvSpPr>
          <p:cNvPr id="2" name="Title 1"/>
          <p:cNvSpPr>
            <a:spLocks noGrp="1"/>
          </p:cNvSpPr>
          <p:nvPr>
            <p:ph type="ctrTitle"/>
          </p:nvPr>
        </p:nvSpPr>
        <p:spPr/>
        <p:txBody>
          <a:bodyPr>
            <a:normAutofit fontScale="90000"/>
          </a:bodyPr>
          <a:lstStyle/>
          <a:p>
            <a:r>
              <a:rPr lang="en-US" smtClean="0"/>
              <a:t>CSCI/CSIS 603</a:t>
            </a:r>
            <a:br>
              <a:rPr lang="en-US" smtClean="0"/>
            </a:br>
            <a:r>
              <a:rPr lang="en-US" smtClean="0"/>
              <a:t>Object-Oriented Design Patterns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Learning Outcomes</a:t>
            </a:r>
          </a:p>
        </p:txBody>
      </p:sp>
      <p:sp>
        <p:nvSpPr>
          <p:cNvPr id="8195" name="Rectangle 3"/>
          <p:cNvSpPr>
            <a:spLocks noGrp="1" noChangeArrowheads="1"/>
          </p:cNvSpPr>
          <p:nvPr>
            <p:ph sz="quarter" idx="1"/>
          </p:nvPr>
        </p:nvSpPr>
        <p:spPr/>
        <p:txBody>
          <a:bodyPr>
            <a:normAutofit lnSpcReduction="10000"/>
          </a:bodyPr>
          <a:lstStyle/>
          <a:p>
            <a:pPr marL="0" indent="0">
              <a:buNone/>
            </a:pPr>
            <a:r>
              <a:rPr lang="en-US" sz="2300" dirty="0" smtClean="0"/>
              <a:t>Upon successful completion of this course, a student will be able to</a:t>
            </a:r>
          </a:p>
          <a:p>
            <a:r>
              <a:rPr lang="en-US" sz="2300" dirty="0" smtClean="0"/>
              <a:t>Explain the role of patterns in the design of object-oriented software.</a:t>
            </a:r>
          </a:p>
          <a:p>
            <a:r>
              <a:rPr lang="en-US" sz="2300" dirty="0" smtClean="0"/>
              <a:t>Describe numerous well-known design patterns (patterns catalog).</a:t>
            </a:r>
          </a:p>
          <a:p>
            <a:r>
              <a:rPr lang="en-US" sz="2300" dirty="0" smtClean="0"/>
              <a:t>Use UML to diagram the static structure and dynamic interactions of objects and classes that participate in the patterns.</a:t>
            </a:r>
          </a:p>
          <a:p>
            <a:r>
              <a:rPr lang="en-US" sz="2300" dirty="0" smtClean="0"/>
              <a:t>Use patterns to design object-oriented software that is more reusable and more easily modified to adapt to changing requirements.</a:t>
            </a:r>
            <a:endParaRPr lang="en-US" sz="23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Five Laws of Software Development</a:t>
            </a:r>
          </a:p>
        </p:txBody>
      </p:sp>
      <p:sp>
        <p:nvSpPr>
          <p:cNvPr id="9219" name="Rectangle 3"/>
          <p:cNvSpPr>
            <a:spLocks noGrp="1" noChangeArrowheads="1"/>
          </p:cNvSpPr>
          <p:nvPr>
            <p:ph sz="quarter" idx="1"/>
          </p:nvPr>
        </p:nvSpPr>
        <p:spPr/>
        <p:txBody>
          <a:bodyPr/>
          <a:lstStyle/>
          <a:p>
            <a:pPr marL="457200" indent="-457200" eaLnBrk="1" hangingPunct="1">
              <a:buSzTx/>
              <a:buFontTx/>
              <a:buAutoNum type="arabicPeriod"/>
            </a:pPr>
            <a:r>
              <a:rPr lang="en-US" sz="2200" dirty="0" smtClean="0"/>
              <a:t>Requirements documents are always incomplete and never stable.</a:t>
            </a:r>
          </a:p>
          <a:p>
            <a:pPr marL="457200" indent="-457200" eaLnBrk="1" hangingPunct="1">
              <a:buSzTx/>
              <a:buFontTx/>
              <a:buAutoNum type="arabicPeriod"/>
            </a:pPr>
            <a:r>
              <a:rPr lang="en-US" sz="2200" dirty="0" smtClean="0"/>
              <a:t>Software design independent of implementation is never correct.</a:t>
            </a:r>
          </a:p>
          <a:p>
            <a:pPr marL="457200" indent="-457200" eaLnBrk="1" hangingPunct="1">
              <a:buSzTx/>
              <a:buFontTx/>
              <a:buAutoNum type="arabicPeriod"/>
            </a:pPr>
            <a:r>
              <a:rPr lang="en-US" sz="2200" dirty="0" smtClean="0"/>
              <a:t>Testing by developers is always insufficient.</a:t>
            </a:r>
          </a:p>
          <a:p>
            <a:pPr marL="457200" indent="-457200" eaLnBrk="1" hangingPunct="1">
              <a:buSzTx/>
              <a:buFontTx/>
              <a:buAutoNum type="arabicPeriod"/>
            </a:pPr>
            <a:r>
              <a:rPr lang="en-US" sz="2200" dirty="0" smtClean="0"/>
              <a:t>All software evolves.</a:t>
            </a:r>
          </a:p>
          <a:p>
            <a:pPr marL="457200" indent="-457200" eaLnBrk="1" hangingPunct="1">
              <a:buSzTx/>
              <a:buFontTx/>
              <a:buAutoNum type="arabicPeriod"/>
            </a:pPr>
            <a:r>
              <a:rPr lang="en-US" sz="2200" dirty="0" smtClean="0"/>
              <a:t>Schedule pressures can invalidate all plans.</a:t>
            </a:r>
          </a:p>
        </p:txBody>
      </p:sp>
      <p:sp>
        <p:nvSpPr>
          <p:cNvPr id="6" name="TextBox 5"/>
          <p:cNvSpPr txBox="1"/>
          <p:nvPr/>
        </p:nvSpPr>
        <p:spPr>
          <a:xfrm>
            <a:off x="731520" y="4474028"/>
            <a:ext cx="7680960" cy="1785104"/>
          </a:xfrm>
          <a:prstGeom prst="rect">
            <a:avLst/>
          </a:prstGeom>
          <a:noFill/>
          <a:ln>
            <a:solidFill>
              <a:schemeClr val="tx1"/>
            </a:solidFill>
          </a:ln>
        </p:spPr>
        <p:txBody>
          <a:bodyPr wrap="square" rtlCol="0">
            <a:spAutoFit/>
          </a:bodyPr>
          <a:lstStyle/>
          <a:p>
            <a:r>
              <a:rPr lang="en-US" sz="2150" dirty="0" smtClean="0"/>
              <a:t>“The amateur software engineer is always in search of magic, some sensational method or tool whose application promises to render software development trivial.  It is the mark of the professional software engineer to know that no such panacea exists.”  		–  Grady </a:t>
            </a:r>
            <a:r>
              <a:rPr lang="en-US" sz="2150" dirty="0" err="1" smtClean="0"/>
              <a:t>Booch</a:t>
            </a:r>
            <a:endParaRPr lang="en-US" sz="215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Software Engineering</a:t>
            </a:r>
            <a:endParaRPr lang="en-US" dirty="0" smtClean="0"/>
          </a:p>
        </p:txBody>
      </p:sp>
      <p:sp>
        <p:nvSpPr>
          <p:cNvPr id="6147" name="Rectangle 3"/>
          <p:cNvSpPr>
            <a:spLocks noGrp="1" noChangeArrowheads="1"/>
          </p:cNvSpPr>
          <p:nvPr>
            <p:ph sz="quarter" idx="1"/>
          </p:nvPr>
        </p:nvSpPr>
        <p:spPr/>
        <p:txBody>
          <a:bodyPr/>
          <a:lstStyle/>
          <a:p>
            <a:r>
              <a:rPr lang="en-US" dirty="0" smtClean="0"/>
              <a:t>The systematic approach to the development, operation, maintenance, and retirement of software (ANSI/IEEE)</a:t>
            </a:r>
          </a:p>
          <a:p>
            <a:r>
              <a:rPr lang="en-US" dirty="0" smtClean="0"/>
              <a:t>A disciplined approach to building useful software by making tradeoffs among goals (</a:t>
            </a:r>
            <a:r>
              <a:rPr lang="en-US" dirty="0" err="1" smtClean="0"/>
              <a:t>SofTech</a:t>
            </a:r>
            <a:r>
              <a:rPr lang="en-US" dirty="0" smtClean="0"/>
              <a:t>)</a:t>
            </a:r>
          </a:p>
          <a:p>
            <a:r>
              <a:rPr lang="en-US" dirty="0" smtClean="0"/>
              <a:t>The “essence” of software engineering is the management of complexity for large systems!</a:t>
            </a:r>
          </a:p>
          <a:p>
            <a:endParaRPr lang="en-US" dirty="0" smtClean="0"/>
          </a:p>
          <a:p>
            <a:endParaRPr lang="en-US" dirty="0" smtClean="0"/>
          </a:p>
        </p:txBody>
      </p:sp>
      <p:sp>
        <p:nvSpPr>
          <p:cNvPr id="6" name="Text Box 1028"/>
          <p:cNvSpPr txBox="1">
            <a:spLocks noChangeArrowheads="1"/>
          </p:cNvSpPr>
          <p:nvPr/>
        </p:nvSpPr>
        <p:spPr bwMode="gray">
          <a:xfrm>
            <a:off x="640080" y="4953000"/>
            <a:ext cx="7863840" cy="769441"/>
          </a:xfrm>
          <a:prstGeom prst="rect">
            <a:avLst/>
          </a:prstGeom>
          <a:noFill/>
          <a:ln w="9525">
            <a:solidFill>
              <a:schemeClr val="tx1"/>
            </a:solidFill>
            <a:miter lim="800000"/>
            <a:headEnd type="none" w="sm" len="sm"/>
            <a:tailEnd type="none" w="sm" len="sm"/>
          </a:ln>
        </p:spPr>
        <p:txBody>
          <a:bodyPr>
            <a:spAutoFit/>
          </a:bodyPr>
          <a:lstStyle/>
          <a:p>
            <a:pPr algn="l"/>
            <a:r>
              <a:rPr lang="en-US" sz="2200" dirty="0"/>
              <a:t>“I have a very small head and I had better learn to live with it.”</a:t>
            </a:r>
            <a:br>
              <a:rPr lang="en-US" sz="2200" dirty="0"/>
            </a:br>
            <a:r>
              <a:rPr lang="en-US" sz="2200" dirty="0" smtClean="0"/>
              <a:t>	</a:t>
            </a:r>
            <a:r>
              <a:rPr lang="en-US" sz="2200" dirty="0"/>
              <a:t>			–  E. W. </a:t>
            </a:r>
            <a:r>
              <a:rPr lang="en-US" sz="2200" dirty="0" err="1"/>
              <a:t>Dijkstra</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normAutofit/>
          </a:bodyPr>
          <a:lstStyle/>
          <a:p>
            <a:r>
              <a:rPr lang="en-US" dirty="0"/>
              <a:t>Three Dimensions </a:t>
            </a:r>
            <a:r>
              <a:rPr lang="en-US" dirty="0" smtClean="0"/>
              <a:t>of Software </a:t>
            </a:r>
            <a:r>
              <a:rPr lang="en-US" dirty="0"/>
              <a:t>Engineering</a:t>
            </a:r>
            <a:endParaRPr lang="en-US" dirty="0" smtClean="0"/>
          </a:p>
        </p:txBody>
      </p:sp>
      <p:sp>
        <p:nvSpPr>
          <p:cNvPr id="7171" name="Rectangle 5"/>
          <p:cNvSpPr>
            <a:spLocks noGrp="1" noChangeArrowheads="1"/>
          </p:cNvSpPr>
          <p:nvPr>
            <p:ph sz="quarter" idx="1"/>
          </p:nvPr>
        </p:nvSpPr>
        <p:spPr/>
        <p:txBody>
          <a:bodyPr/>
          <a:lstStyle/>
          <a:p>
            <a:r>
              <a:rPr lang="en-US" smtClean="0"/>
              <a:t>Software Development</a:t>
            </a:r>
          </a:p>
          <a:p>
            <a:pPr lvl="1"/>
            <a:r>
              <a:rPr lang="en-US" smtClean="0"/>
              <a:t>analysis and design		</a:t>
            </a:r>
          </a:p>
          <a:p>
            <a:pPr lvl="1"/>
            <a:r>
              <a:rPr lang="en-US" smtClean="0"/>
              <a:t>programming/implementation</a:t>
            </a:r>
          </a:p>
          <a:p>
            <a:r>
              <a:rPr lang="en-US" smtClean="0"/>
              <a:t>Product Assurance</a:t>
            </a:r>
          </a:p>
          <a:p>
            <a:pPr lvl="1"/>
            <a:r>
              <a:rPr lang="en-US" smtClean="0"/>
              <a:t>testing/V&amp;V</a:t>
            </a:r>
          </a:p>
          <a:p>
            <a:pPr lvl="1"/>
            <a:r>
              <a:rPr lang="en-US" smtClean="0"/>
              <a:t>software configuration management</a:t>
            </a:r>
          </a:p>
          <a:p>
            <a:pPr lvl="1"/>
            <a:r>
              <a:rPr lang="en-US" smtClean="0"/>
              <a:t>quality assurance/improvement</a:t>
            </a:r>
          </a:p>
          <a:p>
            <a:r>
              <a:rPr lang="en-US" smtClean="0"/>
              <a:t>Management</a:t>
            </a:r>
          </a:p>
          <a:p>
            <a:pPr lvl="1"/>
            <a:r>
              <a:rPr lang="en-US" smtClean="0"/>
              <a:t>planning			–  staffing</a:t>
            </a:r>
          </a:p>
          <a:p>
            <a:pPr lvl="1"/>
            <a:r>
              <a:rPr lang="en-US" smtClean="0"/>
              <a:t>organizing		–  directing/controlling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smtClean="0"/>
              <a:t>Software Engineering Technical Goals</a:t>
            </a:r>
          </a:p>
        </p:txBody>
      </p:sp>
      <p:sp>
        <p:nvSpPr>
          <p:cNvPr id="9219" name="Rectangle 5"/>
          <p:cNvSpPr>
            <a:spLocks noGrp="1" noChangeArrowheads="1"/>
          </p:cNvSpPr>
          <p:nvPr>
            <p:ph sz="quarter" idx="1"/>
          </p:nvPr>
        </p:nvSpPr>
        <p:spPr/>
        <p:txBody>
          <a:bodyPr>
            <a:normAutofit lnSpcReduction="10000"/>
          </a:bodyPr>
          <a:lstStyle/>
          <a:p>
            <a:r>
              <a:rPr lang="en-US" sz="2200" dirty="0" smtClean="0"/>
              <a:t>Reliability</a:t>
            </a:r>
          </a:p>
          <a:p>
            <a:pPr lvl="1"/>
            <a:r>
              <a:rPr lang="en-US" sz="1900" dirty="0" smtClean="0"/>
              <a:t>correct versus robust</a:t>
            </a:r>
          </a:p>
          <a:p>
            <a:pPr lvl="1"/>
            <a:r>
              <a:rPr lang="en-US" sz="1900" dirty="0" smtClean="0"/>
              <a:t>must be addressed early in the software life cycle</a:t>
            </a:r>
          </a:p>
          <a:p>
            <a:pPr lvl="1"/>
            <a:r>
              <a:rPr lang="en-US" sz="1900" dirty="0" smtClean="0"/>
              <a:t>requirements must be consistent with the cost of failure</a:t>
            </a:r>
          </a:p>
          <a:p>
            <a:r>
              <a:rPr lang="en-US" sz="2200" dirty="0" smtClean="0"/>
              <a:t>Efficiency</a:t>
            </a:r>
          </a:p>
          <a:p>
            <a:pPr lvl="1"/>
            <a:r>
              <a:rPr lang="en-US" sz="1900" dirty="0" err="1" smtClean="0"/>
              <a:t>macroefficiency</a:t>
            </a:r>
            <a:r>
              <a:rPr lang="en-US" sz="1900" dirty="0" smtClean="0"/>
              <a:t> versus </a:t>
            </a:r>
            <a:r>
              <a:rPr lang="en-US" sz="1900" dirty="0" err="1" smtClean="0"/>
              <a:t>microefficiency</a:t>
            </a:r>
            <a:endParaRPr lang="en-US" sz="1900" dirty="0" smtClean="0"/>
          </a:p>
          <a:p>
            <a:pPr lvl="1"/>
            <a:r>
              <a:rPr lang="en-US" sz="1900" dirty="0" smtClean="0"/>
              <a:t>often conflicts with other goals</a:t>
            </a:r>
          </a:p>
          <a:p>
            <a:pPr lvl="1"/>
            <a:r>
              <a:rPr lang="en-US" sz="1900" dirty="0" smtClean="0"/>
              <a:t>usually involves a time/space tradeoff</a:t>
            </a:r>
          </a:p>
          <a:p>
            <a:r>
              <a:rPr lang="en-US" sz="2200" dirty="0" smtClean="0"/>
              <a:t>Maintainability</a:t>
            </a:r>
          </a:p>
          <a:p>
            <a:pPr lvl="1"/>
            <a:r>
              <a:rPr lang="en-US" sz="1900" dirty="0" smtClean="0"/>
              <a:t>must be understandable (clear structure/organization)</a:t>
            </a:r>
          </a:p>
          <a:p>
            <a:pPr lvl="1"/>
            <a:r>
              <a:rPr lang="en-US" sz="1900" dirty="0" smtClean="0"/>
              <a:t>must support changes and enhancements</a:t>
            </a:r>
          </a:p>
          <a:p>
            <a:r>
              <a:rPr lang="en-US" sz="2200" dirty="0" smtClean="0"/>
              <a:t>Reusability</a:t>
            </a:r>
          </a:p>
          <a:p>
            <a:pPr lvl="1"/>
            <a:r>
              <a:rPr lang="en-US" sz="1900" dirty="0" smtClean="0"/>
              <a:t>directly affects both quality and productivity, and hence cost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81</TotalTime>
  <Words>321</Words>
  <Application>Microsoft Office PowerPoint</Application>
  <PresentationFormat>On-screen Show (4:3)</PresentationFormat>
  <Paragraphs>47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CSCI/CSIS 603 Object-Oriented Design Patterns  </vt:lpstr>
      <vt:lpstr>Learning Outcomes</vt:lpstr>
      <vt:lpstr>Five Laws of Software Development</vt:lpstr>
      <vt:lpstr>Software Engineering</vt:lpstr>
      <vt:lpstr>Three Dimensions of Software Engineering</vt:lpstr>
      <vt:lpstr>Software Engineering Technical 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CSCI/CSIS 603:</dc:title>
  <dc:creator>John I. Moore, Jr.</dc:creator>
  <cp:lastModifiedBy>Deepti Joshi</cp:lastModifiedBy>
  <cp:revision>14</cp:revision>
  <dcterms:created xsi:type="dcterms:W3CDTF">2010-12-17T12:39:47Z</dcterms:created>
  <dcterms:modified xsi:type="dcterms:W3CDTF">2013-08-26T04:36:10Z</dcterms:modified>
</cp:coreProperties>
</file>