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1" r:id="rId1"/>
  </p:sldMasterIdLst>
  <p:notesMasterIdLst>
    <p:notesMasterId r:id="rId18"/>
  </p:notesMasterIdLst>
  <p:handoutMasterIdLst>
    <p:handoutMasterId r:id="rId19"/>
  </p:handoutMasterIdLst>
  <p:sldIdLst>
    <p:sldId id="256" r:id="rId2"/>
    <p:sldId id="291" r:id="rId3"/>
    <p:sldId id="519" r:id="rId4"/>
    <p:sldId id="351" r:id="rId5"/>
    <p:sldId id="524" r:id="rId6"/>
    <p:sldId id="372" r:id="rId7"/>
    <p:sldId id="389" r:id="rId8"/>
    <p:sldId id="397" r:id="rId9"/>
    <p:sldId id="405" r:id="rId10"/>
    <p:sldId id="527" r:id="rId11"/>
    <p:sldId id="414" r:id="rId12"/>
    <p:sldId id="528" r:id="rId13"/>
    <p:sldId id="430" r:id="rId14"/>
    <p:sldId id="463" r:id="rId15"/>
    <p:sldId id="525" r:id="rId16"/>
    <p:sldId id="530" r:id="rId17"/>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1" autoAdjust="0"/>
    <p:restoredTop sz="90929"/>
  </p:normalViewPr>
  <p:slideViewPr>
    <p:cSldViewPr>
      <p:cViewPr varScale="1">
        <p:scale>
          <a:sx n="63" d="100"/>
          <a:sy n="63" d="100"/>
        </p:scale>
        <p:origin x="-14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290" y="-8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1026"/>
          <p:cNvSpPr>
            <a:spLocks noGrp="1" noChangeArrowheads="1"/>
          </p:cNvSpPr>
          <p:nvPr>
            <p:ph type="hdr" sz="quarter"/>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100" dirty="0">
                <a:latin typeface="Arial" pitchFamily="34" charset="0"/>
                <a:cs typeface="Arial" pitchFamily="34" charset="0"/>
              </a:defRPr>
            </a:lvl1pPr>
          </a:lstStyle>
          <a:p>
            <a:pPr>
              <a:defRPr/>
            </a:pPr>
            <a:r>
              <a:rPr lang="en-US" dirty="0"/>
              <a:t>Basic </a:t>
            </a:r>
            <a:r>
              <a:rPr lang="en-US" dirty="0" smtClean="0"/>
              <a:t> OO Concepts</a:t>
            </a:r>
            <a:endParaRPr lang="en-US" dirty="0"/>
          </a:p>
        </p:txBody>
      </p:sp>
      <p:sp>
        <p:nvSpPr>
          <p:cNvPr id="284677" name="Rectangle 1029"/>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100" smtClean="0">
                <a:latin typeface="Arial" pitchFamily="34" charset="0"/>
                <a:cs typeface="Arial" pitchFamily="34" charset="0"/>
              </a:defRPr>
            </a:lvl1pPr>
          </a:lstStyle>
          <a:p>
            <a:pPr>
              <a:defRPr/>
            </a:pPr>
            <a:r>
              <a:rPr lang="en-US" dirty="0" smtClean="0"/>
              <a:t>1-</a:t>
            </a:r>
            <a:fld id="{DFC6FE6F-5D00-44FC-B297-B2FFA8BF316F}" type="slidenum">
              <a:rPr lang="en-US" smtClean="0"/>
              <a:pPr>
                <a:defRPr/>
              </a:pPr>
              <a:t>‹#›</a:t>
            </a:fld>
            <a:endParaRPr lang="en-US" dirty="0"/>
          </a:p>
        </p:txBody>
      </p:sp>
    </p:spTree>
    <p:extLst>
      <p:ext uri="{BB962C8B-B14F-4D97-AF65-F5344CB8AC3E}">
        <p14:creationId xmlns:p14="http://schemas.microsoft.com/office/powerpoint/2010/main" val="645103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charset="0"/>
              </a:defRPr>
            </a:lvl1pPr>
          </a:lstStyle>
          <a:p>
            <a:pPr>
              <a:defRPr/>
            </a:pPr>
            <a:r>
              <a:rPr lang="en-US"/>
              <a:t>Basic Concepts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charset="0"/>
              </a:defRPr>
            </a:lvl1pPr>
          </a:lstStyle>
          <a:p>
            <a:pPr>
              <a:defRPr/>
            </a:pPr>
            <a:fld id="{256EEC39-5A6A-4B6A-A3C8-594F386AF6BE}" type="slidenum">
              <a:rPr lang="en-US"/>
              <a:pPr>
                <a:defRPr/>
              </a:pPr>
              <a:t>‹#›</a:t>
            </a:fld>
            <a:endParaRPr lang="en-US"/>
          </a:p>
        </p:txBody>
      </p:sp>
    </p:spTree>
    <p:extLst>
      <p:ext uri="{BB962C8B-B14F-4D97-AF65-F5344CB8AC3E}">
        <p14:creationId xmlns:p14="http://schemas.microsoft.com/office/powerpoint/2010/main" val="423172516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US" smtClean="0"/>
              <a:t>Basic Concepts</a:t>
            </a:r>
          </a:p>
        </p:txBody>
      </p:sp>
      <p:sp>
        <p:nvSpPr>
          <p:cNvPr id="31747" name="Rectangle 7"/>
          <p:cNvSpPr>
            <a:spLocks noGrp="1" noChangeArrowheads="1"/>
          </p:cNvSpPr>
          <p:nvPr>
            <p:ph type="sldNum" sz="quarter" idx="5"/>
          </p:nvPr>
        </p:nvSpPr>
        <p:spPr>
          <a:noFill/>
        </p:spPr>
        <p:txBody>
          <a:bodyPr/>
          <a:lstStyle/>
          <a:p>
            <a:fld id="{B1105137-0D99-47AE-BD85-A6222302B1A5}" type="slidenum">
              <a:rPr lang="en-US" smtClean="0"/>
              <a:pPr/>
              <a:t>1</a:t>
            </a:fld>
            <a:endParaRPr lang="en-US" smtClean="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r>
              <a:rPr lang="en-US" smtClean="0"/>
              <a:t>8/26/2013</a:t>
            </a:r>
            <a:endParaRPr lang="en-US"/>
          </a:p>
        </p:txBody>
      </p:sp>
      <p:sp>
        <p:nvSpPr>
          <p:cNvPr id="17" name="Footer Placeholder 16"/>
          <p:cNvSpPr>
            <a:spLocks noGrp="1"/>
          </p:cNvSpPr>
          <p:nvPr>
            <p:ph type="ftr" sz="quarter" idx="11"/>
          </p:nvPr>
        </p:nvSpPr>
        <p:spPr/>
        <p:txBody>
          <a:bodyPr/>
          <a:lstStyle/>
          <a:p>
            <a:pPr>
              <a:defRPr/>
            </a:pPr>
            <a:r>
              <a:rPr lang="en-US" smtClean="0"/>
              <a:t>©SoftMoore Consulting</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24CD6644-6B30-4D61-979F-4B4340440FE2}"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8/26/2013</a:t>
            </a:r>
            <a:endParaRPr lang="en-US"/>
          </a:p>
        </p:txBody>
      </p:sp>
      <p:sp>
        <p:nvSpPr>
          <p:cNvPr id="5" name="Footer Placeholder 4"/>
          <p:cNvSpPr>
            <a:spLocks noGrp="1"/>
          </p:cNvSpPr>
          <p:nvPr>
            <p:ph type="ftr" sz="quarter" idx="11"/>
          </p:nvPr>
        </p:nvSpPr>
        <p:spPr/>
        <p:txBody>
          <a:bodyPr/>
          <a:lstStyle/>
          <a:p>
            <a:pPr>
              <a:defRPr/>
            </a:pPr>
            <a:r>
              <a:rPr lang="en-US" smtClean="0"/>
              <a:t>©SoftMoore Consulting</a:t>
            </a:r>
            <a:endParaRPr lang="en-US"/>
          </a:p>
        </p:txBody>
      </p:sp>
      <p:sp>
        <p:nvSpPr>
          <p:cNvPr id="6" name="Slide Number Placeholder 5"/>
          <p:cNvSpPr>
            <a:spLocks noGrp="1"/>
          </p:cNvSpPr>
          <p:nvPr>
            <p:ph type="sldNum" sz="quarter" idx="12"/>
          </p:nvPr>
        </p:nvSpPr>
        <p:spPr/>
        <p:txBody>
          <a:bodyPr/>
          <a:lstStyle/>
          <a:p>
            <a:pPr>
              <a:defRPr/>
            </a:pPr>
            <a:r>
              <a:rPr lang="en-US" smtClean="0"/>
              <a:t>Slide </a:t>
            </a:r>
            <a:fld id="{821C6D79-C3E6-4951-856C-4FA06991340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30E6E067-6015-4D76-8865-3CB8C966D8DB}"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8/26/2013</a:t>
            </a:r>
            <a:endParaRPr lang="en-US"/>
          </a:p>
        </p:txBody>
      </p:sp>
      <p:sp>
        <p:nvSpPr>
          <p:cNvPr id="5" name="Footer Placeholder 4"/>
          <p:cNvSpPr>
            <a:spLocks noGrp="1"/>
          </p:cNvSpPr>
          <p:nvPr>
            <p:ph type="ftr" sz="quarter" idx="11"/>
          </p:nvPr>
        </p:nvSpPr>
        <p:spPr/>
        <p:txBody>
          <a:bodyPr/>
          <a:lstStyle/>
          <a:p>
            <a:pPr>
              <a:defRPr/>
            </a:pPr>
            <a:r>
              <a:rPr lang="en-US" smtClean="0"/>
              <a:t>©SoftMoore Consulting</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8/26/2013</a:t>
            </a:r>
            <a:endParaRPr lang="en-US"/>
          </a:p>
        </p:txBody>
      </p:sp>
      <p:sp>
        <p:nvSpPr>
          <p:cNvPr id="5" name="Footer Placeholder 4"/>
          <p:cNvSpPr>
            <a:spLocks noGrp="1"/>
          </p:cNvSpPr>
          <p:nvPr>
            <p:ph type="ftr" sz="quarter" idx="11"/>
          </p:nvPr>
        </p:nvSpPr>
        <p:spPr/>
        <p:txBody>
          <a:bodyPr/>
          <a:lstStyle/>
          <a:p>
            <a:pPr>
              <a:defRPr/>
            </a:pPr>
            <a:r>
              <a:rPr lang="en-US" smtClean="0"/>
              <a:t>©SoftMoore Consulting</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C4B8932E-C748-40D1-8339-F3F4209E8BC7}"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r>
              <a:rPr lang="en-US" smtClean="0"/>
              <a:t>©SoftMoore Consulting</a:t>
            </a:r>
            <a:endParaRPr lang="en-US"/>
          </a:p>
        </p:txBody>
      </p:sp>
      <p:sp>
        <p:nvSpPr>
          <p:cNvPr id="4" name="Date Placeholder 3"/>
          <p:cNvSpPr>
            <a:spLocks noGrp="1"/>
          </p:cNvSpPr>
          <p:nvPr>
            <p:ph type="dt" sz="half" idx="10"/>
          </p:nvPr>
        </p:nvSpPr>
        <p:spPr/>
        <p:txBody>
          <a:bodyPr/>
          <a:lstStyle/>
          <a:p>
            <a:pPr eaLnBrk="1" latinLnBrk="0" hangingPunct="1"/>
            <a:r>
              <a:rPr lang="en-US" smtClean="0"/>
              <a:t>8/26/2013</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5CA5DFF1-9394-40B6-B7A5-5409EA5D0988}"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r>
              <a:rPr lang="en-US" smtClean="0"/>
              <a:t>8/26/2013</a:t>
            </a:r>
            <a:endParaRPr lang="en-US"/>
          </a:p>
        </p:txBody>
      </p:sp>
      <p:sp>
        <p:nvSpPr>
          <p:cNvPr id="6" name="Footer Placeholder 5"/>
          <p:cNvSpPr>
            <a:spLocks noGrp="1"/>
          </p:cNvSpPr>
          <p:nvPr>
            <p:ph type="ftr" sz="quarter" idx="11"/>
          </p:nvPr>
        </p:nvSpPr>
        <p:spPr/>
        <p:txBody>
          <a:bodyPr/>
          <a:lstStyle/>
          <a:p>
            <a:pPr>
              <a:defRPr/>
            </a:pPr>
            <a:r>
              <a:rPr lang="en-US" smtClean="0"/>
              <a:t>©SoftMoore Consulting</a:t>
            </a:r>
            <a:endParaRPr lang="en-US"/>
          </a:p>
        </p:txBody>
      </p:sp>
      <p:sp>
        <p:nvSpPr>
          <p:cNvPr id="7" name="Slide Number Placeholder 6"/>
          <p:cNvSpPr>
            <a:spLocks noGrp="1"/>
          </p:cNvSpPr>
          <p:nvPr>
            <p:ph type="sldNum" sz="quarter" idx="12"/>
          </p:nvPr>
        </p:nvSpPr>
        <p:spPr/>
        <p:txBody>
          <a:bodyPr/>
          <a:lstStyle/>
          <a:p>
            <a:pPr>
              <a:defRPr/>
            </a:pPr>
            <a:r>
              <a:rPr lang="en-US" smtClean="0"/>
              <a:t>Slide </a:t>
            </a:r>
            <a:fld id="{64BA4C39-3FFA-41D7-846C-D25040AC947B}"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r>
              <a:rPr lang="en-US" smtClean="0"/>
              <a:t>8/26/2013</a:t>
            </a: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r>
              <a:rPr lang="en-US" smtClean="0"/>
              <a:t>©SoftMoore Consulting</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2B5B65F5-AB97-4581-87AD-BF87C23BC930}"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r>
              <a:rPr lang="en-US" smtClean="0"/>
              <a:t>8/26/2013</a:t>
            </a:r>
            <a:endParaRPr lang="en-US"/>
          </a:p>
        </p:txBody>
      </p:sp>
      <p:sp>
        <p:nvSpPr>
          <p:cNvPr id="4" name="Footer Placeholder 3"/>
          <p:cNvSpPr>
            <a:spLocks noGrp="1"/>
          </p:cNvSpPr>
          <p:nvPr>
            <p:ph type="ftr" sz="quarter" idx="11"/>
          </p:nvPr>
        </p:nvSpPr>
        <p:spPr/>
        <p:txBody>
          <a:bodyPr/>
          <a:lstStyle/>
          <a:p>
            <a:pPr>
              <a:defRPr/>
            </a:pPr>
            <a:r>
              <a:rPr lang="en-US" smtClean="0"/>
              <a:t>©SoftMoore Consulting</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701689-789A-4F09-AC34-470F6F776DAD}"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r>
              <a:rPr lang="en-US" smtClean="0"/>
              <a:t>8/26/2013</a:t>
            </a:r>
            <a:endParaRPr lang="en-US"/>
          </a:p>
        </p:txBody>
      </p:sp>
      <p:sp>
        <p:nvSpPr>
          <p:cNvPr id="3" name="Footer Placeholder 2"/>
          <p:cNvSpPr>
            <a:spLocks noGrp="1"/>
          </p:cNvSpPr>
          <p:nvPr>
            <p:ph type="ftr" sz="quarter" idx="11"/>
          </p:nvPr>
        </p:nvSpPr>
        <p:spPr/>
        <p:txBody>
          <a:bodyPr/>
          <a:lstStyle/>
          <a:p>
            <a:pPr>
              <a:defRPr/>
            </a:pPr>
            <a:r>
              <a:rPr lang="en-US" smtClean="0"/>
              <a:t>©SoftMoore Consulting</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7ECA351F-D009-404C-A1D5-E68B1A799E6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153B2879-595F-43E9-BD9B-34CDC74F325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8/26/2013</a:t>
            </a: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r>
              <a:rPr lang="en-US" smtClean="0"/>
              <a:t>©SoftMoore Consulting</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353E3141-9DBA-43AF-82BF-D4737B40D95D}"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r>
              <a:rPr lang="en-US" smtClean="0"/>
              <a:t>8/26/2013</a:t>
            </a:r>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r>
              <a:rPr lang="en-US" smtClean="0"/>
              <a:t>©SoftMoore Consulting</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r>
              <a:rPr lang="en-US" smtClean="0"/>
              <a:t>8/26/2013</a:t>
            </a:r>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r>
              <a:rPr lang="en-US" smtClean="0"/>
              <a:t>©SoftMoore Consulting</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9ADCC6B8-41D2-4FDC-B088-E471F2F7E3BA}"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www.oodesign.com/design-principles.html" TargetMode="External"/><Relationship Id="rId2" Type="http://schemas.openxmlformats.org/officeDocument/2006/relationships/hyperlink" Target="http://en.wikipedia.org/wiki/Object-oriented_design" TargetMode="External"/><Relationship Id="rId1" Type="http://schemas.openxmlformats.org/officeDocument/2006/relationships/slideLayout" Target="../slideLayouts/slideLayout2.xml"/><Relationship Id="rId4" Type="http://schemas.openxmlformats.org/officeDocument/2006/relationships/hyperlink" Target="http://c2.com/cgi/wiki?PrinciplesOfObjectOrientedDesig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subTitle" idx="1"/>
          </p:nvPr>
        </p:nvSpPr>
        <p:spPr>
          <a:xfrm>
            <a:off x="1371600" y="2819400"/>
            <a:ext cx="6858000" cy="3276600"/>
          </a:xfrm>
        </p:spPr>
        <p:txBody>
          <a:bodyPr>
            <a:noAutofit/>
          </a:bodyPr>
          <a:lstStyle/>
          <a:p>
            <a:pPr algn="l" eaLnBrk="1" hangingPunct="1"/>
            <a:r>
              <a:rPr lang="en-US" sz="1800" dirty="0" smtClean="0"/>
              <a:t>“Let there be no doubt that object-oriented analysis and design is fundamentally different than traditional structured design approaches;  it requires a different way of thinking about decomposition, and it produces software architectures that are largely outside the realm of the structured design culture.”</a:t>
            </a:r>
            <a:br>
              <a:rPr lang="en-US" sz="1800" dirty="0" smtClean="0"/>
            </a:br>
            <a:r>
              <a:rPr lang="en-US" sz="1800" dirty="0" smtClean="0"/>
              <a:t>				–  Grady </a:t>
            </a:r>
            <a:r>
              <a:rPr lang="en-US" sz="1800" dirty="0" err="1" smtClean="0"/>
              <a:t>Booch</a:t>
            </a:r>
            <a:endParaRPr lang="en-US" sz="1800" dirty="0" smtClean="0"/>
          </a:p>
        </p:txBody>
      </p:sp>
      <p:sp>
        <p:nvSpPr>
          <p:cNvPr id="3074" name="Rectangle 4"/>
          <p:cNvSpPr>
            <a:spLocks noGrp="1" noChangeArrowheads="1"/>
          </p:cNvSpPr>
          <p:nvPr>
            <p:ph type="ctrTitle"/>
          </p:nvPr>
        </p:nvSpPr>
        <p:spPr/>
        <p:txBody>
          <a:bodyPr/>
          <a:lstStyle/>
          <a:p>
            <a:pPr eaLnBrk="1" hangingPunct="1"/>
            <a:r>
              <a:rPr lang="en-US" smtClean="0"/>
              <a:t>Basic Object-Oriented Concepts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8"/>
          <p:cNvSpPr>
            <a:spLocks noGrp="1" noChangeArrowheads="1"/>
          </p:cNvSpPr>
          <p:nvPr>
            <p:ph type="title"/>
          </p:nvPr>
        </p:nvSpPr>
        <p:spPr/>
        <p:txBody>
          <a:bodyPr/>
          <a:lstStyle/>
          <a:p>
            <a:pPr eaLnBrk="1" hangingPunct="1"/>
            <a:r>
              <a:rPr lang="en-US" smtClean="0"/>
              <a:t>Example:  Inheritance</a:t>
            </a:r>
          </a:p>
        </p:txBody>
      </p:sp>
      <p:sp>
        <p:nvSpPr>
          <p:cNvPr id="16387" name="Rectangle 1029"/>
          <p:cNvSpPr>
            <a:spLocks noGrp="1" noChangeArrowheads="1"/>
          </p:cNvSpPr>
          <p:nvPr>
            <p:ph sz="quarter" idx="1"/>
          </p:nvPr>
        </p:nvSpPr>
        <p:spPr/>
        <p:txBody>
          <a:bodyPr/>
          <a:lstStyle/>
          <a:p>
            <a:pPr eaLnBrk="1" hangingPunct="1"/>
            <a:r>
              <a:rPr lang="en-US" smtClean="0"/>
              <a:t>Attributes and operations common to all vehicles could be described in a class called </a:t>
            </a:r>
            <a:r>
              <a:rPr lang="en-US" i="1" smtClean="0"/>
              <a:t>Vehicle</a:t>
            </a:r>
            <a:r>
              <a:rPr lang="en-US" smtClean="0"/>
              <a:t>.</a:t>
            </a:r>
          </a:p>
          <a:p>
            <a:pPr eaLnBrk="1" hangingPunct="1"/>
            <a:r>
              <a:rPr lang="en-US" smtClean="0"/>
              <a:t>Class </a:t>
            </a:r>
            <a:r>
              <a:rPr lang="en-US" i="1" smtClean="0"/>
              <a:t>Car</a:t>
            </a:r>
            <a:r>
              <a:rPr lang="en-US" smtClean="0"/>
              <a:t> could be defined as a subclass of </a:t>
            </a:r>
            <a:r>
              <a:rPr lang="en-US" i="1" smtClean="0"/>
              <a:t>Vehicle</a:t>
            </a:r>
            <a:r>
              <a:rPr lang="en-US" smtClean="0"/>
              <a:t>.  The definition of car would focus on the attributes and operations that distinguish cars from other vehicles.</a:t>
            </a:r>
          </a:p>
        </p:txBody>
      </p:sp>
      <p:sp>
        <p:nvSpPr>
          <p:cNvPr id="16390" name="Rectangle 1030"/>
          <p:cNvSpPr>
            <a:spLocks noChangeArrowheads="1"/>
          </p:cNvSpPr>
          <p:nvPr/>
        </p:nvSpPr>
        <p:spPr bwMode="auto">
          <a:xfrm>
            <a:off x="3884613" y="3733800"/>
            <a:ext cx="1371600" cy="639763"/>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800"/>
              <a:t>Vehicle</a:t>
            </a:r>
          </a:p>
        </p:txBody>
      </p:sp>
      <p:sp>
        <p:nvSpPr>
          <p:cNvPr id="16391" name="AutoShape 1031"/>
          <p:cNvSpPr>
            <a:spLocks noChangeArrowheads="1"/>
          </p:cNvSpPr>
          <p:nvPr/>
        </p:nvSpPr>
        <p:spPr bwMode="auto">
          <a:xfrm>
            <a:off x="4479925" y="4381500"/>
            <a:ext cx="182563" cy="182563"/>
          </a:xfrm>
          <a:prstGeom prst="triangle">
            <a:avLst>
              <a:gd name="adj" fmla="val 50000"/>
            </a:avLst>
          </a:prstGeom>
          <a:noFill/>
          <a:ln w="9525">
            <a:solidFill>
              <a:schemeClr val="tx1"/>
            </a:solidFill>
            <a:miter lim="800000"/>
            <a:headEnd type="none" w="sm" len="sm"/>
            <a:tailEnd type="none" w="sm" len="sm"/>
          </a:ln>
        </p:spPr>
        <p:txBody>
          <a:bodyPr wrap="none" lIns="92075" tIns="46038" rIns="92075" bIns="46038" anchor="ctr"/>
          <a:lstStyle/>
          <a:p>
            <a:endParaRPr lang="en-US"/>
          </a:p>
        </p:txBody>
      </p:sp>
      <p:sp>
        <p:nvSpPr>
          <p:cNvPr id="16392" name="Rectangle 1032"/>
          <p:cNvSpPr>
            <a:spLocks noChangeArrowheads="1"/>
          </p:cNvSpPr>
          <p:nvPr/>
        </p:nvSpPr>
        <p:spPr bwMode="auto">
          <a:xfrm>
            <a:off x="3884613" y="5151438"/>
            <a:ext cx="1371600" cy="639762"/>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800"/>
              <a:t>Car</a:t>
            </a:r>
          </a:p>
        </p:txBody>
      </p:sp>
      <p:cxnSp>
        <p:nvCxnSpPr>
          <p:cNvPr id="16393" name="AutoShape 1033"/>
          <p:cNvCxnSpPr>
            <a:cxnSpLocks noChangeShapeType="1"/>
            <a:stCxn id="16391" idx="3"/>
            <a:endCxn id="16392" idx="0"/>
          </p:cNvCxnSpPr>
          <p:nvPr/>
        </p:nvCxnSpPr>
        <p:spPr bwMode="auto">
          <a:xfrm flipH="1">
            <a:off x="4570413" y="4564063"/>
            <a:ext cx="1587" cy="587375"/>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a:xfrm>
            <a:off x="301752" y="384048"/>
            <a:ext cx="8534400" cy="758952"/>
          </a:xfrm>
        </p:spPr>
        <p:txBody>
          <a:bodyPr>
            <a:normAutofit fontScale="90000"/>
          </a:bodyPr>
          <a:lstStyle/>
          <a:p>
            <a:pPr eaLnBrk="1" hangingPunct="1"/>
            <a:r>
              <a:rPr lang="en-US" dirty="0" smtClean="0"/>
              <a:t>Fundamental Object-Oriented</a:t>
            </a:r>
            <a:br>
              <a:rPr lang="en-US" dirty="0" smtClean="0"/>
            </a:br>
            <a:r>
              <a:rPr lang="en-US" dirty="0" smtClean="0"/>
              <a:t>Concepts:  Polymorphism</a:t>
            </a:r>
          </a:p>
        </p:txBody>
      </p:sp>
      <p:sp>
        <p:nvSpPr>
          <p:cNvPr id="17411" name="Rectangle 7"/>
          <p:cNvSpPr>
            <a:spLocks noGrp="1" noChangeArrowheads="1"/>
          </p:cNvSpPr>
          <p:nvPr>
            <p:ph sz="quarter" idx="1"/>
          </p:nvPr>
        </p:nvSpPr>
        <p:spPr/>
        <p:txBody>
          <a:bodyPr/>
          <a:lstStyle/>
          <a:p>
            <a:pPr eaLnBrk="1" hangingPunct="1"/>
            <a:r>
              <a:rPr lang="en-US" smtClean="0"/>
              <a:t>Polymorphism (Greek for “many forms”):  The name of an operation can be shared up and down a class/subclass hierarchy, with each class in the hierarchy implementing the operation’s action in a way appropriate to itself.</a:t>
            </a:r>
          </a:p>
          <a:p>
            <a:pPr eaLnBrk="1" hangingPunct="1"/>
            <a:r>
              <a:rPr lang="en-US" smtClean="0"/>
              <a:t>Relationship between polymorphism and dynamic binding</a:t>
            </a:r>
          </a:p>
          <a:p>
            <a:pPr eaLnBrk="1" hangingPunct="1"/>
            <a:r>
              <a:rPr lang="en-US" smtClean="0"/>
              <a:t>Terms:  polymorphism versus overloading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Example:  Polymorphism</a:t>
            </a:r>
          </a:p>
        </p:txBody>
      </p:sp>
      <p:sp>
        <p:nvSpPr>
          <p:cNvPr id="18435" name="Rectangle 3"/>
          <p:cNvSpPr>
            <a:spLocks noGrp="1" noChangeArrowheads="1"/>
          </p:cNvSpPr>
          <p:nvPr>
            <p:ph sz="quarter" idx="1"/>
          </p:nvPr>
        </p:nvSpPr>
        <p:spPr/>
        <p:txBody>
          <a:bodyPr/>
          <a:lstStyle/>
          <a:p>
            <a:pPr eaLnBrk="1" hangingPunct="1"/>
            <a:r>
              <a:rPr lang="en-US" smtClean="0"/>
              <a:t>Given a list L of different shapes (circles, rectangles, etc.), where each shape has the polymorphic operation named </a:t>
            </a:r>
            <a:r>
              <a:rPr lang="en-US" i="1" smtClean="0"/>
              <a:t>draw()</a:t>
            </a:r>
            <a:r>
              <a:rPr lang="en-US" smtClean="0"/>
              <a:t> implemented appropriately, we could draw all shapes in the list as follows:</a:t>
            </a:r>
            <a:br>
              <a:rPr lang="en-US" smtClean="0"/>
            </a:br>
            <a:r>
              <a:rPr lang="en-US" smtClean="0"/>
              <a:t>	</a:t>
            </a:r>
            <a:r>
              <a:rPr lang="en-US" sz="1800" smtClean="0">
                <a:latin typeface="Courier New" pitchFamily="49" charset="0"/>
              </a:rPr>
              <a:t>for each shape s in list L</a:t>
            </a:r>
          </a:p>
          <a:p>
            <a:pPr lvl="1" eaLnBrk="1" hangingPunct="1">
              <a:buFontTx/>
              <a:buNone/>
            </a:pPr>
            <a:r>
              <a:rPr lang="en-US" sz="1800" smtClean="0">
                <a:latin typeface="Courier New" pitchFamily="49" charset="0"/>
              </a:rPr>
              <a:t>		    s.draw();</a:t>
            </a:r>
            <a:endParaRPr lang="en-US" smtClean="0"/>
          </a:p>
          <a:p>
            <a:pPr eaLnBrk="1" hangingPunct="1"/>
            <a:r>
              <a:rPr lang="en-US" smtClean="0"/>
              <a:t>The appropriate draw operation would be determined and invoked at run-time (dynamic binding).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301752" y="384048"/>
            <a:ext cx="8534400" cy="758952"/>
          </a:xfrm>
        </p:spPr>
        <p:txBody>
          <a:bodyPr>
            <a:normAutofit fontScale="90000"/>
          </a:bodyPr>
          <a:lstStyle/>
          <a:p>
            <a:pPr eaLnBrk="1" hangingPunct="1"/>
            <a:r>
              <a:rPr lang="en-US" dirty="0" smtClean="0"/>
              <a:t>Polymorphism versus </a:t>
            </a:r>
            <a:br>
              <a:rPr lang="en-US" dirty="0" smtClean="0"/>
            </a:br>
            <a:r>
              <a:rPr lang="en-US" dirty="0" smtClean="0"/>
              <a:t>More Traditional Approaches</a:t>
            </a:r>
          </a:p>
        </p:txBody>
      </p:sp>
      <p:sp>
        <p:nvSpPr>
          <p:cNvPr id="19459" name="Rectangle 5"/>
          <p:cNvSpPr>
            <a:spLocks noGrp="1" noChangeArrowheads="1"/>
          </p:cNvSpPr>
          <p:nvPr>
            <p:ph sz="quarter" idx="1"/>
          </p:nvPr>
        </p:nvSpPr>
        <p:spPr/>
        <p:txBody>
          <a:bodyPr/>
          <a:lstStyle/>
          <a:p>
            <a:pPr eaLnBrk="1" hangingPunct="1"/>
            <a:r>
              <a:rPr lang="en-US" smtClean="0"/>
              <a:t>Contrast the previous logic with the more traditional approach using variant records and multiway branches.</a:t>
            </a:r>
            <a:br>
              <a:rPr lang="en-US" smtClean="0"/>
            </a:br>
            <a:r>
              <a:rPr lang="en-US" smtClean="0"/>
              <a:t>	</a:t>
            </a:r>
            <a:r>
              <a:rPr lang="en-US" sz="1800" smtClean="0">
                <a:latin typeface="Courier New" pitchFamily="49" charset="0"/>
              </a:rPr>
              <a:t>for each shape s in list L</a:t>
            </a:r>
            <a:br>
              <a:rPr lang="en-US" sz="1800" smtClean="0">
                <a:latin typeface="Courier New" pitchFamily="49" charset="0"/>
              </a:rPr>
            </a:br>
            <a:r>
              <a:rPr lang="en-US" sz="1800" smtClean="0">
                <a:latin typeface="Courier New" pitchFamily="49" charset="0"/>
              </a:rPr>
              <a:t>	    if s is a circle then</a:t>
            </a:r>
            <a:br>
              <a:rPr lang="en-US" sz="1800" smtClean="0">
                <a:latin typeface="Courier New" pitchFamily="49" charset="0"/>
              </a:rPr>
            </a:br>
            <a:r>
              <a:rPr lang="en-US" sz="1800" smtClean="0">
                <a:latin typeface="Courier New" pitchFamily="49" charset="0"/>
              </a:rPr>
              <a:t>	        drawCircle(s);</a:t>
            </a:r>
            <a:br>
              <a:rPr lang="en-US" sz="1800" smtClean="0">
                <a:latin typeface="Courier New" pitchFamily="49" charset="0"/>
              </a:rPr>
            </a:br>
            <a:r>
              <a:rPr lang="en-US" sz="1800" smtClean="0">
                <a:latin typeface="Courier New" pitchFamily="49" charset="0"/>
              </a:rPr>
              <a:t>	    else if s is a rectangle then</a:t>
            </a:r>
            <a:br>
              <a:rPr lang="en-US" sz="1800" smtClean="0">
                <a:latin typeface="Courier New" pitchFamily="49" charset="0"/>
              </a:rPr>
            </a:br>
            <a:r>
              <a:rPr lang="en-US" sz="1800" smtClean="0">
                <a:latin typeface="Courier New" pitchFamily="49" charset="0"/>
              </a:rPr>
              <a:t>	        drawRectangle(s);</a:t>
            </a:r>
            <a:br>
              <a:rPr lang="en-US" sz="1800" smtClean="0">
                <a:latin typeface="Courier New" pitchFamily="49" charset="0"/>
              </a:rPr>
            </a:br>
            <a:r>
              <a:rPr lang="en-US" sz="1800" smtClean="0">
                <a:latin typeface="Courier New" pitchFamily="49" charset="0"/>
              </a:rPr>
              <a:t>	    else if ...</a:t>
            </a:r>
            <a:r>
              <a:rPr lang="en-US" sz="1600" smtClean="0">
                <a:latin typeface="Courier New" pitchFamily="49" charset="0"/>
              </a:rPr>
              <a:t> </a:t>
            </a:r>
            <a:endParaRPr lang="en-US" smtClean="0"/>
          </a:p>
          <a:p>
            <a:pPr eaLnBrk="1" hangingPunct="1"/>
            <a:r>
              <a:rPr lang="en-US" smtClean="0"/>
              <a:t>Consider the addition of a new kind of shape.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Model for Programming</a:t>
            </a:r>
          </a:p>
        </p:txBody>
      </p:sp>
      <p:grpSp>
        <p:nvGrpSpPr>
          <p:cNvPr id="2" name="Group 43"/>
          <p:cNvGrpSpPr>
            <a:grpSpLocks/>
          </p:cNvGrpSpPr>
          <p:nvPr/>
        </p:nvGrpSpPr>
        <p:grpSpPr bwMode="auto">
          <a:xfrm>
            <a:off x="1381125" y="2438400"/>
            <a:ext cx="4105275" cy="2317750"/>
            <a:chOff x="870" y="1632"/>
            <a:chExt cx="2586" cy="1460"/>
          </a:xfrm>
        </p:grpSpPr>
        <p:sp>
          <p:nvSpPr>
            <p:cNvPr id="21522" name="AutoShape 21"/>
            <p:cNvSpPr>
              <a:spLocks noChangeArrowheads="1"/>
            </p:cNvSpPr>
            <p:nvPr/>
          </p:nvSpPr>
          <p:spPr bwMode="auto">
            <a:xfrm>
              <a:off x="2304" y="2574"/>
              <a:ext cx="1152" cy="518"/>
            </a:xfrm>
            <a:prstGeom prst="roundRect">
              <a:avLst>
                <a:gd name="adj" fmla="val 16667"/>
              </a:avLst>
            </a:prstGeom>
            <a:noFill/>
            <a:ln w="12700">
              <a:solidFill>
                <a:schemeClr val="tx1"/>
              </a:solidFill>
              <a:round/>
              <a:headEnd/>
              <a:tailEnd/>
            </a:ln>
          </p:spPr>
          <p:txBody>
            <a:bodyPr anchor="ctr"/>
            <a:lstStyle/>
            <a:p>
              <a:r>
                <a:rPr lang="en-US" sz="1800"/>
                <a:t>Software</a:t>
              </a:r>
            </a:p>
            <a:p>
              <a:r>
                <a:rPr lang="en-US" sz="1800"/>
                <a:t>Objects</a:t>
              </a:r>
            </a:p>
          </p:txBody>
        </p:sp>
        <p:cxnSp>
          <p:nvCxnSpPr>
            <p:cNvPr id="21523" name="AutoShape 22"/>
            <p:cNvCxnSpPr>
              <a:cxnSpLocks noChangeShapeType="1"/>
            </p:cNvCxnSpPr>
            <p:nvPr/>
          </p:nvCxnSpPr>
          <p:spPr bwMode="auto">
            <a:xfrm>
              <a:off x="1392" y="1632"/>
              <a:ext cx="1200" cy="914"/>
            </a:xfrm>
            <a:prstGeom prst="straightConnector1">
              <a:avLst/>
            </a:prstGeom>
            <a:noFill/>
            <a:ln w="12700">
              <a:solidFill>
                <a:schemeClr val="tx1"/>
              </a:solidFill>
              <a:round/>
              <a:headEnd/>
              <a:tailEnd type="triangle" w="med" len="med"/>
            </a:ln>
          </p:spPr>
        </p:cxnSp>
        <p:sp>
          <p:nvSpPr>
            <p:cNvPr id="21524" name="Text Box 23"/>
            <p:cNvSpPr txBox="1">
              <a:spLocks noChangeArrowheads="1"/>
            </p:cNvSpPr>
            <p:nvPr/>
          </p:nvSpPr>
          <p:spPr bwMode="auto">
            <a:xfrm>
              <a:off x="870" y="2134"/>
              <a:ext cx="1092" cy="577"/>
            </a:xfrm>
            <a:prstGeom prst="rect">
              <a:avLst/>
            </a:prstGeom>
            <a:noFill/>
            <a:ln w="25400">
              <a:noFill/>
              <a:miter lim="800000"/>
              <a:headEnd/>
              <a:tailEnd/>
            </a:ln>
          </p:spPr>
          <p:txBody>
            <a:bodyPr wrap="none" anchor="ctr">
              <a:spAutoFit/>
            </a:bodyPr>
            <a:lstStyle/>
            <a:p>
              <a:r>
                <a:rPr lang="en-US" sz="1800"/>
                <a:t>Programmer’s</a:t>
              </a:r>
            </a:p>
            <a:p>
              <a:r>
                <a:rPr lang="en-US" sz="1800"/>
                <a:t>Representation</a:t>
              </a:r>
            </a:p>
            <a:p>
              <a:r>
                <a:rPr lang="en-US" sz="1800"/>
                <a:t>of the Problem</a:t>
              </a:r>
            </a:p>
          </p:txBody>
        </p:sp>
      </p:grpSp>
      <p:grpSp>
        <p:nvGrpSpPr>
          <p:cNvPr id="3" name="Group 42"/>
          <p:cNvGrpSpPr>
            <a:grpSpLocks/>
          </p:cNvGrpSpPr>
          <p:nvPr/>
        </p:nvGrpSpPr>
        <p:grpSpPr bwMode="auto">
          <a:xfrm>
            <a:off x="4953000" y="1600200"/>
            <a:ext cx="2895600" cy="2551113"/>
            <a:chOff x="3120" y="1104"/>
            <a:chExt cx="1824" cy="1607"/>
          </a:xfrm>
        </p:grpSpPr>
        <p:cxnSp>
          <p:nvCxnSpPr>
            <p:cNvPr id="21519" name="AutoShape 25"/>
            <p:cNvCxnSpPr>
              <a:cxnSpLocks noChangeShapeType="1"/>
              <a:endCxn id="21520" idx="2"/>
            </p:cNvCxnSpPr>
            <p:nvPr/>
          </p:nvCxnSpPr>
          <p:spPr bwMode="auto">
            <a:xfrm flipV="1">
              <a:off x="3120" y="1622"/>
              <a:ext cx="1248" cy="938"/>
            </a:xfrm>
            <a:prstGeom prst="straightConnector1">
              <a:avLst/>
            </a:prstGeom>
            <a:noFill/>
            <a:ln w="12700">
              <a:solidFill>
                <a:schemeClr val="tx1"/>
              </a:solidFill>
              <a:round/>
              <a:headEnd/>
              <a:tailEnd type="triangle" w="med" len="med"/>
            </a:ln>
          </p:spPr>
        </p:cxnSp>
        <p:sp>
          <p:nvSpPr>
            <p:cNvPr id="21520" name="AutoShape 26"/>
            <p:cNvSpPr>
              <a:spLocks noChangeArrowheads="1"/>
            </p:cNvSpPr>
            <p:nvPr/>
          </p:nvSpPr>
          <p:spPr bwMode="auto">
            <a:xfrm>
              <a:off x="3792" y="1104"/>
              <a:ext cx="1152" cy="518"/>
            </a:xfrm>
            <a:prstGeom prst="roundRect">
              <a:avLst>
                <a:gd name="adj" fmla="val 16667"/>
              </a:avLst>
            </a:prstGeom>
            <a:noFill/>
            <a:ln w="12700">
              <a:solidFill>
                <a:schemeClr val="tx1"/>
              </a:solidFill>
              <a:round/>
              <a:headEnd/>
              <a:tailEnd/>
            </a:ln>
          </p:spPr>
          <p:txBody>
            <a:bodyPr anchor="ctr"/>
            <a:lstStyle/>
            <a:p>
              <a:r>
                <a:rPr lang="en-US" sz="1800"/>
                <a:t>Results</a:t>
              </a:r>
            </a:p>
          </p:txBody>
        </p:sp>
        <p:sp>
          <p:nvSpPr>
            <p:cNvPr id="21521" name="Text Box 27"/>
            <p:cNvSpPr txBox="1">
              <a:spLocks noChangeArrowheads="1"/>
            </p:cNvSpPr>
            <p:nvPr/>
          </p:nvSpPr>
          <p:spPr bwMode="auto">
            <a:xfrm>
              <a:off x="3840" y="2134"/>
              <a:ext cx="996" cy="577"/>
            </a:xfrm>
            <a:prstGeom prst="rect">
              <a:avLst/>
            </a:prstGeom>
            <a:noFill/>
            <a:ln w="25400">
              <a:noFill/>
              <a:miter lim="800000"/>
              <a:headEnd/>
              <a:tailEnd/>
            </a:ln>
          </p:spPr>
          <p:txBody>
            <a:bodyPr wrap="none" anchor="ctr">
              <a:spAutoFit/>
            </a:bodyPr>
            <a:lstStyle/>
            <a:p>
              <a:r>
                <a:rPr lang="en-US" sz="1800"/>
                <a:t>Execution/</a:t>
              </a:r>
            </a:p>
            <a:p>
              <a:r>
                <a:rPr lang="en-US" sz="1800"/>
                <a:t>Interpretation</a:t>
              </a:r>
            </a:p>
            <a:p>
              <a:r>
                <a:rPr lang="en-US" sz="1800"/>
                <a:t>of the Results</a:t>
              </a:r>
            </a:p>
          </p:txBody>
        </p:sp>
      </p:grpSp>
      <p:sp>
        <p:nvSpPr>
          <p:cNvPr id="216093" name="AutoShape 29"/>
          <p:cNvSpPr>
            <a:spLocks noChangeArrowheads="1"/>
          </p:cNvSpPr>
          <p:nvPr/>
        </p:nvSpPr>
        <p:spPr bwMode="auto">
          <a:xfrm>
            <a:off x="1295400" y="1600200"/>
            <a:ext cx="1828800" cy="822325"/>
          </a:xfrm>
          <a:prstGeom prst="roundRect">
            <a:avLst>
              <a:gd name="adj" fmla="val 16667"/>
            </a:avLst>
          </a:prstGeom>
          <a:noFill/>
          <a:ln w="12700">
            <a:solidFill>
              <a:schemeClr val="tx1"/>
            </a:solidFill>
            <a:round/>
            <a:headEnd/>
            <a:tailEnd/>
          </a:ln>
        </p:spPr>
        <p:txBody>
          <a:bodyPr anchor="ctr"/>
          <a:lstStyle/>
          <a:p>
            <a:r>
              <a:rPr lang="en-US" sz="1800"/>
              <a:t>Real World</a:t>
            </a:r>
          </a:p>
          <a:p>
            <a:r>
              <a:rPr lang="en-US" sz="1800"/>
              <a:t>Objects</a:t>
            </a:r>
          </a:p>
        </p:txBody>
      </p:sp>
      <p:grpSp>
        <p:nvGrpSpPr>
          <p:cNvPr id="21512" name="Group 45"/>
          <p:cNvGrpSpPr>
            <a:grpSpLocks/>
          </p:cNvGrpSpPr>
          <p:nvPr/>
        </p:nvGrpSpPr>
        <p:grpSpPr bwMode="auto">
          <a:xfrm>
            <a:off x="1371600" y="2747963"/>
            <a:ext cx="6400800" cy="798512"/>
            <a:chOff x="864" y="1827"/>
            <a:chExt cx="4032" cy="503"/>
          </a:xfrm>
        </p:grpSpPr>
        <p:sp>
          <p:nvSpPr>
            <p:cNvPr id="21516" name="Text Box 30"/>
            <p:cNvSpPr txBox="1">
              <a:spLocks noChangeArrowheads="1"/>
            </p:cNvSpPr>
            <p:nvPr/>
          </p:nvSpPr>
          <p:spPr bwMode="auto">
            <a:xfrm>
              <a:off x="2312" y="1827"/>
              <a:ext cx="1100" cy="231"/>
            </a:xfrm>
            <a:prstGeom prst="rect">
              <a:avLst/>
            </a:prstGeom>
            <a:noFill/>
            <a:ln w="25400">
              <a:noFill/>
              <a:miter lim="800000"/>
              <a:headEnd/>
              <a:tailEnd/>
            </a:ln>
          </p:spPr>
          <p:txBody>
            <a:bodyPr wrap="none" anchor="ctr">
              <a:spAutoFit/>
            </a:bodyPr>
            <a:lstStyle/>
            <a:p>
              <a:r>
                <a:rPr lang="en-US" sz="1800"/>
                <a:t>Problem Space</a:t>
              </a:r>
            </a:p>
          </p:txBody>
        </p:sp>
        <p:sp>
          <p:nvSpPr>
            <p:cNvPr id="21517" name="Text Box 31"/>
            <p:cNvSpPr txBox="1">
              <a:spLocks noChangeArrowheads="1"/>
            </p:cNvSpPr>
            <p:nvPr/>
          </p:nvSpPr>
          <p:spPr bwMode="auto">
            <a:xfrm>
              <a:off x="2320" y="2099"/>
              <a:ext cx="1084" cy="231"/>
            </a:xfrm>
            <a:prstGeom prst="rect">
              <a:avLst/>
            </a:prstGeom>
            <a:noFill/>
            <a:ln w="25400">
              <a:noFill/>
              <a:miter lim="800000"/>
              <a:headEnd/>
              <a:tailEnd/>
            </a:ln>
          </p:spPr>
          <p:txBody>
            <a:bodyPr wrap="none" anchor="ctr">
              <a:spAutoFit/>
            </a:bodyPr>
            <a:lstStyle/>
            <a:p>
              <a:r>
                <a:rPr lang="en-US" sz="1800"/>
                <a:t>Solution Space</a:t>
              </a:r>
            </a:p>
          </p:txBody>
        </p:sp>
        <p:sp>
          <p:nvSpPr>
            <p:cNvPr id="21518" name="Line 32"/>
            <p:cNvSpPr>
              <a:spLocks noChangeShapeType="1"/>
            </p:cNvSpPr>
            <p:nvPr/>
          </p:nvSpPr>
          <p:spPr bwMode="auto">
            <a:xfrm>
              <a:off x="864" y="2087"/>
              <a:ext cx="4032" cy="0"/>
            </a:xfrm>
            <a:prstGeom prst="line">
              <a:avLst/>
            </a:prstGeom>
            <a:noFill/>
            <a:ln w="12700">
              <a:solidFill>
                <a:schemeClr val="tx1"/>
              </a:solidFill>
              <a:prstDash val="dash"/>
              <a:round/>
              <a:headEnd/>
              <a:tailEnd/>
            </a:ln>
          </p:spPr>
          <p:txBody>
            <a:bodyPr wrap="none" anchor="ctr">
              <a:spAutoFit/>
            </a:bodyPr>
            <a:lstStyle/>
            <a:p>
              <a:endParaRPr lang="en-US"/>
            </a:p>
          </p:txBody>
        </p:sp>
      </p:grpSp>
      <p:grpSp>
        <p:nvGrpSpPr>
          <p:cNvPr id="5" name="Group 44"/>
          <p:cNvGrpSpPr>
            <a:grpSpLocks/>
          </p:cNvGrpSpPr>
          <p:nvPr/>
        </p:nvGrpSpPr>
        <p:grpSpPr bwMode="auto">
          <a:xfrm>
            <a:off x="3195638" y="4729163"/>
            <a:ext cx="2671762" cy="1392237"/>
            <a:chOff x="2013" y="3075"/>
            <a:chExt cx="1683" cy="877"/>
          </a:xfrm>
        </p:grpSpPr>
        <p:sp>
          <p:nvSpPr>
            <p:cNvPr id="21514" name="Text Box 34"/>
            <p:cNvSpPr txBox="1">
              <a:spLocks noChangeArrowheads="1"/>
            </p:cNvSpPr>
            <p:nvPr/>
          </p:nvSpPr>
          <p:spPr bwMode="auto">
            <a:xfrm>
              <a:off x="2013" y="3548"/>
              <a:ext cx="1683" cy="404"/>
            </a:xfrm>
            <a:prstGeom prst="rect">
              <a:avLst/>
            </a:prstGeom>
            <a:noFill/>
            <a:ln w="25400">
              <a:noFill/>
              <a:miter lim="800000"/>
              <a:headEnd/>
              <a:tailEnd/>
            </a:ln>
          </p:spPr>
          <p:txBody>
            <a:bodyPr anchor="ctr">
              <a:spAutoFit/>
            </a:bodyPr>
            <a:lstStyle/>
            <a:p>
              <a:r>
                <a:rPr lang="en-US" sz="1800"/>
                <a:t>Addition of new</a:t>
              </a:r>
            </a:p>
            <a:p>
              <a:r>
                <a:rPr lang="en-US" sz="1800"/>
                <a:t>Solution Space Objects</a:t>
              </a:r>
            </a:p>
          </p:txBody>
        </p:sp>
        <p:sp>
          <p:nvSpPr>
            <p:cNvPr id="21515" name="Arc 35"/>
            <p:cNvSpPr>
              <a:spLocks/>
            </p:cNvSpPr>
            <p:nvPr/>
          </p:nvSpPr>
          <p:spPr bwMode="auto">
            <a:xfrm rot="5100817">
              <a:off x="2659" y="2856"/>
              <a:ext cx="427" cy="866"/>
            </a:xfrm>
            <a:custGeom>
              <a:avLst/>
              <a:gdLst>
                <a:gd name="T0" fmla="*/ 0 w 25538"/>
                <a:gd name="T1" fmla="*/ 0 h 43200"/>
                <a:gd name="T2" fmla="*/ 0 w 25538"/>
                <a:gd name="T3" fmla="*/ 0 h 43200"/>
                <a:gd name="T4" fmla="*/ 0 w 25538"/>
                <a:gd name="T5" fmla="*/ 0 h 43200"/>
                <a:gd name="T6" fmla="*/ 0 60000 65536"/>
                <a:gd name="T7" fmla="*/ 0 60000 65536"/>
                <a:gd name="T8" fmla="*/ 0 60000 65536"/>
                <a:gd name="T9" fmla="*/ 0 w 25538"/>
                <a:gd name="T10" fmla="*/ 0 h 43200"/>
                <a:gd name="T11" fmla="*/ 25538 w 25538"/>
                <a:gd name="T12" fmla="*/ 43200 h 43200"/>
              </a:gdLst>
              <a:ahLst/>
              <a:cxnLst>
                <a:cxn ang="T6">
                  <a:pos x="T0" y="T1"/>
                </a:cxn>
                <a:cxn ang="T7">
                  <a:pos x="T2" y="T3"/>
                </a:cxn>
                <a:cxn ang="T8">
                  <a:pos x="T4" y="T5"/>
                </a:cxn>
              </a:cxnLst>
              <a:rect l="T9" t="T10" r="T11" b="T12"/>
              <a:pathLst>
                <a:path w="25538" h="43200" fill="none" extrusionOk="0">
                  <a:moveTo>
                    <a:pt x="3937" y="0"/>
                  </a:moveTo>
                  <a:cubicBezTo>
                    <a:pt x="15867" y="0"/>
                    <a:pt x="25538" y="9670"/>
                    <a:pt x="25538" y="21600"/>
                  </a:cubicBezTo>
                  <a:cubicBezTo>
                    <a:pt x="25538" y="33529"/>
                    <a:pt x="15867" y="43200"/>
                    <a:pt x="3938" y="43200"/>
                  </a:cubicBezTo>
                  <a:cubicBezTo>
                    <a:pt x="2617" y="43200"/>
                    <a:pt x="1298" y="43078"/>
                    <a:pt x="0" y="42837"/>
                  </a:cubicBezTo>
                </a:path>
                <a:path w="25538" h="43200" stroke="0" extrusionOk="0">
                  <a:moveTo>
                    <a:pt x="3937" y="0"/>
                  </a:moveTo>
                  <a:cubicBezTo>
                    <a:pt x="15867" y="0"/>
                    <a:pt x="25538" y="9670"/>
                    <a:pt x="25538" y="21600"/>
                  </a:cubicBezTo>
                  <a:cubicBezTo>
                    <a:pt x="25538" y="33529"/>
                    <a:pt x="15867" y="43200"/>
                    <a:pt x="3938" y="43200"/>
                  </a:cubicBezTo>
                  <a:cubicBezTo>
                    <a:pt x="2617" y="43200"/>
                    <a:pt x="1298" y="43078"/>
                    <a:pt x="0" y="42837"/>
                  </a:cubicBezTo>
                  <a:lnTo>
                    <a:pt x="3938" y="21600"/>
                  </a:lnTo>
                  <a:close/>
                </a:path>
              </a:pathLst>
            </a:custGeom>
            <a:noFill/>
            <a:ln w="12700">
              <a:solidFill>
                <a:schemeClr val="tx1"/>
              </a:solidFill>
              <a:round/>
              <a:headEnd/>
              <a:tailEnd type="triangle" w="med" len="med"/>
            </a:ln>
          </p:spPr>
          <p:txBody>
            <a:bodyPr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6093"/>
                                        </p:tgtEl>
                                        <p:attrNameLst>
                                          <p:attrName>style.visibility</p:attrName>
                                        </p:attrNameLst>
                                      </p:cBhvr>
                                      <p:to>
                                        <p:strVal val="visible"/>
                                      </p:to>
                                    </p:set>
                                    <p:animEffect transition="in" filter="wipe(up)">
                                      <p:cBhvr>
                                        <p:cTn id="7" dur="500"/>
                                        <p:tgtEl>
                                          <p:spTgt spid="2160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9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a:spLocks noGrp="1" noChangeArrowheads="1"/>
          </p:cNvSpPr>
          <p:nvPr>
            <p:ph type="title"/>
          </p:nvPr>
        </p:nvSpPr>
        <p:spPr>
          <a:xfrm>
            <a:off x="301752" y="384048"/>
            <a:ext cx="8534400" cy="758952"/>
          </a:xfrm>
        </p:spPr>
        <p:txBody>
          <a:bodyPr>
            <a:normAutofit fontScale="90000"/>
          </a:bodyPr>
          <a:lstStyle/>
          <a:p>
            <a:r>
              <a:rPr lang="en-US" dirty="0" smtClean="0"/>
              <a:t>Principles of </a:t>
            </a:r>
            <a:br>
              <a:rPr lang="en-US" dirty="0" smtClean="0"/>
            </a:br>
            <a:r>
              <a:rPr lang="en-US" dirty="0" smtClean="0"/>
              <a:t>Object-Oriented Design</a:t>
            </a:r>
            <a:endParaRPr lang="en-US" dirty="0" smtClean="0"/>
          </a:p>
        </p:txBody>
      </p:sp>
      <p:grpSp>
        <p:nvGrpSpPr>
          <p:cNvPr id="24581" name="Group 12"/>
          <p:cNvGrpSpPr>
            <a:grpSpLocks/>
          </p:cNvGrpSpPr>
          <p:nvPr/>
        </p:nvGrpSpPr>
        <p:grpSpPr bwMode="auto">
          <a:xfrm>
            <a:off x="1028700" y="1752600"/>
            <a:ext cx="7221538" cy="1371600"/>
            <a:chOff x="648" y="1173"/>
            <a:chExt cx="4549" cy="864"/>
          </a:xfrm>
        </p:grpSpPr>
        <p:sp>
          <p:nvSpPr>
            <p:cNvPr id="24585" name="Text Box 4"/>
            <p:cNvSpPr txBox="1">
              <a:spLocks noChangeArrowheads="1"/>
            </p:cNvSpPr>
            <p:nvPr/>
          </p:nvSpPr>
          <p:spPr bwMode="auto">
            <a:xfrm>
              <a:off x="648" y="1173"/>
              <a:ext cx="4072" cy="288"/>
            </a:xfrm>
            <a:prstGeom prst="rect">
              <a:avLst/>
            </a:prstGeom>
            <a:noFill/>
            <a:ln w="12700">
              <a:noFill/>
              <a:miter lim="800000"/>
              <a:headEnd/>
              <a:tailEnd/>
            </a:ln>
          </p:spPr>
          <p:txBody>
            <a:bodyPr wrap="none" anchor="ctr">
              <a:spAutoFit/>
            </a:bodyPr>
            <a:lstStyle/>
            <a:p>
              <a:pPr algn="l"/>
              <a:r>
                <a:rPr lang="en-US" b="1"/>
                <a:t>The Open-Closed Principle</a:t>
              </a:r>
              <a:r>
                <a:rPr lang="en-US"/>
                <a:t> (Bertrand Meyer)</a:t>
              </a:r>
            </a:p>
          </p:txBody>
        </p:sp>
        <p:sp>
          <p:nvSpPr>
            <p:cNvPr id="24586" name="Text Box 5"/>
            <p:cNvSpPr txBox="1">
              <a:spLocks noChangeArrowheads="1"/>
            </p:cNvSpPr>
            <p:nvPr/>
          </p:nvSpPr>
          <p:spPr bwMode="auto">
            <a:xfrm>
              <a:off x="648" y="1519"/>
              <a:ext cx="4549" cy="518"/>
            </a:xfrm>
            <a:prstGeom prst="rect">
              <a:avLst/>
            </a:prstGeom>
            <a:noFill/>
            <a:ln w="12700">
              <a:solidFill>
                <a:schemeClr val="tx1"/>
              </a:solidFill>
              <a:miter lim="800000"/>
              <a:headEnd/>
              <a:tailEnd/>
            </a:ln>
          </p:spPr>
          <p:txBody>
            <a:bodyPr anchor="ctr"/>
            <a:lstStyle/>
            <a:p>
              <a:pPr algn="l"/>
              <a:r>
                <a:rPr lang="en-US"/>
                <a:t>Software components should be open for extension but closed for modification.</a:t>
              </a:r>
            </a:p>
          </p:txBody>
        </p:sp>
      </p:grpSp>
      <p:grpSp>
        <p:nvGrpSpPr>
          <p:cNvPr id="24582" name="Group 13"/>
          <p:cNvGrpSpPr>
            <a:grpSpLocks/>
          </p:cNvGrpSpPr>
          <p:nvPr/>
        </p:nvGrpSpPr>
        <p:grpSpPr bwMode="auto">
          <a:xfrm>
            <a:off x="1028700" y="3736975"/>
            <a:ext cx="7326313" cy="1741488"/>
            <a:chOff x="648" y="2362"/>
            <a:chExt cx="4615" cy="1097"/>
          </a:xfrm>
        </p:grpSpPr>
        <p:sp>
          <p:nvSpPr>
            <p:cNvPr id="24583" name="Text Box 7"/>
            <p:cNvSpPr txBox="1">
              <a:spLocks noChangeArrowheads="1"/>
            </p:cNvSpPr>
            <p:nvPr/>
          </p:nvSpPr>
          <p:spPr bwMode="auto">
            <a:xfrm>
              <a:off x="648" y="2362"/>
              <a:ext cx="4615" cy="288"/>
            </a:xfrm>
            <a:prstGeom prst="rect">
              <a:avLst/>
            </a:prstGeom>
            <a:noFill/>
            <a:ln w="12700">
              <a:noFill/>
              <a:miter lim="800000"/>
              <a:headEnd/>
              <a:tailEnd/>
            </a:ln>
          </p:spPr>
          <p:txBody>
            <a:bodyPr wrap="none" anchor="ctr">
              <a:spAutoFit/>
            </a:bodyPr>
            <a:lstStyle/>
            <a:p>
              <a:pPr algn="l"/>
              <a:r>
                <a:rPr lang="en-US" b="1" dirty="0"/>
                <a:t>The </a:t>
              </a:r>
              <a:r>
                <a:rPr lang="en-US" b="1" dirty="0" err="1"/>
                <a:t>Liskov</a:t>
              </a:r>
              <a:r>
                <a:rPr lang="en-US" b="1" dirty="0"/>
                <a:t> Substitution Principle</a:t>
              </a:r>
              <a:r>
                <a:rPr lang="en-US" dirty="0"/>
                <a:t> (Barbara </a:t>
              </a:r>
              <a:r>
                <a:rPr lang="en-US" dirty="0" err="1"/>
                <a:t>Liskov</a:t>
              </a:r>
              <a:r>
                <a:rPr lang="en-US" dirty="0"/>
                <a:t>)</a:t>
              </a:r>
              <a:endParaRPr lang="en-US" b="1" dirty="0"/>
            </a:p>
          </p:txBody>
        </p:sp>
        <p:sp>
          <p:nvSpPr>
            <p:cNvPr id="24584" name="Text Box 8"/>
            <p:cNvSpPr txBox="1">
              <a:spLocks noChangeArrowheads="1"/>
            </p:cNvSpPr>
            <p:nvPr/>
          </p:nvSpPr>
          <p:spPr bwMode="auto">
            <a:xfrm>
              <a:off x="648" y="2710"/>
              <a:ext cx="4549" cy="749"/>
            </a:xfrm>
            <a:prstGeom prst="rect">
              <a:avLst/>
            </a:prstGeom>
            <a:noFill/>
            <a:ln w="12700">
              <a:solidFill>
                <a:schemeClr val="tx1"/>
              </a:solidFill>
              <a:miter lim="800000"/>
              <a:headEnd/>
              <a:tailEnd/>
            </a:ln>
          </p:spPr>
          <p:txBody>
            <a:bodyPr anchor="ctr"/>
            <a:lstStyle/>
            <a:p>
              <a:pPr algn="l"/>
              <a:r>
                <a:rPr lang="en-US"/>
                <a:t>An instance of a subclass must be substitutable and usable wherever a variable of one of its ancestor classes is allowed.</a:t>
              </a:r>
              <a:endParaRPr lang="en-US" b="1"/>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sz="quarter" idx="1"/>
          </p:nvPr>
        </p:nvSpPr>
        <p:spPr/>
        <p:txBody>
          <a:bodyPr/>
          <a:lstStyle/>
          <a:p>
            <a:r>
              <a:rPr lang="en-US" dirty="0" smtClean="0"/>
              <a:t>Object-oriented design (Wikipedia)</a:t>
            </a:r>
          </a:p>
          <a:p>
            <a:pPr lvl="1">
              <a:buNone/>
            </a:pPr>
            <a:r>
              <a:rPr lang="en-US" dirty="0" smtClean="0">
                <a:hlinkClick r:id="rId2"/>
              </a:rPr>
              <a:t>http://en.wikipedia.org/wiki/Object-oriented_design</a:t>
            </a:r>
            <a:r>
              <a:rPr lang="en-US" dirty="0" smtClean="0"/>
              <a:t> </a:t>
            </a:r>
          </a:p>
          <a:p>
            <a:r>
              <a:rPr lang="en-US" dirty="0" smtClean="0"/>
              <a:t>Design Principles (Object-Oriented Design)</a:t>
            </a:r>
          </a:p>
          <a:p>
            <a:pPr lvl="1">
              <a:buNone/>
            </a:pPr>
            <a:r>
              <a:rPr lang="en-US" dirty="0" smtClean="0">
                <a:hlinkClick r:id="rId3"/>
              </a:rPr>
              <a:t>http://www.oodesign.com/design-principles.html</a:t>
            </a:r>
            <a:r>
              <a:rPr lang="en-US" dirty="0" smtClean="0"/>
              <a:t> </a:t>
            </a:r>
          </a:p>
          <a:p>
            <a:r>
              <a:rPr lang="en-US" dirty="0" smtClean="0"/>
              <a:t>Principles of Object-Oriented </a:t>
            </a:r>
            <a:r>
              <a:rPr lang="en-US" dirty="0" smtClean="0"/>
              <a:t>Design </a:t>
            </a:r>
            <a:endParaRPr lang="en-US" dirty="0" smtClean="0"/>
          </a:p>
          <a:p>
            <a:pPr lvl="1">
              <a:buNone/>
            </a:pPr>
            <a:r>
              <a:rPr lang="en-US" dirty="0" smtClean="0">
                <a:hlinkClick r:id="rId4"/>
              </a:rPr>
              <a:t>http://c2.com/cgi/wiki?PrinciplesOfObjectOrientedDesign</a:t>
            </a:r>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p:txBody>
          <a:bodyPr/>
          <a:lstStyle/>
          <a:p>
            <a:pPr eaLnBrk="1" hangingPunct="1"/>
            <a:r>
              <a:rPr lang="en-US" smtClean="0"/>
              <a:t>Object-Oriented Software Development</a:t>
            </a:r>
          </a:p>
        </p:txBody>
      </p:sp>
      <p:sp>
        <p:nvSpPr>
          <p:cNvPr id="6147" name="Rectangle 14"/>
          <p:cNvSpPr>
            <a:spLocks noGrp="1" noChangeArrowheads="1"/>
          </p:cNvSpPr>
          <p:nvPr>
            <p:ph sz="quarter" idx="1"/>
          </p:nvPr>
        </p:nvSpPr>
        <p:spPr/>
        <p:txBody>
          <a:bodyPr/>
          <a:lstStyle/>
          <a:p>
            <a:pPr eaLnBrk="1" hangingPunct="1"/>
            <a:r>
              <a:rPr lang="en-US" smtClean="0"/>
              <a:t>Focus on objects, classes of objects, and the relationships between them as the primary structuring mechanisms of systems.</a:t>
            </a:r>
          </a:p>
          <a:p>
            <a:pPr eaLnBrk="1" hangingPunct="1"/>
            <a:r>
              <a:rPr lang="en-US" smtClean="0"/>
              <a:t>Definition (Meyer):  Object-oriented design is the method that leads to software architectures based on the objects every system or subsystem manipulates (rather than “the” function it is meant to ensure).</a:t>
            </a:r>
          </a:p>
        </p:txBody>
      </p:sp>
      <p:sp>
        <p:nvSpPr>
          <p:cNvPr id="6150" name="Rectangle 15"/>
          <p:cNvSpPr>
            <a:spLocks noChangeArrowheads="1"/>
          </p:cNvSpPr>
          <p:nvPr/>
        </p:nvSpPr>
        <p:spPr bwMode="auto">
          <a:xfrm>
            <a:off x="1050925" y="4679950"/>
            <a:ext cx="7038975" cy="1644650"/>
          </a:xfrm>
          <a:prstGeom prst="rect">
            <a:avLst/>
          </a:prstGeom>
          <a:noFill/>
          <a:ln w="9525">
            <a:solidFill>
              <a:schemeClr val="tx1"/>
            </a:solidFill>
            <a:miter lim="800000"/>
            <a:headEnd/>
            <a:tailEnd/>
          </a:ln>
        </p:spPr>
        <p:txBody>
          <a:bodyPr lIns="92075" tIns="46038" rIns="92075" bIns="46038" anchor="ctr"/>
          <a:lstStyle/>
          <a:p>
            <a:pPr algn="l"/>
            <a:r>
              <a:rPr lang="en-US"/>
              <a:t>“For the object-oriented project, remember that the primary unit of decomposition is the class, not the algorithm.”</a:t>
            </a:r>
            <a:br>
              <a:rPr lang="en-US"/>
            </a:br>
            <a:r>
              <a:rPr lang="en-US"/>
              <a:t>				–  Grady Booch</a:t>
            </a:r>
            <a:endParaRPr kumimoji="1"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Grp="1" noChangeArrowheads="1"/>
          </p:cNvSpPr>
          <p:nvPr>
            <p:ph type="title"/>
          </p:nvPr>
        </p:nvSpPr>
        <p:spPr>
          <a:xfrm>
            <a:off x="301752" y="384048"/>
            <a:ext cx="8534400" cy="758952"/>
          </a:xfrm>
        </p:spPr>
        <p:txBody>
          <a:bodyPr>
            <a:normAutofit fontScale="90000"/>
          </a:bodyPr>
          <a:lstStyle/>
          <a:p>
            <a:pPr eaLnBrk="1" hangingPunct="1"/>
            <a:r>
              <a:rPr lang="en-US" dirty="0" smtClean="0"/>
              <a:t>Characteristics of </a:t>
            </a:r>
            <a:r>
              <a:rPr lang="en-US" dirty="0" smtClean="0"/>
              <a:t>an Object-Oriented </a:t>
            </a:r>
            <a:r>
              <a:rPr lang="en-US" dirty="0" smtClean="0"/>
              <a:t>Architecture</a:t>
            </a:r>
          </a:p>
        </p:txBody>
      </p:sp>
      <p:sp>
        <p:nvSpPr>
          <p:cNvPr id="7171" name="Rectangle 10"/>
          <p:cNvSpPr>
            <a:spLocks noGrp="1" noChangeArrowheads="1"/>
          </p:cNvSpPr>
          <p:nvPr>
            <p:ph sz="quarter" idx="1"/>
          </p:nvPr>
        </p:nvSpPr>
        <p:spPr/>
        <p:txBody>
          <a:bodyPr/>
          <a:lstStyle/>
          <a:p>
            <a:pPr eaLnBrk="1" hangingPunct="1"/>
            <a:r>
              <a:rPr lang="en-US" smtClean="0"/>
              <a:t>Distributed information/intelligence</a:t>
            </a:r>
          </a:p>
          <a:p>
            <a:pPr eaLnBrk="1" hangingPunct="1"/>
            <a:r>
              <a:rPr lang="en-US" smtClean="0"/>
              <a:t>Decentralized control</a:t>
            </a:r>
          </a:p>
          <a:p>
            <a:pPr eaLnBrk="1" hangingPunct="1"/>
            <a:r>
              <a:rPr lang="en-US" smtClean="0"/>
              <a:t>Objects interact/cooperate to achieve system goals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3"/>
          <p:cNvSpPr>
            <a:spLocks noGrp="1" noChangeArrowheads="1"/>
          </p:cNvSpPr>
          <p:nvPr>
            <p:ph type="title"/>
          </p:nvPr>
        </p:nvSpPr>
        <p:spPr/>
        <p:txBody>
          <a:bodyPr/>
          <a:lstStyle/>
          <a:p>
            <a:pPr eaLnBrk="1" hangingPunct="1"/>
            <a:r>
              <a:rPr lang="en-US" smtClean="0"/>
              <a:t>Characteristics of an Object</a:t>
            </a:r>
          </a:p>
        </p:txBody>
      </p:sp>
      <p:sp>
        <p:nvSpPr>
          <p:cNvPr id="101390" name="Rectangle 14"/>
          <p:cNvSpPr>
            <a:spLocks noGrp="1" noChangeArrowheads="1"/>
          </p:cNvSpPr>
          <p:nvPr>
            <p:ph sz="quarter" idx="1"/>
          </p:nvPr>
        </p:nvSpPr>
        <p:spPr/>
        <p:txBody>
          <a:bodyPr/>
          <a:lstStyle/>
          <a:p>
            <a:pPr eaLnBrk="1" hangingPunct="1"/>
            <a:r>
              <a:rPr lang="en-US" smtClean="0"/>
              <a:t>Has behavior (characterized by a set of operations)</a:t>
            </a:r>
          </a:p>
          <a:p>
            <a:pPr eaLnBrk="1" hangingPunct="1"/>
            <a:r>
              <a:rPr lang="en-US" smtClean="0"/>
              <a:t>Has state (internal values for attributes)</a:t>
            </a:r>
          </a:p>
          <a:p>
            <a:pPr eaLnBrk="1" hangingPunct="1"/>
            <a:r>
              <a:rPr lang="en-US" smtClean="0"/>
              <a:t>Interacts with other objects (relationships)</a:t>
            </a:r>
          </a:p>
          <a:p>
            <a:pPr eaLnBrk="1" hangingPunct="1"/>
            <a:r>
              <a:rPr lang="en-US" smtClean="0"/>
              <a:t>Has identity (different from all other objects)</a:t>
            </a:r>
          </a:p>
          <a:p>
            <a:pPr eaLnBrk="1" hangingPunct="1"/>
            <a:r>
              <a:rPr lang="en-US" smtClean="0"/>
              <a:t>Is an instance of some class of objects</a:t>
            </a:r>
          </a:p>
          <a:p>
            <a:pPr eaLnBrk="1" hangingPunct="1"/>
            <a:r>
              <a:rPr lang="en-US" smtClean="0"/>
              <a:t>Can be viewed either by its interface or its implementation (contract model)</a:t>
            </a:r>
          </a:p>
          <a:p>
            <a:pPr eaLnBrk="1" hangingPunct="1"/>
            <a:r>
              <a:rPr lang="en-US" smtClean="0"/>
              <a:t>May have life (can change its own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1390">
                                            <p:txEl>
                                              <p:pRg st="0" end="0"/>
                                            </p:txEl>
                                          </p:spTgt>
                                        </p:tgtEl>
                                        <p:attrNameLst>
                                          <p:attrName>style.visibility</p:attrName>
                                        </p:attrNameLst>
                                      </p:cBhvr>
                                      <p:to>
                                        <p:strVal val="visible"/>
                                      </p:to>
                                    </p:set>
                                    <p:animEffect transition="in" filter="wipe(up)">
                                      <p:cBhvr>
                                        <p:cTn id="7" dur="500"/>
                                        <p:tgtEl>
                                          <p:spTgt spid="1013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1390">
                                            <p:txEl>
                                              <p:pRg st="1" end="1"/>
                                            </p:txEl>
                                          </p:spTgt>
                                        </p:tgtEl>
                                        <p:attrNameLst>
                                          <p:attrName>style.visibility</p:attrName>
                                        </p:attrNameLst>
                                      </p:cBhvr>
                                      <p:to>
                                        <p:strVal val="visible"/>
                                      </p:to>
                                    </p:set>
                                    <p:animEffect transition="in" filter="wipe(up)">
                                      <p:cBhvr>
                                        <p:cTn id="12" dur="500"/>
                                        <p:tgtEl>
                                          <p:spTgt spid="1013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1390">
                                            <p:txEl>
                                              <p:pRg st="2" end="2"/>
                                            </p:txEl>
                                          </p:spTgt>
                                        </p:tgtEl>
                                        <p:attrNameLst>
                                          <p:attrName>style.visibility</p:attrName>
                                        </p:attrNameLst>
                                      </p:cBhvr>
                                      <p:to>
                                        <p:strVal val="visible"/>
                                      </p:to>
                                    </p:set>
                                    <p:animEffect transition="in" filter="wipe(up)">
                                      <p:cBhvr>
                                        <p:cTn id="17" dur="500"/>
                                        <p:tgtEl>
                                          <p:spTgt spid="1013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1390">
                                            <p:txEl>
                                              <p:pRg st="3" end="3"/>
                                            </p:txEl>
                                          </p:spTgt>
                                        </p:tgtEl>
                                        <p:attrNameLst>
                                          <p:attrName>style.visibility</p:attrName>
                                        </p:attrNameLst>
                                      </p:cBhvr>
                                      <p:to>
                                        <p:strVal val="visible"/>
                                      </p:to>
                                    </p:set>
                                    <p:animEffect transition="in" filter="wipe(up)">
                                      <p:cBhvr>
                                        <p:cTn id="22" dur="500"/>
                                        <p:tgtEl>
                                          <p:spTgt spid="1013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1390">
                                            <p:txEl>
                                              <p:pRg st="4" end="4"/>
                                            </p:txEl>
                                          </p:spTgt>
                                        </p:tgtEl>
                                        <p:attrNameLst>
                                          <p:attrName>style.visibility</p:attrName>
                                        </p:attrNameLst>
                                      </p:cBhvr>
                                      <p:to>
                                        <p:strVal val="visible"/>
                                      </p:to>
                                    </p:set>
                                    <p:animEffect transition="in" filter="wipe(up)">
                                      <p:cBhvr>
                                        <p:cTn id="27" dur="500"/>
                                        <p:tgtEl>
                                          <p:spTgt spid="1013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1390">
                                            <p:txEl>
                                              <p:pRg st="5" end="5"/>
                                            </p:txEl>
                                          </p:spTgt>
                                        </p:tgtEl>
                                        <p:attrNameLst>
                                          <p:attrName>style.visibility</p:attrName>
                                        </p:attrNameLst>
                                      </p:cBhvr>
                                      <p:to>
                                        <p:strVal val="visible"/>
                                      </p:to>
                                    </p:set>
                                    <p:animEffect transition="in" filter="wipe(up)">
                                      <p:cBhvr>
                                        <p:cTn id="32" dur="500"/>
                                        <p:tgtEl>
                                          <p:spTgt spid="1013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1390">
                                            <p:txEl>
                                              <p:pRg st="6" end="6"/>
                                            </p:txEl>
                                          </p:spTgt>
                                        </p:tgtEl>
                                        <p:attrNameLst>
                                          <p:attrName>style.visibility</p:attrName>
                                        </p:attrNameLst>
                                      </p:cBhvr>
                                      <p:to>
                                        <p:strVal val="visible"/>
                                      </p:to>
                                    </p:set>
                                    <p:animEffect transition="in" filter="wipe(up)">
                                      <p:cBhvr>
                                        <p:cTn id="37" dur="500"/>
                                        <p:tgtEl>
                                          <p:spTgt spid="1013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8"/>
          <p:cNvSpPr>
            <a:spLocks noGrp="1" noChangeArrowheads="1"/>
          </p:cNvSpPr>
          <p:nvPr>
            <p:ph type="title"/>
          </p:nvPr>
        </p:nvSpPr>
        <p:spPr>
          <a:xfrm>
            <a:off x="301752" y="304800"/>
            <a:ext cx="8534400" cy="758952"/>
          </a:xfrm>
        </p:spPr>
        <p:txBody>
          <a:bodyPr>
            <a:normAutofit fontScale="90000"/>
          </a:bodyPr>
          <a:lstStyle/>
          <a:p>
            <a:pPr eaLnBrk="1" hangingPunct="1"/>
            <a:r>
              <a:rPr lang="en-US" dirty="0" smtClean="0"/>
              <a:t>“Host at Sea” Buoy System</a:t>
            </a:r>
            <a:br>
              <a:rPr lang="en-US" dirty="0" smtClean="0"/>
            </a:br>
            <a:r>
              <a:rPr lang="en-US" sz="2600" dirty="0" smtClean="0"/>
              <a:t>(Adapted from </a:t>
            </a:r>
            <a:r>
              <a:rPr lang="en-US" sz="2600" dirty="0" err="1" smtClean="0"/>
              <a:t>Booch</a:t>
            </a:r>
            <a:r>
              <a:rPr lang="en-US" sz="2600" dirty="0" smtClean="0"/>
              <a:t>)</a:t>
            </a:r>
            <a:endParaRPr lang="en-US" dirty="0" smtClean="0"/>
          </a:p>
        </p:txBody>
      </p:sp>
      <p:sp>
        <p:nvSpPr>
          <p:cNvPr id="11269" name="Rectangle 5"/>
          <p:cNvSpPr>
            <a:spLocks noChangeArrowheads="1"/>
          </p:cNvSpPr>
          <p:nvPr/>
        </p:nvSpPr>
        <p:spPr bwMode="auto">
          <a:xfrm>
            <a:off x="7486650" y="2755900"/>
            <a:ext cx="1189038" cy="547688"/>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Emergency</a:t>
            </a:r>
          </a:p>
          <a:p>
            <a:pPr>
              <a:buSzPct val="125000"/>
            </a:pPr>
            <a:r>
              <a:rPr kumimoji="1" lang="en-US" sz="1600"/>
              <a:t>Switch</a:t>
            </a:r>
          </a:p>
        </p:txBody>
      </p:sp>
      <p:sp>
        <p:nvSpPr>
          <p:cNvPr id="11270" name="Rectangle 6"/>
          <p:cNvSpPr>
            <a:spLocks noChangeArrowheads="1"/>
          </p:cNvSpPr>
          <p:nvPr/>
        </p:nvSpPr>
        <p:spPr bwMode="auto">
          <a:xfrm>
            <a:off x="7486650" y="1620838"/>
            <a:ext cx="1189038" cy="547687"/>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Radio</a:t>
            </a:r>
          </a:p>
          <a:p>
            <a:pPr>
              <a:buSzPct val="125000"/>
            </a:pPr>
            <a:r>
              <a:rPr kumimoji="1" lang="en-US" sz="1600"/>
              <a:t>Transmitter</a:t>
            </a:r>
          </a:p>
        </p:txBody>
      </p:sp>
      <p:sp>
        <p:nvSpPr>
          <p:cNvPr id="11271" name="Rectangle 7"/>
          <p:cNvSpPr>
            <a:spLocks noChangeArrowheads="1"/>
          </p:cNvSpPr>
          <p:nvPr/>
        </p:nvSpPr>
        <p:spPr bwMode="auto">
          <a:xfrm>
            <a:off x="2589213" y="2755900"/>
            <a:ext cx="1189037" cy="547688"/>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Clock</a:t>
            </a:r>
          </a:p>
        </p:txBody>
      </p:sp>
      <p:sp>
        <p:nvSpPr>
          <p:cNvPr id="11272" name="Rectangle 9"/>
          <p:cNvSpPr>
            <a:spLocks noChangeArrowheads="1"/>
          </p:cNvSpPr>
          <p:nvPr/>
        </p:nvSpPr>
        <p:spPr bwMode="auto">
          <a:xfrm>
            <a:off x="4813300" y="4070350"/>
            <a:ext cx="1189038" cy="547688"/>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Sensor</a:t>
            </a:r>
          </a:p>
          <a:p>
            <a:pPr>
              <a:buSzPct val="125000"/>
            </a:pPr>
            <a:r>
              <a:rPr kumimoji="1" lang="en-US" sz="1600"/>
              <a:t>Database</a:t>
            </a:r>
          </a:p>
        </p:txBody>
      </p:sp>
      <p:sp>
        <p:nvSpPr>
          <p:cNvPr id="11273" name="Rectangle 10"/>
          <p:cNvSpPr>
            <a:spLocks noChangeArrowheads="1"/>
          </p:cNvSpPr>
          <p:nvPr/>
        </p:nvSpPr>
        <p:spPr bwMode="auto">
          <a:xfrm>
            <a:off x="4813300" y="2755900"/>
            <a:ext cx="1189038" cy="547688"/>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Message</a:t>
            </a:r>
          </a:p>
          <a:p>
            <a:pPr>
              <a:buSzPct val="125000"/>
            </a:pPr>
            <a:r>
              <a:rPr kumimoji="1" lang="en-US" sz="1600"/>
              <a:t>Switch</a:t>
            </a:r>
          </a:p>
        </p:txBody>
      </p:sp>
      <p:sp>
        <p:nvSpPr>
          <p:cNvPr id="11274" name="Rectangle 11"/>
          <p:cNvSpPr>
            <a:spLocks noChangeArrowheads="1"/>
          </p:cNvSpPr>
          <p:nvPr/>
        </p:nvSpPr>
        <p:spPr bwMode="auto">
          <a:xfrm>
            <a:off x="7486650" y="5029200"/>
            <a:ext cx="1189038" cy="547688"/>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Red</a:t>
            </a:r>
          </a:p>
          <a:p>
            <a:pPr>
              <a:buSzPct val="125000"/>
            </a:pPr>
            <a:r>
              <a:rPr kumimoji="1" lang="en-US" sz="1600"/>
              <a:t>Light</a:t>
            </a:r>
          </a:p>
        </p:txBody>
      </p:sp>
      <p:sp>
        <p:nvSpPr>
          <p:cNvPr id="11275" name="Rectangle 12"/>
          <p:cNvSpPr>
            <a:spLocks noChangeArrowheads="1"/>
          </p:cNvSpPr>
          <p:nvPr/>
        </p:nvSpPr>
        <p:spPr bwMode="auto">
          <a:xfrm>
            <a:off x="7486650" y="3886200"/>
            <a:ext cx="1189038" cy="547688"/>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Radio</a:t>
            </a:r>
          </a:p>
          <a:p>
            <a:pPr>
              <a:buSzPct val="125000"/>
            </a:pPr>
            <a:r>
              <a:rPr kumimoji="1" lang="en-US" sz="1600"/>
              <a:t>Receiver</a:t>
            </a:r>
          </a:p>
        </p:txBody>
      </p:sp>
      <p:sp>
        <p:nvSpPr>
          <p:cNvPr id="11276" name="Rectangle 8"/>
          <p:cNvSpPr>
            <a:spLocks noChangeArrowheads="1"/>
          </p:cNvSpPr>
          <p:nvPr/>
        </p:nvSpPr>
        <p:spPr bwMode="auto">
          <a:xfrm>
            <a:off x="2589213" y="4071938"/>
            <a:ext cx="1189037" cy="547687"/>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Sensor</a:t>
            </a:r>
          </a:p>
        </p:txBody>
      </p:sp>
      <p:sp>
        <p:nvSpPr>
          <p:cNvPr id="11277" name="Rectangle 16"/>
          <p:cNvSpPr>
            <a:spLocks noChangeArrowheads="1"/>
          </p:cNvSpPr>
          <p:nvPr/>
        </p:nvSpPr>
        <p:spPr bwMode="auto">
          <a:xfrm>
            <a:off x="381000" y="5319713"/>
            <a:ext cx="1189038" cy="547687"/>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Wind</a:t>
            </a:r>
          </a:p>
          <a:p>
            <a:pPr>
              <a:buSzPct val="125000"/>
            </a:pPr>
            <a:r>
              <a:rPr kumimoji="1" lang="en-US" sz="1600"/>
              <a:t>Sensor</a:t>
            </a:r>
          </a:p>
        </p:txBody>
      </p:sp>
      <p:sp>
        <p:nvSpPr>
          <p:cNvPr id="11278" name="Rectangle 17"/>
          <p:cNvSpPr>
            <a:spLocks noChangeArrowheads="1"/>
          </p:cNvSpPr>
          <p:nvPr/>
        </p:nvSpPr>
        <p:spPr bwMode="auto">
          <a:xfrm>
            <a:off x="1828800" y="5319713"/>
            <a:ext cx="1189038" cy="547687"/>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Air</a:t>
            </a:r>
          </a:p>
          <a:p>
            <a:pPr>
              <a:buSzPct val="125000"/>
            </a:pPr>
            <a:r>
              <a:rPr kumimoji="1" lang="en-US" sz="1600"/>
              <a:t>Sensor</a:t>
            </a:r>
          </a:p>
        </p:txBody>
      </p:sp>
      <p:sp>
        <p:nvSpPr>
          <p:cNvPr id="11279" name="Rectangle 18"/>
          <p:cNvSpPr>
            <a:spLocks noChangeArrowheads="1"/>
          </p:cNvSpPr>
          <p:nvPr/>
        </p:nvSpPr>
        <p:spPr bwMode="auto">
          <a:xfrm>
            <a:off x="3276600" y="5319713"/>
            <a:ext cx="1189038" cy="547687"/>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Water</a:t>
            </a:r>
          </a:p>
          <a:p>
            <a:pPr>
              <a:buSzPct val="125000"/>
            </a:pPr>
            <a:r>
              <a:rPr kumimoji="1" lang="en-US" sz="1600"/>
              <a:t>Sensor</a:t>
            </a:r>
          </a:p>
        </p:txBody>
      </p:sp>
      <p:sp>
        <p:nvSpPr>
          <p:cNvPr id="11280" name="Rectangle 19"/>
          <p:cNvSpPr>
            <a:spLocks noChangeArrowheads="1"/>
          </p:cNvSpPr>
          <p:nvPr/>
        </p:nvSpPr>
        <p:spPr bwMode="auto">
          <a:xfrm>
            <a:off x="4724400" y="5319713"/>
            <a:ext cx="1189038" cy="547687"/>
          </a:xfrm>
          <a:prstGeom prst="rect">
            <a:avLst/>
          </a:prstGeom>
          <a:noFill/>
          <a:ln w="9525">
            <a:solidFill>
              <a:schemeClr val="tx1"/>
            </a:solidFill>
            <a:miter lim="800000"/>
            <a:headEnd/>
            <a:tailEnd/>
          </a:ln>
        </p:spPr>
        <p:txBody>
          <a:bodyPr wrap="none" lIns="92075" tIns="46038" rIns="92075" bIns="46038" anchor="ctr"/>
          <a:lstStyle/>
          <a:p>
            <a:pPr>
              <a:spcBef>
                <a:spcPct val="50000"/>
              </a:spcBef>
              <a:buSzPct val="125000"/>
            </a:pPr>
            <a:r>
              <a:rPr kumimoji="1" lang="en-US" sz="1600"/>
              <a:t>Location</a:t>
            </a:r>
          </a:p>
          <a:p>
            <a:pPr>
              <a:buSzPct val="125000"/>
            </a:pPr>
            <a:r>
              <a:rPr kumimoji="1" lang="en-US" sz="1600"/>
              <a:t>Sensor</a:t>
            </a:r>
          </a:p>
        </p:txBody>
      </p:sp>
      <p:cxnSp>
        <p:nvCxnSpPr>
          <p:cNvPr id="11281" name="AutoShape 21"/>
          <p:cNvCxnSpPr>
            <a:cxnSpLocks noChangeShapeType="1"/>
            <a:stCxn id="11278" idx="0"/>
            <a:endCxn id="11299" idx="3"/>
          </p:cNvCxnSpPr>
          <p:nvPr/>
        </p:nvCxnSpPr>
        <p:spPr bwMode="auto">
          <a:xfrm rot="-5400000">
            <a:off x="2538412" y="4673601"/>
            <a:ext cx="531813" cy="760412"/>
          </a:xfrm>
          <a:prstGeom prst="bentConnector3">
            <a:avLst>
              <a:gd name="adj1" fmla="val 49852"/>
            </a:avLst>
          </a:prstGeom>
          <a:noFill/>
          <a:ln w="9525">
            <a:solidFill>
              <a:schemeClr val="tx1"/>
            </a:solidFill>
            <a:miter lim="800000"/>
            <a:headEnd/>
            <a:tailEnd type="none" w="lg" len="lg"/>
          </a:ln>
        </p:spPr>
      </p:cxnSp>
      <p:cxnSp>
        <p:nvCxnSpPr>
          <p:cNvPr id="11282" name="AutoShape 22"/>
          <p:cNvCxnSpPr>
            <a:cxnSpLocks noChangeShapeType="1"/>
            <a:stCxn id="11277" idx="0"/>
            <a:endCxn id="11299" idx="3"/>
          </p:cNvCxnSpPr>
          <p:nvPr/>
        </p:nvCxnSpPr>
        <p:spPr bwMode="auto">
          <a:xfrm rot="-5400000">
            <a:off x="1814512" y="3949701"/>
            <a:ext cx="531813" cy="2208212"/>
          </a:xfrm>
          <a:prstGeom prst="bentConnector3">
            <a:avLst>
              <a:gd name="adj1" fmla="val 49852"/>
            </a:avLst>
          </a:prstGeom>
          <a:noFill/>
          <a:ln w="9525">
            <a:solidFill>
              <a:schemeClr val="tx1"/>
            </a:solidFill>
            <a:miter lim="800000"/>
            <a:headEnd/>
            <a:tailEnd type="none" w="lg" len="lg"/>
          </a:ln>
        </p:spPr>
      </p:cxnSp>
      <p:cxnSp>
        <p:nvCxnSpPr>
          <p:cNvPr id="11283" name="AutoShape 23"/>
          <p:cNvCxnSpPr>
            <a:cxnSpLocks noChangeShapeType="1"/>
            <a:stCxn id="11279" idx="0"/>
            <a:endCxn id="11299" idx="3"/>
          </p:cNvCxnSpPr>
          <p:nvPr/>
        </p:nvCxnSpPr>
        <p:spPr bwMode="auto">
          <a:xfrm rot="5400000" flipH="1">
            <a:off x="3262312" y="4710113"/>
            <a:ext cx="531813" cy="687388"/>
          </a:xfrm>
          <a:prstGeom prst="bentConnector3">
            <a:avLst>
              <a:gd name="adj1" fmla="val 49852"/>
            </a:avLst>
          </a:prstGeom>
          <a:noFill/>
          <a:ln w="9525">
            <a:solidFill>
              <a:schemeClr val="tx1"/>
            </a:solidFill>
            <a:miter lim="800000"/>
            <a:headEnd/>
            <a:tailEnd type="none" w="lg" len="lg"/>
          </a:ln>
        </p:spPr>
      </p:cxnSp>
      <p:cxnSp>
        <p:nvCxnSpPr>
          <p:cNvPr id="11284" name="AutoShape 24"/>
          <p:cNvCxnSpPr>
            <a:cxnSpLocks noChangeShapeType="1"/>
            <a:stCxn id="11280" idx="0"/>
            <a:endCxn id="11299" idx="3"/>
          </p:cNvCxnSpPr>
          <p:nvPr/>
        </p:nvCxnSpPr>
        <p:spPr bwMode="auto">
          <a:xfrm rot="5400000" flipH="1">
            <a:off x="3986212" y="3986213"/>
            <a:ext cx="531813" cy="2135188"/>
          </a:xfrm>
          <a:prstGeom prst="bentConnector3">
            <a:avLst>
              <a:gd name="adj1" fmla="val 49852"/>
            </a:avLst>
          </a:prstGeom>
          <a:noFill/>
          <a:ln w="9525">
            <a:solidFill>
              <a:schemeClr val="tx1"/>
            </a:solidFill>
            <a:miter lim="800000"/>
            <a:headEnd/>
            <a:tailEnd type="none" w="lg" len="lg"/>
          </a:ln>
        </p:spPr>
      </p:cxnSp>
      <p:cxnSp>
        <p:nvCxnSpPr>
          <p:cNvPr id="11285" name="AutoShape 26"/>
          <p:cNvCxnSpPr>
            <a:cxnSpLocks noChangeShapeType="1"/>
            <a:stCxn id="11271" idx="2"/>
            <a:endCxn id="11276" idx="0"/>
          </p:cNvCxnSpPr>
          <p:nvPr/>
        </p:nvCxnSpPr>
        <p:spPr bwMode="auto">
          <a:xfrm>
            <a:off x="3184525" y="3303588"/>
            <a:ext cx="0" cy="768350"/>
          </a:xfrm>
          <a:prstGeom prst="straightConnector1">
            <a:avLst/>
          </a:prstGeom>
          <a:noFill/>
          <a:ln w="9525">
            <a:solidFill>
              <a:schemeClr val="tx1"/>
            </a:solidFill>
            <a:round/>
            <a:headEnd/>
            <a:tailEnd/>
          </a:ln>
        </p:spPr>
      </p:cxnSp>
      <p:cxnSp>
        <p:nvCxnSpPr>
          <p:cNvPr id="11286" name="AutoShape 28"/>
          <p:cNvCxnSpPr>
            <a:cxnSpLocks noChangeShapeType="1"/>
            <a:stCxn id="11271" idx="3"/>
            <a:endCxn id="11273" idx="1"/>
          </p:cNvCxnSpPr>
          <p:nvPr/>
        </p:nvCxnSpPr>
        <p:spPr bwMode="auto">
          <a:xfrm>
            <a:off x="3778250" y="3030538"/>
            <a:ext cx="1035050" cy="0"/>
          </a:xfrm>
          <a:prstGeom prst="straightConnector1">
            <a:avLst/>
          </a:prstGeom>
          <a:noFill/>
          <a:ln w="9525">
            <a:solidFill>
              <a:schemeClr val="tx1"/>
            </a:solidFill>
            <a:round/>
            <a:headEnd/>
            <a:tailEnd/>
          </a:ln>
        </p:spPr>
      </p:cxnSp>
      <p:cxnSp>
        <p:nvCxnSpPr>
          <p:cNvPr id="11287" name="AutoShape 31"/>
          <p:cNvCxnSpPr>
            <a:cxnSpLocks noChangeShapeType="1"/>
            <a:stCxn id="11273" idx="2"/>
            <a:endCxn id="11275" idx="0"/>
          </p:cNvCxnSpPr>
          <p:nvPr/>
        </p:nvCxnSpPr>
        <p:spPr bwMode="auto">
          <a:xfrm rot="16200000" flipH="1">
            <a:off x="6453982" y="2258219"/>
            <a:ext cx="582612" cy="2673350"/>
          </a:xfrm>
          <a:prstGeom prst="bentConnector3">
            <a:avLst>
              <a:gd name="adj1" fmla="val 49866"/>
            </a:avLst>
          </a:prstGeom>
          <a:noFill/>
          <a:ln w="9525">
            <a:solidFill>
              <a:schemeClr val="tx1"/>
            </a:solidFill>
            <a:miter lim="800000"/>
            <a:headEnd/>
            <a:tailEnd/>
          </a:ln>
        </p:spPr>
      </p:cxnSp>
      <p:cxnSp>
        <p:nvCxnSpPr>
          <p:cNvPr id="11288" name="AutoShape 32"/>
          <p:cNvCxnSpPr>
            <a:cxnSpLocks noChangeShapeType="1"/>
            <a:stCxn id="11276" idx="3"/>
            <a:endCxn id="11272" idx="1"/>
          </p:cNvCxnSpPr>
          <p:nvPr/>
        </p:nvCxnSpPr>
        <p:spPr bwMode="auto">
          <a:xfrm flipV="1">
            <a:off x="3778250" y="4344988"/>
            <a:ext cx="1035050" cy="1587"/>
          </a:xfrm>
          <a:prstGeom prst="straightConnector1">
            <a:avLst/>
          </a:prstGeom>
          <a:noFill/>
          <a:ln w="9525">
            <a:solidFill>
              <a:schemeClr val="tx1"/>
            </a:solidFill>
            <a:round/>
            <a:headEnd/>
            <a:tailEnd/>
          </a:ln>
        </p:spPr>
      </p:cxnSp>
      <p:cxnSp>
        <p:nvCxnSpPr>
          <p:cNvPr id="11289" name="AutoShape 33"/>
          <p:cNvCxnSpPr>
            <a:cxnSpLocks noChangeShapeType="1"/>
            <a:stCxn id="11275" idx="2"/>
            <a:endCxn id="11274" idx="0"/>
          </p:cNvCxnSpPr>
          <p:nvPr/>
        </p:nvCxnSpPr>
        <p:spPr bwMode="auto">
          <a:xfrm>
            <a:off x="8081963" y="4433888"/>
            <a:ext cx="0" cy="595312"/>
          </a:xfrm>
          <a:prstGeom prst="straightConnector1">
            <a:avLst/>
          </a:prstGeom>
          <a:noFill/>
          <a:ln w="9525">
            <a:solidFill>
              <a:schemeClr val="tx1"/>
            </a:solidFill>
            <a:round/>
            <a:headEnd/>
            <a:tailEnd/>
          </a:ln>
        </p:spPr>
      </p:cxnSp>
      <p:sp>
        <p:nvSpPr>
          <p:cNvPr id="11290" name="Text Box 34"/>
          <p:cNvSpPr txBox="1">
            <a:spLocks noChangeArrowheads="1"/>
          </p:cNvSpPr>
          <p:nvPr/>
        </p:nvSpPr>
        <p:spPr bwMode="auto">
          <a:xfrm>
            <a:off x="2238375" y="3522663"/>
            <a:ext cx="920750" cy="304800"/>
          </a:xfrm>
          <a:prstGeom prst="rect">
            <a:avLst/>
          </a:prstGeom>
          <a:noFill/>
          <a:ln w="9525">
            <a:noFill/>
            <a:miter lim="800000"/>
            <a:headEnd/>
            <a:tailEnd/>
          </a:ln>
        </p:spPr>
        <p:txBody>
          <a:bodyPr wrap="none" lIns="92075" tIns="46038" rIns="92075" bIns="46038" anchor="ctr">
            <a:spAutoFit/>
          </a:bodyPr>
          <a:lstStyle/>
          <a:p>
            <a:pPr>
              <a:spcBef>
                <a:spcPct val="50000"/>
              </a:spcBef>
              <a:buSzPct val="125000"/>
            </a:pPr>
            <a:r>
              <a:rPr kumimoji="1" lang="en-US" sz="1400"/>
              <a:t>pulses </a:t>
            </a:r>
            <a:r>
              <a:rPr kumimoji="1" lang="en-US" sz="1400">
                <a:sym typeface="Wingdings 3" pitchFamily="18" charset="2"/>
              </a:rPr>
              <a:t></a:t>
            </a:r>
            <a:endParaRPr kumimoji="1" lang="en-US" sz="1400"/>
          </a:p>
        </p:txBody>
      </p:sp>
      <p:sp>
        <p:nvSpPr>
          <p:cNvPr id="11291" name="Text Box 35"/>
          <p:cNvSpPr txBox="1">
            <a:spLocks noChangeArrowheads="1"/>
          </p:cNvSpPr>
          <p:nvPr/>
        </p:nvSpPr>
        <p:spPr bwMode="auto">
          <a:xfrm>
            <a:off x="6019800" y="2660650"/>
            <a:ext cx="1484313" cy="304800"/>
          </a:xfrm>
          <a:prstGeom prst="rect">
            <a:avLst/>
          </a:prstGeom>
          <a:noFill/>
          <a:ln w="9525">
            <a:noFill/>
            <a:miter lim="800000"/>
            <a:headEnd/>
            <a:tailEnd/>
          </a:ln>
        </p:spPr>
        <p:txBody>
          <a:bodyPr wrap="none" lIns="92075" tIns="46038" rIns="92075" bIns="46038" anchor="ctr">
            <a:spAutoFit/>
          </a:bodyPr>
          <a:lstStyle/>
          <a:p>
            <a:pPr>
              <a:spcBef>
                <a:spcPct val="50000"/>
              </a:spcBef>
              <a:buSzPct val="125000"/>
            </a:pPr>
            <a:r>
              <a:rPr kumimoji="1" lang="en-US" sz="1400"/>
              <a:t>sends SOS to </a:t>
            </a:r>
            <a:r>
              <a:rPr kumimoji="1" lang="en-US" sz="1400">
                <a:sym typeface="Wingdings 3" pitchFamily="18" charset="2"/>
              </a:rPr>
              <a:t></a:t>
            </a:r>
            <a:endParaRPr kumimoji="1" lang="en-US" sz="1400"/>
          </a:p>
        </p:txBody>
      </p:sp>
      <p:sp>
        <p:nvSpPr>
          <p:cNvPr id="11292" name="Text Box 40"/>
          <p:cNvSpPr txBox="1">
            <a:spLocks noChangeArrowheads="1"/>
          </p:cNvSpPr>
          <p:nvPr/>
        </p:nvSpPr>
        <p:spPr bwMode="auto">
          <a:xfrm>
            <a:off x="7162800" y="4572000"/>
            <a:ext cx="920750" cy="304800"/>
          </a:xfrm>
          <a:prstGeom prst="rect">
            <a:avLst/>
          </a:prstGeom>
          <a:noFill/>
          <a:ln w="9525">
            <a:noFill/>
            <a:miter lim="800000"/>
            <a:headEnd/>
            <a:tailEnd/>
          </a:ln>
        </p:spPr>
        <p:txBody>
          <a:bodyPr wrap="none" lIns="92075" tIns="46038" rIns="92075" bIns="46038" anchor="ctr">
            <a:spAutoFit/>
          </a:bodyPr>
          <a:lstStyle/>
          <a:p>
            <a:pPr>
              <a:spcBef>
                <a:spcPct val="50000"/>
              </a:spcBef>
              <a:buSzPct val="125000"/>
            </a:pPr>
            <a:r>
              <a:rPr kumimoji="1" lang="en-US" sz="1400"/>
              <a:t>pulses </a:t>
            </a:r>
            <a:r>
              <a:rPr kumimoji="1" lang="en-US" sz="1400">
                <a:sym typeface="Wingdings 3" pitchFamily="18" charset="2"/>
              </a:rPr>
              <a:t></a:t>
            </a:r>
            <a:endParaRPr kumimoji="1" lang="en-US" sz="1400"/>
          </a:p>
        </p:txBody>
      </p:sp>
      <p:sp>
        <p:nvSpPr>
          <p:cNvPr id="11293" name="Text Box 41"/>
          <p:cNvSpPr txBox="1">
            <a:spLocks noChangeArrowheads="1"/>
          </p:cNvSpPr>
          <p:nvPr/>
        </p:nvSpPr>
        <p:spPr bwMode="auto">
          <a:xfrm>
            <a:off x="6183313" y="3622675"/>
            <a:ext cx="1089025" cy="304800"/>
          </a:xfrm>
          <a:prstGeom prst="rect">
            <a:avLst/>
          </a:prstGeom>
          <a:noFill/>
          <a:ln w="9525">
            <a:noFill/>
            <a:miter lim="800000"/>
            <a:headEnd/>
            <a:tailEnd/>
          </a:ln>
        </p:spPr>
        <p:txBody>
          <a:bodyPr wrap="none" lIns="92075" tIns="46038" rIns="92075" bIns="46038" anchor="ctr">
            <a:spAutoFit/>
          </a:bodyPr>
          <a:lstStyle/>
          <a:p>
            <a:pPr>
              <a:spcBef>
                <a:spcPct val="50000"/>
              </a:spcBef>
              <a:buSzPct val="125000"/>
            </a:pPr>
            <a:r>
              <a:rPr kumimoji="1" lang="en-US" sz="1400"/>
              <a:t>activates </a:t>
            </a:r>
            <a:r>
              <a:rPr kumimoji="1" lang="en-US" sz="1400">
                <a:sym typeface="Wingdings 3" pitchFamily="18" charset="2"/>
              </a:rPr>
              <a:t></a:t>
            </a:r>
            <a:endParaRPr kumimoji="1" lang="en-US" sz="1400"/>
          </a:p>
        </p:txBody>
      </p:sp>
      <p:sp>
        <p:nvSpPr>
          <p:cNvPr id="11294" name="Text Box 42"/>
          <p:cNvSpPr txBox="1">
            <a:spLocks noChangeArrowheads="1"/>
          </p:cNvSpPr>
          <p:nvPr/>
        </p:nvSpPr>
        <p:spPr bwMode="auto">
          <a:xfrm>
            <a:off x="5486400" y="2109788"/>
            <a:ext cx="1827213" cy="304800"/>
          </a:xfrm>
          <a:prstGeom prst="rect">
            <a:avLst/>
          </a:prstGeom>
          <a:noFill/>
          <a:ln w="9525">
            <a:noFill/>
            <a:miter lim="800000"/>
            <a:headEnd/>
            <a:tailEnd/>
          </a:ln>
        </p:spPr>
        <p:txBody>
          <a:bodyPr wrap="none" lIns="92075" tIns="46038" rIns="92075" bIns="46038" anchor="ctr">
            <a:spAutoFit/>
          </a:bodyPr>
          <a:lstStyle/>
          <a:p>
            <a:pPr>
              <a:spcBef>
                <a:spcPct val="50000"/>
              </a:spcBef>
              <a:buSzPct val="125000"/>
            </a:pPr>
            <a:r>
              <a:rPr kumimoji="1" lang="en-US" sz="1400"/>
              <a:t>sends message to </a:t>
            </a:r>
            <a:r>
              <a:rPr kumimoji="1" lang="en-US" sz="1400">
                <a:sym typeface="Wingdings 3" pitchFamily="18" charset="2"/>
              </a:rPr>
              <a:t></a:t>
            </a:r>
            <a:endParaRPr kumimoji="1" lang="en-US" sz="1400"/>
          </a:p>
        </p:txBody>
      </p:sp>
      <p:sp>
        <p:nvSpPr>
          <p:cNvPr id="11295" name="Text Box 43"/>
          <p:cNvSpPr txBox="1">
            <a:spLocks noChangeArrowheads="1"/>
          </p:cNvSpPr>
          <p:nvPr/>
        </p:nvSpPr>
        <p:spPr bwMode="auto">
          <a:xfrm>
            <a:off x="3798888" y="3979863"/>
            <a:ext cx="1019175" cy="304800"/>
          </a:xfrm>
          <a:prstGeom prst="rect">
            <a:avLst/>
          </a:prstGeom>
          <a:noFill/>
          <a:ln w="9525">
            <a:noFill/>
            <a:miter lim="800000"/>
            <a:headEnd/>
            <a:tailEnd/>
          </a:ln>
        </p:spPr>
        <p:txBody>
          <a:bodyPr wrap="none" lIns="92075" tIns="46038" rIns="92075" bIns="46038" anchor="ctr">
            <a:spAutoFit/>
          </a:bodyPr>
          <a:lstStyle/>
          <a:p>
            <a:pPr>
              <a:spcBef>
                <a:spcPct val="50000"/>
              </a:spcBef>
              <a:buSzPct val="125000"/>
            </a:pPr>
            <a:r>
              <a:rPr kumimoji="1" lang="en-US" sz="1400"/>
              <a:t>updates </a:t>
            </a:r>
            <a:r>
              <a:rPr kumimoji="1" lang="en-US" sz="1400">
                <a:sym typeface="Wingdings 3" pitchFamily="18" charset="2"/>
              </a:rPr>
              <a:t></a:t>
            </a:r>
            <a:endParaRPr kumimoji="1" lang="en-US" sz="1400"/>
          </a:p>
        </p:txBody>
      </p:sp>
      <p:sp>
        <p:nvSpPr>
          <p:cNvPr id="11296" name="Text Box 44"/>
          <p:cNvSpPr txBox="1">
            <a:spLocks noChangeArrowheads="1"/>
          </p:cNvSpPr>
          <p:nvPr/>
        </p:nvSpPr>
        <p:spPr bwMode="auto">
          <a:xfrm>
            <a:off x="3868738" y="2643188"/>
            <a:ext cx="901700" cy="304800"/>
          </a:xfrm>
          <a:prstGeom prst="rect">
            <a:avLst/>
          </a:prstGeom>
          <a:noFill/>
          <a:ln w="9525">
            <a:noFill/>
            <a:miter lim="800000"/>
            <a:headEnd/>
            <a:tailEnd/>
          </a:ln>
        </p:spPr>
        <p:txBody>
          <a:bodyPr wrap="none" lIns="92075" tIns="46038" rIns="92075" bIns="46038" anchor="ctr">
            <a:spAutoFit/>
          </a:bodyPr>
          <a:lstStyle/>
          <a:p>
            <a:pPr>
              <a:spcBef>
                <a:spcPct val="50000"/>
              </a:spcBef>
              <a:buSzPct val="125000"/>
            </a:pPr>
            <a:r>
              <a:rPr kumimoji="1" lang="en-US" sz="1400"/>
              <a:t>pulses </a:t>
            </a:r>
            <a:r>
              <a:rPr kumimoji="1" lang="en-US" sz="1400">
                <a:sym typeface="Wingdings 3" pitchFamily="18" charset="2"/>
              </a:rPr>
              <a:t></a:t>
            </a:r>
            <a:endParaRPr kumimoji="1" lang="en-US" sz="1400"/>
          </a:p>
        </p:txBody>
      </p:sp>
      <p:cxnSp>
        <p:nvCxnSpPr>
          <p:cNvPr id="11297" name="AutoShape 45"/>
          <p:cNvCxnSpPr>
            <a:cxnSpLocks noChangeShapeType="1"/>
            <a:stCxn id="11273" idx="0"/>
            <a:endCxn id="11270" idx="2"/>
          </p:cNvCxnSpPr>
          <p:nvPr/>
        </p:nvCxnSpPr>
        <p:spPr bwMode="auto">
          <a:xfrm rot="-5400000">
            <a:off x="6451600" y="1125538"/>
            <a:ext cx="587375" cy="2673350"/>
          </a:xfrm>
          <a:prstGeom prst="bentConnector3">
            <a:avLst>
              <a:gd name="adj1" fmla="val 50000"/>
            </a:avLst>
          </a:prstGeom>
          <a:noFill/>
          <a:ln w="9525">
            <a:solidFill>
              <a:schemeClr val="tx1"/>
            </a:solidFill>
            <a:miter lim="800000"/>
            <a:headEnd/>
            <a:tailEnd/>
          </a:ln>
        </p:spPr>
      </p:cxnSp>
      <p:cxnSp>
        <p:nvCxnSpPr>
          <p:cNvPr id="11298" name="AutoShape 46"/>
          <p:cNvCxnSpPr>
            <a:cxnSpLocks noChangeShapeType="1"/>
            <a:stCxn id="11273" idx="3"/>
            <a:endCxn id="11269" idx="1"/>
          </p:cNvCxnSpPr>
          <p:nvPr/>
        </p:nvCxnSpPr>
        <p:spPr bwMode="auto">
          <a:xfrm>
            <a:off x="6002338" y="3030538"/>
            <a:ext cx="1484312" cy="0"/>
          </a:xfrm>
          <a:prstGeom prst="straightConnector1">
            <a:avLst/>
          </a:prstGeom>
          <a:noFill/>
          <a:ln w="9525">
            <a:solidFill>
              <a:schemeClr val="tx1"/>
            </a:solidFill>
            <a:round/>
            <a:headEnd/>
            <a:tailEnd/>
          </a:ln>
        </p:spPr>
      </p:cxnSp>
      <p:sp>
        <p:nvSpPr>
          <p:cNvPr id="11299" name="AutoShape 49"/>
          <p:cNvSpPr>
            <a:spLocks noChangeArrowheads="1"/>
          </p:cNvSpPr>
          <p:nvPr/>
        </p:nvSpPr>
        <p:spPr bwMode="auto">
          <a:xfrm>
            <a:off x="3108325" y="4635500"/>
            <a:ext cx="152400" cy="152400"/>
          </a:xfrm>
          <a:prstGeom prst="triangle">
            <a:avLst>
              <a:gd name="adj" fmla="val 50000"/>
            </a:avLst>
          </a:prstGeom>
          <a:noFill/>
          <a:ln w="9525">
            <a:solidFill>
              <a:schemeClr val="tx1"/>
            </a:solidFill>
            <a:miter lim="800000"/>
            <a:headEnd/>
            <a:tailEnd/>
          </a:ln>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301752" y="384048"/>
            <a:ext cx="8534400" cy="758952"/>
          </a:xfrm>
        </p:spPr>
        <p:txBody>
          <a:bodyPr>
            <a:normAutofit fontScale="90000"/>
          </a:bodyPr>
          <a:lstStyle/>
          <a:p>
            <a:pPr eaLnBrk="1" hangingPunct="1"/>
            <a:r>
              <a:rPr lang="en-US" dirty="0" smtClean="0"/>
              <a:t>Fundamental Object-Oriented</a:t>
            </a:r>
            <a:br>
              <a:rPr lang="en-US" dirty="0" smtClean="0"/>
            </a:br>
            <a:r>
              <a:rPr lang="en-US" dirty="0" smtClean="0"/>
              <a:t>Concepts:  Identity</a:t>
            </a:r>
          </a:p>
        </p:txBody>
      </p:sp>
      <p:sp>
        <p:nvSpPr>
          <p:cNvPr id="12291" name="Rectangle 5"/>
          <p:cNvSpPr>
            <a:spLocks noGrp="1" noChangeArrowheads="1"/>
          </p:cNvSpPr>
          <p:nvPr>
            <p:ph sz="quarter" idx="1"/>
          </p:nvPr>
        </p:nvSpPr>
        <p:spPr/>
        <p:txBody>
          <a:bodyPr/>
          <a:lstStyle/>
          <a:p>
            <a:pPr eaLnBrk="1" hangingPunct="1"/>
            <a:r>
              <a:rPr lang="en-US" dirty="0" smtClean="0"/>
              <a:t>Identity is the property that distinguishes an object from all other objects.</a:t>
            </a:r>
          </a:p>
          <a:p>
            <a:pPr eaLnBrk="1" hangingPunct="1"/>
            <a:r>
              <a:rPr lang="en-US" dirty="0" smtClean="0"/>
              <a:t>Each object has its own inherent identity that is not defined simply by its attribute values.  The identity is preserved over the lifetime of an object even when its attributes change values.</a:t>
            </a:r>
          </a:p>
          <a:p>
            <a:pPr eaLnBrk="1" hangingPunct="1"/>
            <a:r>
              <a:rPr lang="en-US" dirty="0" smtClean="0"/>
              <a:t>Distinguish between the concept of object identity and the mechanism used to achieve it.</a:t>
            </a:r>
          </a:p>
          <a:p>
            <a:pPr lvl="1" eaLnBrk="1" hangingPunct="1"/>
            <a:r>
              <a:rPr lang="en-US" dirty="0" smtClean="0"/>
              <a:t>Programming languages often use the address of an object.</a:t>
            </a:r>
          </a:p>
          <a:p>
            <a:pPr lvl="1" eaLnBrk="1" hangingPunct="1"/>
            <a:r>
              <a:rPr lang="en-US" dirty="0" smtClean="0"/>
              <a:t>Databases often use keys to determine identity.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1752" y="384048"/>
            <a:ext cx="8534400" cy="758952"/>
          </a:xfrm>
        </p:spPr>
        <p:txBody>
          <a:bodyPr>
            <a:normAutofit fontScale="90000"/>
          </a:bodyPr>
          <a:lstStyle/>
          <a:p>
            <a:pPr eaLnBrk="1" hangingPunct="1"/>
            <a:r>
              <a:rPr lang="en-US" dirty="0" smtClean="0"/>
              <a:t>Fundamental Object-Oriented</a:t>
            </a:r>
            <a:br>
              <a:rPr lang="en-US" dirty="0" smtClean="0"/>
            </a:br>
            <a:r>
              <a:rPr lang="en-US" dirty="0" smtClean="0"/>
              <a:t>Concepts:  Classification</a:t>
            </a:r>
          </a:p>
        </p:txBody>
      </p:sp>
      <p:sp>
        <p:nvSpPr>
          <p:cNvPr id="13315" name="Rectangle 3"/>
          <p:cNvSpPr>
            <a:spLocks noGrp="1" noChangeArrowheads="1"/>
          </p:cNvSpPr>
          <p:nvPr>
            <p:ph sz="quarter" idx="1"/>
          </p:nvPr>
        </p:nvSpPr>
        <p:spPr/>
        <p:txBody>
          <a:bodyPr/>
          <a:lstStyle/>
          <a:p>
            <a:pPr eaLnBrk="1" hangingPunct="1"/>
            <a:r>
              <a:rPr lang="en-US" smtClean="0"/>
              <a:t>Objects with the same attributes and operations are grouped into classes.  A </a:t>
            </a:r>
            <a:r>
              <a:rPr lang="en-US" i="1" smtClean="0"/>
              <a:t>class</a:t>
            </a:r>
            <a:r>
              <a:rPr lang="en-US" smtClean="0"/>
              <a:t> is an abstraction representing a collection of objects;  an </a:t>
            </a:r>
            <a:r>
              <a:rPr lang="en-US" i="1" smtClean="0"/>
              <a:t>object</a:t>
            </a:r>
            <a:r>
              <a:rPr lang="en-US" smtClean="0"/>
              <a:t> is a specific instance of a class.  Classification is a powerful abstraction mechanism for organizing and structuring knowledge.</a:t>
            </a:r>
          </a:p>
          <a:p>
            <a:pPr eaLnBrk="1" hangingPunct="1"/>
            <a:r>
              <a:rPr lang="en-US" smtClean="0"/>
              <a:t>Example:  To model several different cars, we could define a class named “Car” with the appropriate attributes (model, year, color, etc.), and then use objects of this class to represent different cars.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1752" y="384048"/>
            <a:ext cx="8534400" cy="758952"/>
          </a:xfrm>
        </p:spPr>
        <p:txBody>
          <a:bodyPr>
            <a:normAutofit fontScale="90000"/>
          </a:bodyPr>
          <a:lstStyle/>
          <a:p>
            <a:pPr eaLnBrk="1" hangingPunct="1"/>
            <a:r>
              <a:rPr lang="en-US" dirty="0" smtClean="0"/>
              <a:t>Fundamental Object-Oriented</a:t>
            </a:r>
            <a:br>
              <a:rPr lang="en-US" dirty="0" smtClean="0"/>
            </a:br>
            <a:r>
              <a:rPr lang="en-US" dirty="0" smtClean="0"/>
              <a:t>Concepts:  Encapsulation</a:t>
            </a:r>
          </a:p>
        </p:txBody>
      </p:sp>
      <p:sp>
        <p:nvSpPr>
          <p:cNvPr id="14339" name="Rectangle 3"/>
          <p:cNvSpPr>
            <a:spLocks noGrp="1" noChangeArrowheads="1"/>
          </p:cNvSpPr>
          <p:nvPr>
            <p:ph sz="quarter" idx="1"/>
          </p:nvPr>
        </p:nvSpPr>
        <p:spPr/>
        <p:txBody>
          <a:bodyPr/>
          <a:lstStyle/>
          <a:p>
            <a:pPr eaLnBrk="1" hangingPunct="1"/>
            <a:r>
              <a:rPr lang="en-US" dirty="0" smtClean="0"/>
              <a:t>State information (attributes) and behavior (operations and methods) are combined together as a single logical entity with a well-defined interface.  Objects have both an external view (through the interface) and an internal view (implementation).  Access to the internal view is “hidden.”</a:t>
            </a:r>
          </a:p>
          <a:p>
            <a:pPr eaLnBrk="1" hangingPunct="1"/>
            <a:r>
              <a:rPr lang="en-US" dirty="0" smtClean="0"/>
              <a:t>Advantages of encapsulation</a:t>
            </a:r>
          </a:p>
          <a:p>
            <a:pPr lvl="1" eaLnBrk="1" hangingPunct="1"/>
            <a:r>
              <a:rPr lang="en-US" dirty="0" smtClean="0"/>
              <a:t>limits complexity:  the external view allows an object to be treated as a “black box”</a:t>
            </a:r>
          </a:p>
          <a:p>
            <a:pPr lvl="1" eaLnBrk="1" hangingPunct="1"/>
            <a:r>
              <a:rPr lang="en-US" dirty="0" smtClean="0"/>
              <a:t>limits impact of change:  changing the implementation does not affect the external user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301752" y="384048"/>
            <a:ext cx="8534400" cy="758952"/>
          </a:xfrm>
        </p:spPr>
        <p:txBody>
          <a:bodyPr>
            <a:normAutofit fontScale="90000"/>
          </a:bodyPr>
          <a:lstStyle/>
          <a:p>
            <a:pPr eaLnBrk="1" hangingPunct="1"/>
            <a:r>
              <a:rPr lang="en-US" dirty="0" smtClean="0"/>
              <a:t>Fundamental Object-Oriented</a:t>
            </a:r>
            <a:br>
              <a:rPr lang="en-US" dirty="0" smtClean="0"/>
            </a:br>
            <a:r>
              <a:rPr lang="en-US" dirty="0" smtClean="0"/>
              <a:t>Concepts:  Inheritance</a:t>
            </a:r>
          </a:p>
        </p:txBody>
      </p:sp>
      <p:sp>
        <p:nvSpPr>
          <p:cNvPr id="15363" name="Rectangle 5"/>
          <p:cNvSpPr>
            <a:spLocks noGrp="1" noChangeArrowheads="1"/>
          </p:cNvSpPr>
          <p:nvPr>
            <p:ph sz="quarter" idx="1"/>
          </p:nvPr>
        </p:nvSpPr>
        <p:spPr/>
        <p:txBody>
          <a:bodyPr/>
          <a:lstStyle/>
          <a:p>
            <a:pPr eaLnBrk="1" hangingPunct="1"/>
            <a:r>
              <a:rPr lang="en-US" dirty="0" smtClean="0"/>
              <a:t>New classes can be created from existing classes by defining the additional attributes and operations required by the new class.  The new class is said to be a </a:t>
            </a:r>
            <a:r>
              <a:rPr lang="en-US" i="1" dirty="0" smtClean="0"/>
              <a:t>subclass</a:t>
            </a:r>
            <a:r>
              <a:rPr lang="en-US" dirty="0" smtClean="0"/>
              <a:t> (or </a:t>
            </a:r>
            <a:r>
              <a:rPr lang="en-US" i="1" dirty="0" smtClean="0"/>
              <a:t>derived class</a:t>
            </a:r>
            <a:r>
              <a:rPr lang="en-US" dirty="0" smtClean="0"/>
              <a:t>) of the existing class.  The existing class is said to be the </a:t>
            </a:r>
            <a:r>
              <a:rPr lang="en-US" i="1" dirty="0" err="1" smtClean="0"/>
              <a:t>superclass</a:t>
            </a:r>
            <a:r>
              <a:rPr lang="en-US" dirty="0" smtClean="0"/>
              <a:t> (or </a:t>
            </a:r>
            <a:r>
              <a:rPr lang="en-US" i="1" dirty="0" smtClean="0"/>
              <a:t>base class</a:t>
            </a:r>
            <a:r>
              <a:rPr lang="en-US" dirty="0" smtClean="0"/>
              <a:t>) of the new class.  The subclass inherits the attributes and operations of its </a:t>
            </a:r>
            <a:r>
              <a:rPr lang="en-US" dirty="0" err="1" smtClean="0"/>
              <a:t>superclass</a:t>
            </a:r>
            <a:r>
              <a:rPr lang="en-US" dirty="0" smtClean="0"/>
              <a:t>.</a:t>
            </a:r>
          </a:p>
          <a:p>
            <a:pPr eaLnBrk="1" hangingPunct="1"/>
            <a:r>
              <a:rPr lang="en-US" dirty="0" smtClean="0"/>
              <a:t>Inheritance allows the expression of hierarchical type/subtype relationships that capture commonality among classes.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1349</TotalTime>
  <Words>880</Words>
  <Application>Microsoft Office PowerPoint</Application>
  <PresentationFormat>On-screen Show (4:3)</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Basic Object-Oriented Concepts</vt:lpstr>
      <vt:lpstr>Object-Oriented Software Development</vt:lpstr>
      <vt:lpstr>Characteristics of an Object-Oriented Architecture</vt:lpstr>
      <vt:lpstr>Characteristics of an Object</vt:lpstr>
      <vt:lpstr>“Host at Sea” Buoy System (Adapted from Booch)</vt:lpstr>
      <vt:lpstr>Fundamental Object-Oriented Concepts:  Identity</vt:lpstr>
      <vt:lpstr>Fundamental Object-Oriented Concepts:  Classification</vt:lpstr>
      <vt:lpstr>Fundamental Object-Oriented Concepts:  Encapsulation</vt:lpstr>
      <vt:lpstr>Fundamental Object-Oriented Concepts:  Inheritance</vt:lpstr>
      <vt:lpstr>Example:  Inheritance</vt:lpstr>
      <vt:lpstr>Fundamental Object-Oriented Concepts:  Polymorphism</vt:lpstr>
      <vt:lpstr>Example:  Polymorphism</vt:lpstr>
      <vt:lpstr>Polymorphism versus  More Traditional Approaches</vt:lpstr>
      <vt:lpstr>Model for Programming</vt:lpstr>
      <vt:lpstr>Principles of  Object-Oriented Design</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Software Development: Basic Concepts</dc:title>
  <dc:creator>John I. Moore, Jr.</dc:creator>
  <cp:lastModifiedBy>Deepti Joshi</cp:lastModifiedBy>
  <cp:revision>58</cp:revision>
  <cp:lastPrinted>1999-02-10T14:20:00Z</cp:lastPrinted>
  <dcterms:created xsi:type="dcterms:W3CDTF">1998-10-21T01:16:42Z</dcterms:created>
  <dcterms:modified xsi:type="dcterms:W3CDTF">2013-08-26T04:42:25Z</dcterms:modified>
</cp:coreProperties>
</file>