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57" r:id="rId4"/>
    <p:sldId id="258" r:id="rId5"/>
    <p:sldId id="263" r:id="rId6"/>
    <p:sldId id="273" r:id="rId7"/>
    <p:sldId id="264" r:id="rId8"/>
    <p:sldId id="269" r:id="rId9"/>
    <p:sldId id="265" r:id="rId10"/>
    <p:sldId id="270" r:id="rId11"/>
    <p:sldId id="266" r:id="rId12"/>
    <p:sldId id="274" r:id="rId13"/>
    <p:sldId id="275" r:id="rId14"/>
    <p:sldId id="276" r:id="rId15"/>
    <p:sldId id="277" r:id="rId16"/>
    <p:sldId id="278" r:id="rId1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5" autoAdjust="0"/>
    <p:restoredTop sz="90929"/>
  </p:normalViewPr>
  <p:slideViewPr>
    <p:cSldViewPr>
      <p:cViewPr varScale="1">
        <p:scale>
          <a:sx n="63" d="100"/>
          <a:sy n="63" d="100"/>
        </p:scale>
        <p:origin x="-18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290" y="-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2560" y="1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Introduction to UML</a:t>
            </a: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1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812" tIns="46406" rIns="92812" bIns="4640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2-</a:t>
            </a:r>
            <a:fld id="{E3C2C4BA-8BFE-4CC4-9F02-8D282F36488A}" type="slidenum">
              <a:rPr lang="en-US" sz="1100" smtClean="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255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456" tIns="46729" rIns="93456" bIns="46729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Introduction to UML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1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456" tIns="46729" rIns="93456" bIns="46729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4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1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456" tIns="46729" rIns="93456" bIns="467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4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1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456" tIns="46729" rIns="93456" bIns="4672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4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1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456" tIns="46729" rIns="93456" bIns="467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9141BA-B944-46DB-BA5D-4D7DFFD15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96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UML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29A776-D147-44CD-BE47-2448D0A1022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9/1/2013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23EF9E2F-A078-4FB0-B612-E727FD6428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87A1B5B-E2D8-40BC-8912-4581FF79E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9FAD3D8F-F2B2-4CE6-B9B6-D759145C84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8B52711-C44A-4212-9AA3-E91A516F6E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9/1/2013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60F21CE9-D3B0-49DD-AB0A-05CA3DA77A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r>
              <a:rPr lang="en-US" smtClean="0"/>
              <a:t>9/1/2013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ECD0A8E-71DF-41DB-823D-CDBB59D185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Slide </a:t>
            </a:r>
            <a:fld id="{94831B86-D0B7-4292-824C-F9A5D8B7DC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4B73222-4941-4F6C-82BE-D199E48AF4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31B26EE-D745-4295-BE8F-4F50BD6BFC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A85BC740-880A-4804-9C3A-B450E56A30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0E2E2A45-F058-4CAD-88CC-3BDED210B6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r>
              <a:rPr lang="en-US" smtClean="0"/>
              <a:t>9/1/2013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9/1/2013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438EF5EB-02AE-42B4-B657-0C7390B63F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“The act of drawing a diagram does not constitute analysis or design.  …  Still, having a well-defined and expressive notation is important to the process of software development.”</a:t>
            </a:r>
            <a:br>
              <a:rPr lang="en-US" smtClean="0"/>
            </a:br>
            <a:r>
              <a:rPr lang="en-US" smtClean="0"/>
              <a:t>				–  Grady Booch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the</a:t>
            </a:r>
            <a:br>
              <a:rPr lang="en-US" smtClean="0"/>
            </a:br>
            <a:r>
              <a:rPr lang="en-US" smtClean="0"/>
              <a:t>Unified Modeling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Relationships</a:t>
            </a:r>
            <a:br>
              <a:rPr lang="en-US" smtClean="0"/>
            </a:br>
            <a:r>
              <a:rPr lang="en-US" sz="2600" smtClean="0"/>
              <a:t>(continued)</a:t>
            </a:r>
            <a:endParaRPr lang="en-US" smtClean="0"/>
          </a:p>
        </p:txBody>
      </p:sp>
      <p:sp>
        <p:nvSpPr>
          <p:cNvPr id="15363" name="Rectangle 1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Generalization</a:t>
            </a:r>
          </a:p>
          <a:p>
            <a:pPr marL="1262063" lvl="1" indent="-804863" eaLnBrk="1" hangingPunct="1">
              <a:buFontTx/>
              <a:buNone/>
            </a:pPr>
            <a:r>
              <a:rPr lang="en-US" smtClean="0"/>
              <a:t>	A specialization/generalization relationship, in which objects of the specialized element (the subclass or child) are substitutable for objects of the generalize element (the superclass or parent).</a:t>
            </a:r>
          </a:p>
          <a:p>
            <a:pPr eaLnBrk="1" hangingPunct="1"/>
            <a:r>
              <a:rPr lang="en-US" smtClean="0"/>
              <a:t>Realization</a:t>
            </a:r>
          </a:p>
          <a:p>
            <a:pPr marL="1262063" lvl="1" indent="-804863" eaLnBrk="1" hangingPunct="1">
              <a:buFontTx/>
              <a:buNone/>
            </a:pPr>
            <a:r>
              <a:rPr lang="en-US" smtClean="0"/>
              <a:t>	A semantic relationship between classifiers in which one classifier (e.g., an interface) specifies a contract that another classifier (e.g., a class or component) guarantees to carry out.</a:t>
            </a:r>
          </a:p>
        </p:txBody>
      </p:sp>
      <p:grpSp>
        <p:nvGrpSpPr>
          <p:cNvPr id="15366" name="Group 9"/>
          <p:cNvGrpSpPr>
            <a:grpSpLocks/>
          </p:cNvGrpSpPr>
          <p:nvPr/>
        </p:nvGrpSpPr>
        <p:grpSpPr bwMode="auto">
          <a:xfrm>
            <a:off x="673735" y="4419600"/>
            <a:ext cx="706438" cy="152400"/>
            <a:chOff x="707" y="1536"/>
            <a:chExt cx="445" cy="96"/>
          </a:xfrm>
        </p:grpSpPr>
        <p:sp>
          <p:nvSpPr>
            <p:cNvPr id="15370" name="AutoShape 4"/>
            <p:cNvSpPr>
              <a:spLocks noChangeArrowheads="1"/>
            </p:cNvSpPr>
            <p:nvPr/>
          </p:nvSpPr>
          <p:spPr bwMode="gray">
            <a:xfrm rot="5441697">
              <a:off x="1056" y="1536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5"/>
            <p:cNvSpPr>
              <a:spLocks noChangeShapeType="1"/>
            </p:cNvSpPr>
            <p:nvPr/>
          </p:nvSpPr>
          <p:spPr bwMode="gray">
            <a:xfrm>
              <a:off x="707" y="1584"/>
              <a:ext cx="3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7" name="Group 10"/>
          <p:cNvGrpSpPr>
            <a:grpSpLocks/>
          </p:cNvGrpSpPr>
          <p:nvPr/>
        </p:nvGrpSpPr>
        <p:grpSpPr bwMode="auto">
          <a:xfrm>
            <a:off x="673735" y="2590800"/>
            <a:ext cx="700088" cy="152400"/>
            <a:chOff x="711" y="3120"/>
            <a:chExt cx="441" cy="96"/>
          </a:xfrm>
        </p:grpSpPr>
        <p:sp>
          <p:nvSpPr>
            <p:cNvPr id="15368" name="AutoShape 11"/>
            <p:cNvSpPr>
              <a:spLocks noChangeArrowheads="1"/>
            </p:cNvSpPr>
            <p:nvPr/>
          </p:nvSpPr>
          <p:spPr bwMode="gray">
            <a:xfrm rot="5441697">
              <a:off x="1056" y="312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Line 12"/>
            <p:cNvSpPr>
              <a:spLocks noChangeShapeType="1"/>
            </p:cNvSpPr>
            <p:nvPr/>
          </p:nvSpPr>
          <p:spPr bwMode="gray">
            <a:xfrm>
              <a:off x="711" y="3168"/>
              <a:ext cx="3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Diagrams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Class Diagram (classes , interfaces, relationships)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Object Diagram (objects, relationships)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Use Case Diagram (actors, use cases, relationships)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Interaction Diagram (objects, relationships, messages)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Sequence Diagram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Communication Diagram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Statechart Diagram (states, transitions, events)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Activity Diagram (activities, flow of control)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Component Diagram (components and relationships)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Deployment Diagram (nodes and connections)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Class Diagram</a:t>
            </a:r>
          </a:p>
        </p:txBody>
      </p:sp>
      <p:grpSp>
        <p:nvGrpSpPr>
          <p:cNvPr id="18437" name="Group 3"/>
          <p:cNvGrpSpPr>
            <a:grpSpLocks/>
          </p:cNvGrpSpPr>
          <p:nvPr/>
        </p:nvGrpSpPr>
        <p:grpSpPr bwMode="auto">
          <a:xfrm>
            <a:off x="1036638" y="1828800"/>
            <a:ext cx="1736725" cy="1554163"/>
            <a:chOff x="1200" y="1488"/>
            <a:chExt cx="1094" cy="979"/>
          </a:xfrm>
        </p:grpSpPr>
        <p:sp>
          <p:nvSpPr>
            <p:cNvPr id="18467" name="Rectangle 4"/>
            <p:cNvSpPr>
              <a:spLocks noChangeArrowheads="1"/>
            </p:cNvSpPr>
            <p:nvPr/>
          </p:nvSpPr>
          <p:spPr bwMode="gray">
            <a:xfrm>
              <a:off x="1200" y="1488"/>
              <a:ext cx="1094" cy="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600"/>
                <a:t>       </a:t>
              </a:r>
              <a:r>
                <a:rPr lang="en-US" sz="1600" i="1"/>
                <a:t>Subject</a:t>
              </a:r>
              <a:endParaRPr lang="en-US" sz="1600"/>
            </a:p>
            <a:p>
              <a:pPr algn="l"/>
              <a:endParaRPr lang="en-US" sz="1600"/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attach(Observer)</a:t>
              </a:r>
            </a:p>
            <a:p>
              <a:pPr algn="l"/>
              <a:r>
                <a:rPr lang="en-US" sz="1600"/>
                <a:t>detach(Observer)</a:t>
              </a:r>
              <a:br>
                <a:rPr lang="en-US" sz="1600"/>
              </a:br>
              <a:r>
                <a:rPr lang="en-US" sz="1600"/>
                <a:t>notify()</a:t>
              </a:r>
            </a:p>
          </p:txBody>
        </p:sp>
        <p:sp>
          <p:nvSpPr>
            <p:cNvPr id="18468" name="Line 5"/>
            <p:cNvSpPr>
              <a:spLocks noChangeShapeType="1"/>
            </p:cNvSpPr>
            <p:nvPr/>
          </p:nvSpPr>
          <p:spPr bwMode="gray">
            <a:xfrm>
              <a:off x="1200" y="1776"/>
              <a:ext cx="10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8469" name="Line 6"/>
            <p:cNvSpPr>
              <a:spLocks noChangeShapeType="1"/>
            </p:cNvSpPr>
            <p:nvPr/>
          </p:nvSpPr>
          <p:spPr bwMode="gray">
            <a:xfrm>
              <a:off x="1200" y="1912"/>
              <a:ext cx="10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18438" name="Group 7"/>
          <p:cNvGrpSpPr>
            <a:grpSpLocks/>
          </p:cNvGrpSpPr>
          <p:nvPr/>
        </p:nvGrpSpPr>
        <p:grpSpPr bwMode="auto">
          <a:xfrm>
            <a:off x="990600" y="4305300"/>
            <a:ext cx="1828800" cy="1371600"/>
            <a:chOff x="1200" y="3048"/>
            <a:chExt cx="1152" cy="864"/>
          </a:xfrm>
        </p:grpSpPr>
        <p:sp>
          <p:nvSpPr>
            <p:cNvPr id="18464" name="Rectangle 8"/>
            <p:cNvSpPr>
              <a:spLocks noChangeArrowheads="1"/>
            </p:cNvSpPr>
            <p:nvPr/>
          </p:nvSpPr>
          <p:spPr bwMode="gray">
            <a:xfrm>
              <a:off x="1200" y="3048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600"/>
                <a:t> ConcreteSubject</a:t>
              </a:r>
              <a:br>
                <a:rPr lang="en-US" sz="1600"/>
              </a:br>
              <a:r>
                <a:rPr lang="en-US" sz="1600"/>
                <a:t/>
              </a:r>
              <a:br>
                <a:rPr lang="en-US" sz="1600"/>
              </a:br>
              <a:r>
                <a:rPr lang="en-US" sz="1600"/>
                <a:t>subjectState</a:t>
              </a:r>
              <a:br>
                <a:rPr lang="en-US" sz="1600"/>
              </a:br>
              <a:r>
                <a:rPr lang="en-US" sz="1600"/>
                <a:t/>
              </a:r>
              <a:br>
                <a:rPr lang="en-US" sz="1600"/>
              </a:br>
              <a:r>
                <a:rPr lang="en-US" sz="1600"/>
                <a:t>getState()</a:t>
              </a:r>
            </a:p>
          </p:txBody>
        </p:sp>
        <p:sp>
          <p:nvSpPr>
            <p:cNvPr id="18465" name="Line 9"/>
            <p:cNvSpPr>
              <a:spLocks noChangeShapeType="1"/>
            </p:cNvSpPr>
            <p:nvPr/>
          </p:nvSpPr>
          <p:spPr bwMode="gray">
            <a:xfrm>
              <a:off x="1200" y="333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8466" name="Line 10"/>
            <p:cNvSpPr>
              <a:spLocks noChangeShapeType="1"/>
            </p:cNvSpPr>
            <p:nvPr/>
          </p:nvSpPr>
          <p:spPr bwMode="gray">
            <a:xfrm>
              <a:off x="1200" y="364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18439" name="Group 11"/>
          <p:cNvGrpSpPr>
            <a:grpSpLocks/>
          </p:cNvGrpSpPr>
          <p:nvPr/>
        </p:nvGrpSpPr>
        <p:grpSpPr bwMode="auto">
          <a:xfrm>
            <a:off x="6567488" y="2057400"/>
            <a:ext cx="1189037" cy="1096963"/>
            <a:chOff x="3744" y="1488"/>
            <a:chExt cx="749" cy="691"/>
          </a:xfrm>
        </p:grpSpPr>
        <p:sp>
          <p:nvSpPr>
            <p:cNvPr id="18461" name="Rectangle 12"/>
            <p:cNvSpPr>
              <a:spLocks noChangeArrowheads="1"/>
            </p:cNvSpPr>
            <p:nvPr/>
          </p:nvSpPr>
          <p:spPr bwMode="gray">
            <a:xfrm>
              <a:off x="3744" y="1488"/>
              <a:ext cx="749" cy="6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600" i="1"/>
                <a:t> Observer</a:t>
              </a:r>
            </a:p>
            <a:p>
              <a:pPr algn="l"/>
              <a:endParaRPr lang="en-US" sz="1600" i="1"/>
            </a:p>
            <a:p>
              <a:pPr algn="l"/>
              <a:endParaRPr lang="en-US" sz="1600" i="1"/>
            </a:p>
            <a:p>
              <a:pPr algn="l"/>
              <a:r>
                <a:rPr lang="en-US" sz="1600" i="1"/>
                <a:t>update()</a:t>
              </a:r>
            </a:p>
          </p:txBody>
        </p:sp>
        <p:sp>
          <p:nvSpPr>
            <p:cNvPr id="18462" name="Line 13"/>
            <p:cNvSpPr>
              <a:spLocks noChangeShapeType="1"/>
            </p:cNvSpPr>
            <p:nvPr/>
          </p:nvSpPr>
          <p:spPr bwMode="gray">
            <a:xfrm>
              <a:off x="3744" y="1776"/>
              <a:ext cx="7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8463" name="Line 14"/>
            <p:cNvSpPr>
              <a:spLocks noChangeShapeType="1"/>
            </p:cNvSpPr>
            <p:nvPr/>
          </p:nvSpPr>
          <p:spPr bwMode="gray">
            <a:xfrm>
              <a:off x="3744" y="1912"/>
              <a:ext cx="7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18440" name="Group 15"/>
          <p:cNvGrpSpPr>
            <a:grpSpLocks/>
          </p:cNvGrpSpPr>
          <p:nvPr/>
        </p:nvGrpSpPr>
        <p:grpSpPr bwMode="auto">
          <a:xfrm>
            <a:off x="6248400" y="4305300"/>
            <a:ext cx="1828800" cy="1371600"/>
            <a:chOff x="3600" y="3048"/>
            <a:chExt cx="1152" cy="864"/>
          </a:xfrm>
        </p:grpSpPr>
        <p:sp>
          <p:nvSpPr>
            <p:cNvPr id="18458" name="Rectangle 16"/>
            <p:cNvSpPr>
              <a:spLocks noChangeArrowheads="1"/>
            </p:cNvSpPr>
            <p:nvPr/>
          </p:nvSpPr>
          <p:spPr bwMode="gray">
            <a:xfrm>
              <a:off x="3600" y="3048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600"/>
                <a:t>ConcreteObserver</a:t>
              </a:r>
              <a:br>
                <a:rPr lang="en-US" sz="1600"/>
              </a:br>
              <a:endParaRPr lang="en-US" sz="1600"/>
            </a:p>
            <a:p>
              <a:pPr algn="l"/>
              <a:r>
                <a:rPr lang="en-US" sz="1600"/>
                <a:t>observerState</a:t>
              </a:r>
              <a:br>
                <a:rPr lang="en-US" sz="1600"/>
              </a:br>
              <a:r>
                <a:rPr lang="en-US" sz="1600"/>
                <a:t/>
              </a:r>
              <a:br>
                <a:rPr lang="en-US" sz="1600"/>
              </a:br>
              <a:r>
                <a:rPr lang="en-US" sz="1600"/>
                <a:t>update()</a:t>
              </a:r>
            </a:p>
          </p:txBody>
        </p:sp>
        <p:sp>
          <p:nvSpPr>
            <p:cNvPr id="18459" name="Line 17"/>
            <p:cNvSpPr>
              <a:spLocks noChangeShapeType="1"/>
            </p:cNvSpPr>
            <p:nvPr/>
          </p:nvSpPr>
          <p:spPr bwMode="gray">
            <a:xfrm>
              <a:off x="3600" y="333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8460" name="Line 18"/>
            <p:cNvSpPr>
              <a:spLocks noChangeShapeType="1"/>
            </p:cNvSpPr>
            <p:nvPr/>
          </p:nvSpPr>
          <p:spPr bwMode="gray">
            <a:xfrm>
              <a:off x="3600" y="364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18441" name="AutoShape 19"/>
          <p:cNvSpPr>
            <a:spLocks noChangeArrowheads="1"/>
          </p:cNvSpPr>
          <p:nvPr/>
        </p:nvSpPr>
        <p:spPr bwMode="gray">
          <a:xfrm>
            <a:off x="1814513" y="3390900"/>
            <a:ext cx="182562" cy="1825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18442" name="Group 20"/>
          <p:cNvGrpSpPr>
            <a:grpSpLocks/>
          </p:cNvGrpSpPr>
          <p:nvPr/>
        </p:nvGrpSpPr>
        <p:grpSpPr bwMode="auto">
          <a:xfrm>
            <a:off x="3251200" y="3011488"/>
            <a:ext cx="2468563" cy="747712"/>
            <a:chOff x="3716" y="1791"/>
            <a:chExt cx="1727" cy="471"/>
          </a:xfrm>
        </p:grpSpPr>
        <p:sp>
          <p:nvSpPr>
            <p:cNvPr id="18451" name="Rectangle 21"/>
            <p:cNvSpPr>
              <a:spLocks noChangeArrowheads="1"/>
            </p:cNvSpPr>
            <p:nvPr/>
          </p:nvSpPr>
          <p:spPr bwMode="gray">
            <a:xfrm>
              <a:off x="3764" y="1791"/>
              <a:ext cx="1670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/>
                <a:t>for each i in observers</a:t>
              </a:r>
              <a:br>
                <a:rPr lang="en-US" sz="1600"/>
              </a:br>
              <a:r>
                <a:rPr lang="en-US" sz="1600"/>
                <a:t>    i.update()</a:t>
              </a:r>
            </a:p>
          </p:txBody>
        </p:sp>
        <p:grpSp>
          <p:nvGrpSpPr>
            <p:cNvPr id="18452" name="Group 22"/>
            <p:cNvGrpSpPr>
              <a:grpSpLocks/>
            </p:cNvGrpSpPr>
            <p:nvPr/>
          </p:nvGrpSpPr>
          <p:grpSpPr bwMode="auto">
            <a:xfrm>
              <a:off x="3716" y="1801"/>
              <a:ext cx="1727" cy="461"/>
              <a:chOff x="1680" y="2201"/>
              <a:chExt cx="2361" cy="693"/>
            </a:xfrm>
          </p:grpSpPr>
          <p:sp>
            <p:nvSpPr>
              <p:cNvPr id="18453" name="AutoShape 23"/>
              <p:cNvSpPr>
                <a:spLocks noChangeArrowheads="1"/>
              </p:cNvSpPr>
              <p:nvPr/>
            </p:nvSpPr>
            <p:spPr bwMode="gray">
              <a:xfrm>
                <a:off x="3811" y="2201"/>
                <a:ext cx="230" cy="230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" name="Line 24"/>
              <p:cNvSpPr>
                <a:spLocks noChangeShapeType="1"/>
              </p:cNvSpPr>
              <p:nvPr/>
            </p:nvSpPr>
            <p:spPr bwMode="gray">
              <a:xfrm>
                <a:off x="1680" y="2203"/>
                <a:ext cx="0" cy="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8455" name="Line 25"/>
              <p:cNvSpPr>
                <a:spLocks noChangeShapeType="1"/>
              </p:cNvSpPr>
              <p:nvPr/>
            </p:nvSpPr>
            <p:spPr bwMode="gray">
              <a:xfrm>
                <a:off x="1680" y="2894"/>
                <a:ext cx="23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8456" name="Line 26"/>
              <p:cNvSpPr>
                <a:spLocks noChangeShapeType="1"/>
              </p:cNvSpPr>
              <p:nvPr/>
            </p:nvSpPr>
            <p:spPr bwMode="gray">
              <a:xfrm>
                <a:off x="1680" y="2201"/>
                <a:ext cx="2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8457" name="Line 27"/>
              <p:cNvSpPr>
                <a:spLocks noChangeShapeType="1"/>
              </p:cNvSpPr>
              <p:nvPr/>
            </p:nvSpPr>
            <p:spPr bwMode="gray">
              <a:xfrm>
                <a:off x="4041" y="2433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  <p:sp>
        <p:nvSpPr>
          <p:cNvPr id="18443" name="AutoShape 28"/>
          <p:cNvSpPr>
            <a:spLocks noChangeArrowheads="1"/>
          </p:cNvSpPr>
          <p:nvPr/>
        </p:nvSpPr>
        <p:spPr bwMode="gray">
          <a:xfrm>
            <a:off x="7070725" y="3163888"/>
            <a:ext cx="182563" cy="1825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8444" name="AutoShape 29"/>
          <p:cNvCxnSpPr>
            <a:cxnSpLocks noChangeShapeType="1"/>
            <a:stCxn id="18443" idx="3"/>
            <a:endCxn id="18458" idx="0"/>
          </p:cNvCxnSpPr>
          <p:nvPr/>
        </p:nvCxnSpPr>
        <p:spPr bwMode="gray">
          <a:xfrm>
            <a:off x="7162800" y="3346450"/>
            <a:ext cx="0" cy="958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8445" name="AutoShape 30"/>
          <p:cNvCxnSpPr>
            <a:cxnSpLocks noChangeShapeType="1"/>
            <a:stCxn id="18441" idx="3"/>
            <a:endCxn id="18464" idx="0"/>
          </p:cNvCxnSpPr>
          <p:nvPr/>
        </p:nvCxnSpPr>
        <p:spPr bwMode="gray">
          <a:xfrm flipH="1">
            <a:off x="1905000" y="3573463"/>
            <a:ext cx="1588" cy="731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8446" name="AutoShape 31"/>
          <p:cNvCxnSpPr>
            <a:cxnSpLocks noChangeShapeType="1"/>
            <a:stCxn id="18467" idx="3"/>
            <a:endCxn id="18461" idx="1"/>
          </p:cNvCxnSpPr>
          <p:nvPr/>
        </p:nvCxnSpPr>
        <p:spPr bwMode="gray">
          <a:xfrm>
            <a:off x="2773363" y="2606675"/>
            <a:ext cx="3794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arrow" w="lg" len="lg"/>
          </a:ln>
        </p:spPr>
      </p:cxnSp>
      <p:sp>
        <p:nvSpPr>
          <p:cNvPr id="18447" name="Text Box 32"/>
          <p:cNvSpPr txBox="1">
            <a:spLocks noChangeArrowheads="1"/>
          </p:cNvSpPr>
          <p:nvPr/>
        </p:nvSpPr>
        <p:spPr bwMode="gray">
          <a:xfrm>
            <a:off x="6235700" y="230505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*</a:t>
            </a:r>
          </a:p>
        </p:txBody>
      </p:sp>
      <p:sp>
        <p:nvSpPr>
          <p:cNvPr id="18448" name="Text Box 33"/>
          <p:cNvSpPr txBox="1">
            <a:spLocks noChangeArrowheads="1"/>
          </p:cNvSpPr>
          <p:nvPr/>
        </p:nvSpPr>
        <p:spPr bwMode="gray">
          <a:xfrm>
            <a:off x="5451475" y="2603500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600"/>
              <a:t>observers</a:t>
            </a:r>
          </a:p>
        </p:txBody>
      </p:sp>
      <p:cxnSp>
        <p:nvCxnSpPr>
          <p:cNvPr id="18449" name="AutoShape 34"/>
          <p:cNvCxnSpPr>
            <a:cxnSpLocks noChangeShapeType="1"/>
            <a:stCxn id="18458" idx="1"/>
            <a:endCxn id="18464" idx="3"/>
          </p:cNvCxnSpPr>
          <p:nvPr/>
        </p:nvCxnSpPr>
        <p:spPr bwMode="gray">
          <a:xfrm flipH="1">
            <a:off x="2819400" y="4991100"/>
            <a:ext cx="3429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arrow" w="lg" len="lg"/>
          </a:ln>
        </p:spPr>
      </p:cxnSp>
      <p:sp>
        <p:nvSpPr>
          <p:cNvPr id="18450" name="Line 35"/>
          <p:cNvSpPr>
            <a:spLocks noChangeShapeType="1"/>
          </p:cNvSpPr>
          <p:nvPr/>
        </p:nvSpPr>
        <p:spPr bwMode="gray">
          <a:xfrm>
            <a:off x="1879600" y="3225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Sequence Diagram</a:t>
            </a:r>
          </a:p>
        </p:txBody>
      </p:sp>
      <p:grpSp>
        <p:nvGrpSpPr>
          <p:cNvPr id="19461" name="Group 3"/>
          <p:cNvGrpSpPr>
            <a:grpSpLocks/>
          </p:cNvGrpSpPr>
          <p:nvPr/>
        </p:nvGrpSpPr>
        <p:grpSpPr bwMode="auto">
          <a:xfrm>
            <a:off x="236538" y="1676400"/>
            <a:ext cx="1268412" cy="866775"/>
            <a:chOff x="149" y="1159"/>
            <a:chExt cx="799" cy="546"/>
          </a:xfrm>
        </p:grpSpPr>
        <p:grpSp>
          <p:nvGrpSpPr>
            <p:cNvPr id="19499" name="Group 4"/>
            <p:cNvGrpSpPr>
              <a:grpSpLocks noChangeAspect="1"/>
            </p:cNvGrpSpPr>
            <p:nvPr/>
          </p:nvGrpSpPr>
          <p:grpSpPr bwMode="auto">
            <a:xfrm>
              <a:off x="468" y="1159"/>
              <a:ext cx="160" cy="363"/>
              <a:chOff x="944" y="2400"/>
              <a:chExt cx="192" cy="436"/>
            </a:xfrm>
          </p:grpSpPr>
          <p:sp>
            <p:nvSpPr>
              <p:cNvPr id="19501" name="Oval 5"/>
              <p:cNvSpPr>
                <a:spLocks noChangeAspect="1" noChangeArrowheads="1"/>
              </p:cNvSpPr>
              <p:nvPr/>
            </p:nvSpPr>
            <p:spPr bwMode="gray">
              <a:xfrm>
                <a:off x="968" y="2400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2" name="Line 6"/>
              <p:cNvSpPr>
                <a:spLocks noChangeAspect="1" noChangeShapeType="1"/>
              </p:cNvSpPr>
              <p:nvPr/>
            </p:nvSpPr>
            <p:spPr bwMode="gray">
              <a:xfrm>
                <a:off x="953" y="2612"/>
                <a:ext cx="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3" name="Line 7"/>
              <p:cNvSpPr>
                <a:spLocks noChangeAspect="1" noChangeShapeType="1"/>
              </p:cNvSpPr>
              <p:nvPr/>
            </p:nvSpPr>
            <p:spPr bwMode="gray">
              <a:xfrm>
                <a:off x="10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504" name="Group 8"/>
              <p:cNvGrpSpPr>
                <a:grpSpLocks noChangeAspect="1"/>
              </p:cNvGrpSpPr>
              <p:nvPr/>
            </p:nvGrpSpPr>
            <p:grpSpPr bwMode="auto">
              <a:xfrm>
                <a:off x="944" y="2740"/>
                <a:ext cx="192" cy="96"/>
                <a:chOff x="960" y="2832"/>
                <a:chExt cx="192" cy="96"/>
              </a:xfrm>
            </p:grpSpPr>
            <p:sp>
              <p:nvSpPr>
                <p:cNvPr id="19505" name="Line 9"/>
                <p:cNvSpPr>
                  <a:spLocks noChangeAspect="1" noChangeShapeType="1"/>
                </p:cNvSpPr>
                <p:nvPr/>
              </p:nvSpPr>
              <p:spPr bwMode="gray">
                <a:xfrm flipH="1">
                  <a:off x="960" y="2832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6" name="Line 10"/>
                <p:cNvSpPr>
                  <a:spLocks noChangeAspect="1" noChangeShapeType="1"/>
                </p:cNvSpPr>
                <p:nvPr/>
              </p:nvSpPr>
              <p:spPr bwMode="gray">
                <a:xfrm>
                  <a:off x="1056" y="2832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500" name="Text Box 11"/>
            <p:cNvSpPr txBox="1">
              <a:spLocks noChangeAspect="1" noChangeArrowheads="1"/>
            </p:cNvSpPr>
            <p:nvPr/>
          </p:nvSpPr>
          <p:spPr bwMode="gray">
            <a:xfrm>
              <a:off x="149" y="1493"/>
              <a:ext cx="7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u="sng"/>
                <a:t>: Passenger</a:t>
              </a:r>
            </a:p>
          </p:txBody>
        </p:sp>
      </p:grpSp>
      <p:sp>
        <p:nvSpPr>
          <p:cNvPr id="19462" name="Rectangle 12"/>
          <p:cNvSpPr>
            <a:spLocks noChangeArrowheads="1"/>
          </p:cNvSpPr>
          <p:nvPr/>
        </p:nvSpPr>
        <p:spPr bwMode="gray">
          <a:xfrm>
            <a:off x="1663700" y="1919288"/>
            <a:ext cx="1279525" cy="36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: Call Button</a:t>
            </a:r>
          </a:p>
        </p:txBody>
      </p:sp>
      <p:sp>
        <p:nvSpPr>
          <p:cNvPr id="19463" name="Rectangle 13"/>
          <p:cNvSpPr>
            <a:spLocks noChangeArrowheads="1"/>
          </p:cNvSpPr>
          <p:nvPr/>
        </p:nvSpPr>
        <p:spPr bwMode="gray">
          <a:xfrm>
            <a:off x="6030913" y="1919288"/>
            <a:ext cx="1279525" cy="36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: Scheduler</a:t>
            </a:r>
          </a:p>
        </p:txBody>
      </p:sp>
      <p:sp>
        <p:nvSpPr>
          <p:cNvPr id="19464" name="Rectangle 14"/>
          <p:cNvSpPr>
            <a:spLocks noChangeArrowheads="1"/>
          </p:cNvSpPr>
          <p:nvPr/>
        </p:nvSpPr>
        <p:spPr bwMode="gray">
          <a:xfrm>
            <a:off x="4635500" y="3798888"/>
            <a:ext cx="1189038" cy="36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r : Request</a:t>
            </a:r>
          </a:p>
        </p:txBody>
      </p:sp>
      <p:sp>
        <p:nvSpPr>
          <p:cNvPr id="19465" name="Rectangle 15"/>
          <p:cNvSpPr>
            <a:spLocks noChangeArrowheads="1"/>
          </p:cNvSpPr>
          <p:nvPr/>
        </p:nvSpPr>
        <p:spPr bwMode="gray">
          <a:xfrm>
            <a:off x="3149600" y="1919288"/>
            <a:ext cx="1279525" cy="36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: Lamp</a:t>
            </a:r>
          </a:p>
        </p:txBody>
      </p:sp>
      <p:sp>
        <p:nvSpPr>
          <p:cNvPr id="19466" name="Line 16"/>
          <p:cNvSpPr>
            <a:spLocks noChangeShapeType="1"/>
          </p:cNvSpPr>
          <p:nvPr/>
        </p:nvSpPr>
        <p:spPr bwMode="gray">
          <a:xfrm>
            <a:off x="939800" y="2908300"/>
            <a:ext cx="125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7" name="Text Box 17"/>
          <p:cNvSpPr txBox="1">
            <a:spLocks noChangeArrowheads="1"/>
          </p:cNvSpPr>
          <p:nvPr/>
        </p:nvSpPr>
        <p:spPr bwMode="gray">
          <a:xfrm>
            <a:off x="1182688" y="2574925"/>
            <a:ext cx="760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push()</a:t>
            </a:r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gray">
          <a:xfrm>
            <a:off x="2227263" y="2646363"/>
            <a:ext cx="152400" cy="2166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9" name="Line 19"/>
          <p:cNvSpPr>
            <a:spLocks noChangeShapeType="1"/>
          </p:cNvSpPr>
          <p:nvPr/>
        </p:nvSpPr>
        <p:spPr bwMode="gray">
          <a:xfrm>
            <a:off x="2374900" y="3448050"/>
            <a:ext cx="1306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0" name="Text Box 20"/>
          <p:cNvSpPr txBox="1">
            <a:spLocks noChangeArrowheads="1"/>
          </p:cNvSpPr>
          <p:nvPr/>
        </p:nvSpPr>
        <p:spPr bwMode="gray">
          <a:xfrm>
            <a:off x="2501900" y="3114675"/>
            <a:ext cx="942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turnOn()</a:t>
            </a:r>
          </a:p>
        </p:txBody>
      </p:sp>
      <p:sp>
        <p:nvSpPr>
          <p:cNvPr id="19471" name="Text Box 21"/>
          <p:cNvSpPr txBox="1">
            <a:spLocks noChangeArrowheads="1"/>
          </p:cNvSpPr>
          <p:nvPr/>
        </p:nvSpPr>
        <p:spPr bwMode="gray">
          <a:xfrm>
            <a:off x="2501900" y="3681413"/>
            <a:ext cx="974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«create»</a:t>
            </a:r>
          </a:p>
        </p:txBody>
      </p:sp>
      <p:sp>
        <p:nvSpPr>
          <p:cNvPr id="19472" name="Line 22"/>
          <p:cNvSpPr>
            <a:spLocks noChangeShapeType="1"/>
          </p:cNvSpPr>
          <p:nvPr/>
        </p:nvSpPr>
        <p:spPr bwMode="gray">
          <a:xfrm>
            <a:off x="2381250" y="4527550"/>
            <a:ext cx="423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3" name="Text Box 23"/>
          <p:cNvSpPr txBox="1">
            <a:spLocks noChangeArrowheads="1"/>
          </p:cNvSpPr>
          <p:nvPr/>
        </p:nvSpPr>
        <p:spPr bwMode="gray">
          <a:xfrm>
            <a:off x="2501900" y="4194175"/>
            <a:ext cx="1200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schedule(r)</a:t>
            </a:r>
          </a:p>
        </p:txBody>
      </p:sp>
      <p:sp>
        <p:nvSpPr>
          <p:cNvPr id="19474" name="Rectangle 24"/>
          <p:cNvSpPr>
            <a:spLocks noChangeArrowheads="1"/>
          </p:cNvSpPr>
          <p:nvPr/>
        </p:nvSpPr>
        <p:spPr bwMode="gray">
          <a:xfrm>
            <a:off x="6594475" y="4338638"/>
            <a:ext cx="15240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75" name="Rectangle 25"/>
          <p:cNvSpPr>
            <a:spLocks noChangeArrowheads="1"/>
          </p:cNvSpPr>
          <p:nvPr/>
        </p:nvSpPr>
        <p:spPr bwMode="gray">
          <a:xfrm>
            <a:off x="7518400" y="1919288"/>
            <a:ext cx="1279525" cy="36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u="sng"/>
              <a:t>: Elevator</a:t>
            </a:r>
          </a:p>
        </p:txBody>
      </p:sp>
      <p:sp>
        <p:nvSpPr>
          <p:cNvPr id="19476" name="Rectangle 26"/>
          <p:cNvSpPr>
            <a:spLocks noChangeArrowheads="1"/>
          </p:cNvSpPr>
          <p:nvPr/>
        </p:nvSpPr>
        <p:spPr bwMode="gray">
          <a:xfrm>
            <a:off x="8081963" y="4859338"/>
            <a:ext cx="152400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77" name="Line 27"/>
          <p:cNvSpPr>
            <a:spLocks noChangeShapeType="1"/>
          </p:cNvSpPr>
          <p:nvPr/>
        </p:nvSpPr>
        <p:spPr bwMode="gray">
          <a:xfrm>
            <a:off x="6773863" y="5067300"/>
            <a:ext cx="1289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8" name="Text Box 28"/>
          <p:cNvSpPr txBox="1">
            <a:spLocks noChangeArrowheads="1"/>
          </p:cNvSpPr>
          <p:nvPr/>
        </p:nvSpPr>
        <p:spPr bwMode="gray">
          <a:xfrm>
            <a:off x="6840538" y="473392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service(r)</a:t>
            </a:r>
          </a:p>
        </p:txBody>
      </p:sp>
      <p:sp>
        <p:nvSpPr>
          <p:cNvPr id="19479" name="Rectangle 29"/>
          <p:cNvSpPr>
            <a:spLocks noChangeArrowheads="1"/>
          </p:cNvSpPr>
          <p:nvPr/>
        </p:nvSpPr>
        <p:spPr bwMode="gray">
          <a:xfrm>
            <a:off x="793750" y="2713038"/>
            <a:ext cx="152400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80" name="Rectangle 30"/>
          <p:cNvSpPr>
            <a:spLocks noChangeArrowheads="1"/>
          </p:cNvSpPr>
          <p:nvPr/>
        </p:nvSpPr>
        <p:spPr bwMode="gray">
          <a:xfrm>
            <a:off x="3713163" y="3259138"/>
            <a:ext cx="152400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81" name="Line 31"/>
          <p:cNvSpPr>
            <a:spLocks noChangeShapeType="1"/>
          </p:cNvSpPr>
          <p:nvPr/>
        </p:nvSpPr>
        <p:spPr bwMode="gray">
          <a:xfrm>
            <a:off x="2381250" y="3981450"/>
            <a:ext cx="226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9482" name="AutoShape 32"/>
          <p:cNvSpPr>
            <a:spLocks noChangeArrowheads="1"/>
          </p:cNvSpPr>
          <p:nvPr/>
        </p:nvSpPr>
        <p:spPr bwMode="gray">
          <a:xfrm>
            <a:off x="755650" y="55514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9483" name="AutoShape 33"/>
          <p:cNvSpPr>
            <a:spLocks noChangeArrowheads="1"/>
          </p:cNvSpPr>
          <p:nvPr/>
        </p:nvSpPr>
        <p:spPr bwMode="gray">
          <a:xfrm>
            <a:off x="2189163" y="55514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9484" name="AutoShape 34"/>
          <p:cNvSpPr>
            <a:spLocks noChangeArrowheads="1"/>
          </p:cNvSpPr>
          <p:nvPr/>
        </p:nvSpPr>
        <p:spPr bwMode="gray">
          <a:xfrm>
            <a:off x="3675063" y="55514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9485" name="AutoShape 35"/>
          <p:cNvSpPr>
            <a:spLocks noChangeArrowheads="1"/>
          </p:cNvSpPr>
          <p:nvPr/>
        </p:nvSpPr>
        <p:spPr bwMode="gray">
          <a:xfrm>
            <a:off x="5116513" y="55514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9486" name="AutoShape 36"/>
          <p:cNvSpPr>
            <a:spLocks noChangeArrowheads="1"/>
          </p:cNvSpPr>
          <p:nvPr/>
        </p:nvSpPr>
        <p:spPr bwMode="gray">
          <a:xfrm>
            <a:off x="6556375" y="55514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9487" name="AutoShape 37"/>
          <p:cNvSpPr>
            <a:spLocks noChangeArrowheads="1"/>
          </p:cNvSpPr>
          <p:nvPr/>
        </p:nvSpPr>
        <p:spPr bwMode="gray">
          <a:xfrm>
            <a:off x="8043863" y="5551488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9488" name="AutoShape 38"/>
          <p:cNvCxnSpPr>
            <a:cxnSpLocks noChangeShapeType="1"/>
            <a:stCxn id="19500" idx="2"/>
            <a:endCxn id="19479" idx="0"/>
          </p:cNvCxnSpPr>
          <p:nvPr/>
        </p:nvCxnSpPr>
        <p:spPr bwMode="gray">
          <a:xfrm flipH="1">
            <a:off x="869950" y="2543175"/>
            <a:ext cx="1588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9489" name="AutoShape 39"/>
          <p:cNvCxnSpPr>
            <a:cxnSpLocks noChangeShapeType="1"/>
            <a:stCxn id="19479" idx="2"/>
            <a:endCxn id="19482" idx="0"/>
          </p:cNvCxnSpPr>
          <p:nvPr/>
        </p:nvCxnSpPr>
        <p:spPr bwMode="gray">
          <a:xfrm>
            <a:off x="869950" y="3124200"/>
            <a:ext cx="0" cy="24272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9490" name="AutoShape 40"/>
          <p:cNvCxnSpPr>
            <a:cxnSpLocks noChangeShapeType="1"/>
            <a:stCxn id="19462" idx="2"/>
            <a:endCxn id="19468" idx="0"/>
          </p:cNvCxnSpPr>
          <p:nvPr/>
        </p:nvCxnSpPr>
        <p:spPr bwMode="gray">
          <a:xfrm>
            <a:off x="2303463" y="2284413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9491" name="AutoShape 41"/>
          <p:cNvCxnSpPr>
            <a:cxnSpLocks noChangeShapeType="1"/>
            <a:stCxn id="19468" idx="2"/>
            <a:endCxn id="19483" idx="0"/>
          </p:cNvCxnSpPr>
          <p:nvPr/>
        </p:nvCxnSpPr>
        <p:spPr bwMode="gray">
          <a:xfrm>
            <a:off x="2303463" y="4813300"/>
            <a:ext cx="0" cy="7381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9492" name="AutoShape 42"/>
          <p:cNvCxnSpPr>
            <a:cxnSpLocks noChangeShapeType="1"/>
            <a:stCxn id="19465" idx="2"/>
            <a:endCxn id="19480" idx="0"/>
          </p:cNvCxnSpPr>
          <p:nvPr/>
        </p:nvCxnSpPr>
        <p:spPr bwMode="gray">
          <a:xfrm>
            <a:off x="3789363" y="2284413"/>
            <a:ext cx="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9493" name="AutoShape 43"/>
          <p:cNvCxnSpPr>
            <a:cxnSpLocks noChangeShapeType="1"/>
            <a:stCxn id="19480" idx="2"/>
            <a:endCxn id="19484" idx="0"/>
          </p:cNvCxnSpPr>
          <p:nvPr/>
        </p:nvCxnSpPr>
        <p:spPr bwMode="gray">
          <a:xfrm>
            <a:off x="3789363" y="3670300"/>
            <a:ext cx="0" cy="18811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9494" name="AutoShape 44"/>
          <p:cNvCxnSpPr>
            <a:cxnSpLocks noChangeShapeType="1"/>
            <a:stCxn id="19464" idx="2"/>
            <a:endCxn id="19485" idx="0"/>
          </p:cNvCxnSpPr>
          <p:nvPr/>
        </p:nvCxnSpPr>
        <p:spPr bwMode="gray">
          <a:xfrm>
            <a:off x="5230813" y="4164013"/>
            <a:ext cx="0" cy="13874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9495" name="AutoShape 45"/>
          <p:cNvCxnSpPr>
            <a:cxnSpLocks noChangeShapeType="1"/>
            <a:stCxn id="19463" idx="2"/>
            <a:endCxn id="19474" idx="0"/>
          </p:cNvCxnSpPr>
          <p:nvPr/>
        </p:nvCxnSpPr>
        <p:spPr bwMode="gray">
          <a:xfrm>
            <a:off x="6670675" y="2284413"/>
            <a:ext cx="0" cy="2054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9496" name="AutoShape 46"/>
          <p:cNvCxnSpPr>
            <a:cxnSpLocks noChangeShapeType="1"/>
            <a:stCxn id="19474" idx="2"/>
            <a:endCxn id="19486" idx="0"/>
          </p:cNvCxnSpPr>
          <p:nvPr/>
        </p:nvCxnSpPr>
        <p:spPr bwMode="gray">
          <a:xfrm>
            <a:off x="6670675" y="5243513"/>
            <a:ext cx="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9497" name="AutoShape 47"/>
          <p:cNvCxnSpPr>
            <a:cxnSpLocks noChangeShapeType="1"/>
            <a:stCxn id="19475" idx="2"/>
            <a:endCxn id="19476" idx="0"/>
          </p:cNvCxnSpPr>
          <p:nvPr/>
        </p:nvCxnSpPr>
        <p:spPr bwMode="gray">
          <a:xfrm>
            <a:off x="8158163" y="2284413"/>
            <a:ext cx="0" cy="25749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9498" name="AutoShape 48"/>
          <p:cNvCxnSpPr>
            <a:cxnSpLocks noChangeShapeType="1"/>
            <a:stCxn id="19476" idx="2"/>
            <a:endCxn id="19487" idx="0"/>
          </p:cNvCxnSpPr>
          <p:nvPr/>
        </p:nvCxnSpPr>
        <p:spPr bwMode="gray">
          <a:xfrm>
            <a:off x="8158163" y="5270500"/>
            <a:ext cx="0" cy="2809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Statechart Diagram</a:t>
            </a:r>
          </a:p>
        </p:txBody>
      </p:sp>
      <p:sp>
        <p:nvSpPr>
          <p:cNvPr id="20485" name="AutoShape 3"/>
          <p:cNvSpPr>
            <a:spLocks noChangeArrowheads="1"/>
          </p:cNvSpPr>
          <p:nvPr/>
        </p:nvSpPr>
        <p:spPr bwMode="gray">
          <a:xfrm>
            <a:off x="1639888" y="2341563"/>
            <a:ext cx="1096962" cy="7318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600"/>
              <a:t>Off</a:t>
            </a:r>
          </a:p>
        </p:txBody>
      </p:sp>
      <p:sp>
        <p:nvSpPr>
          <p:cNvPr id="20486" name="AutoShape 4"/>
          <p:cNvSpPr>
            <a:spLocks noChangeArrowheads="1"/>
          </p:cNvSpPr>
          <p:nvPr/>
        </p:nvSpPr>
        <p:spPr bwMode="gray">
          <a:xfrm>
            <a:off x="4078288" y="2341563"/>
            <a:ext cx="1096962" cy="7318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600"/>
              <a:t>On</a:t>
            </a:r>
          </a:p>
        </p:txBody>
      </p:sp>
      <p:sp>
        <p:nvSpPr>
          <p:cNvPr id="20487" name="AutoShape 5"/>
          <p:cNvSpPr>
            <a:spLocks noChangeArrowheads="1"/>
          </p:cNvSpPr>
          <p:nvPr/>
        </p:nvSpPr>
        <p:spPr bwMode="gray">
          <a:xfrm>
            <a:off x="6751638" y="4475163"/>
            <a:ext cx="1096962" cy="7318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600"/>
              <a:t>Coasting</a:t>
            </a:r>
          </a:p>
        </p:txBody>
      </p:sp>
      <p:sp>
        <p:nvSpPr>
          <p:cNvPr id="20488" name="AutoShape 6"/>
          <p:cNvSpPr>
            <a:spLocks noChangeArrowheads="1"/>
          </p:cNvSpPr>
          <p:nvPr/>
        </p:nvSpPr>
        <p:spPr bwMode="gray">
          <a:xfrm>
            <a:off x="4078288" y="4475163"/>
            <a:ext cx="1096962" cy="7318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600"/>
              <a:t>Cruising</a:t>
            </a:r>
          </a:p>
        </p:txBody>
      </p:sp>
      <p:cxnSp>
        <p:nvCxnSpPr>
          <p:cNvPr id="20489" name="AutoShape 7"/>
          <p:cNvCxnSpPr>
            <a:cxnSpLocks noChangeShapeType="1"/>
            <a:stCxn id="20487" idx="2"/>
            <a:endCxn id="20488" idx="2"/>
          </p:cNvCxnSpPr>
          <p:nvPr/>
        </p:nvCxnSpPr>
        <p:spPr bwMode="gray">
          <a:xfrm rot="5400000">
            <a:off x="5963444" y="3871119"/>
            <a:ext cx="1588" cy="2673350"/>
          </a:xfrm>
          <a:prstGeom prst="bent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lg" len="lg"/>
          </a:ln>
        </p:spPr>
      </p:cxnSp>
      <p:cxnSp>
        <p:nvCxnSpPr>
          <p:cNvPr id="20490" name="AutoShape 8"/>
          <p:cNvCxnSpPr>
            <a:cxnSpLocks noChangeShapeType="1"/>
            <a:stCxn id="20488" idx="3"/>
            <a:endCxn id="20487" idx="1"/>
          </p:cNvCxnSpPr>
          <p:nvPr/>
        </p:nvCxnSpPr>
        <p:spPr bwMode="gray">
          <a:xfrm>
            <a:off x="5175250" y="4841875"/>
            <a:ext cx="1576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20491" name="AutoShape 9"/>
          <p:cNvCxnSpPr>
            <a:cxnSpLocks noChangeShapeType="1"/>
          </p:cNvCxnSpPr>
          <p:nvPr/>
        </p:nvCxnSpPr>
        <p:spPr bwMode="gray">
          <a:xfrm rot="5400000" flipH="1">
            <a:off x="5238751" y="2660650"/>
            <a:ext cx="1763712" cy="18557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lg" len="lg"/>
          </a:ln>
        </p:spPr>
      </p:cxnSp>
      <p:sp>
        <p:nvSpPr>
          <p:cNvPr id="20492" name="Line 10"/>
          <p:cNvSpPr>
            <a:spLocks noChangeShapeType="1"/>
          </p:cNvSpPr>
          <p:nvPr/>
        </p:nvSpPr>
        <p:spPr bwMode="gray">
          <a:xfrm>
            <a:off x="2738438" y="2463800"/>
            <a:ext cx="1325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0493" name="Line 11"/>
          <p:cNvSpPr>
            <a:spLocks noChangeShapeType="1"/>
          </p:cNvSpPr>
          <p:nvPr/>
        </p:nvSpPr>
        <p:spPr bwMode="gray">
          <a:xfrm flipH="1">
            <a:off x="2744788" y="2927350"/>
            <a:ext cx="1325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0494" name="AutoShape 12"/>
          <p:cNvCxnSpPr>
            <a:cxnSpLocks noChangeShapeType="1"/>
            <a:stCxn id="20488" idx="1"/>
            <a:endCxn id="20485" idx="2"/>
          </p:cNvCxnSpPr>
          <p:nvPr/>
        </p:nvCxnSpPr>
        <p:spPr bwMode="gray">
          <a:xfrm rot="10800000">
            <a:off x="2189163" y="3073400"/>
            <a:ext cx="1889125" cy="17684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lg" len="lg"/>
          </a:ln>
        </p:spPr>
      </p:cxnSp>
      <p:cxnSp>
        <p:nvCxnSpPr>
          <p:cNvPr id="20495" name="AutoShape 13"/>
          <p:cNvCxnSpPr>
            <a:cxnSpLocks noChangeShapeType="1"/>
          </p:cNvCxnSpPr>
          <p:nvPr/>
        </p:nvCxnSpPr>
        <p:spPr bwMode="gray">
          <a:xfrm rot="5400000" flipH="1">
            <a:off x="3884613" y="852488"/>
            <a:ext cx="2133600" cy="5111750"/>
          </a:xfrm>
          <a:prstGeom prst="bentConnector3">
            <a:avLst>
              <a:gd name="adj1" fmla="val 11071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lg" len="lg"/>
          </a:ln>
        </p:spPr>
      </p:cxnSp>
      <p:cxnSp>
        <p:nvCxnSpPr>
          <p:cNvPr id="20496" name="AutoShape 14"/>
          <p:cNvCxnSpPr>
            <a:cxnSpLocks noChangeShapeType="1"/>
            <a:stCxn id="20486" idx="2"/>
            <a:endCxn id="20488" idx="0"/>
          </p:cNvCxnSpPr>
          <p:nvPr/>
        </p:nvCxnSpPr>
        <p:spPr bwMode="gray">
          <a:xfrm>
            <a:off x="4627563" y="3073400"/>
            <a:ext cx="0" cy="1401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20497" name="AutoShape 15"/>
          <p:cNvCxnSpPr>
            <a:cxnSpLocks noChangeShapeType="1"/>
          </p:cNvCxnSpPr>
          <p:nvPr/>
        </p:nvCxnSpPr>
        <p:spPr bwMode="gray">
          <a:xfrm>
            <a:off x="5057775" y="3073400"/>
            <a:ext cx="0" cy="1401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20498" name="AutoShape 16"/>
          <p:cNvCxnSpPr>
            <a:cxnSpLocks noChangeShapeType="1"/>
          </p:cNvCxnSpPr>
          <p:nvPr/>
        </p:nvCxnSpPr>
        <p:spPr bwMode="gray">
          <a:xfrm flipV="1">
            <a:off x="4217988" y="3073400"/>
            <a:ext cx="0" cy="1401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sp>
        <p:nvSpPr>
          <p:cNvPr id="20499" name="Text Box 17"/>
          <p:cNvSpPr txBox="1">
            <a:spLocks noChangeArrowheads="1"/>
          </p:cNvSpPr>
          <p:nvPr/>
        </p:nvSpPr>
        <p:spPr bwMode="gray">
          <a:xfrm>
            <a:off x="2817813" y="216852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600"/>
              <a:t>on button</a:t>
            </a:r>
          </a:p>
        </p:txBody>
      </p:sp>
      <p:sp>
        <p:nvSpPr>
          <p:cNvPr id="20500" name="Text Box 18"/>
          <p:cNvSpPr txBox="1">
            <a:spLocks noChangeArrowheads="1"/>
          </p:cNvSpPr>
          <p:nvPr/>
        </p:nvSpPr>
        <p:spPr bwMode="gray">
          <a:xfrm>
            <a:off x="2930525" y="2641600"/>
            <a:ext cx="1033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600"/>
              <a:t>off button</a:t>
            </a:r>
          </a:p>
        </p:txBody>
      </p:sp>
      <p:sp>
        <p:nvSpPr>
          <p:cNvPr id="20501" name="Text Box 19"/>
          <p:cNvSpPr txBox="1">
            <a:spLocks noChangeArrowheads="1"/>
          </p:cNvSpPr>
          <p:nvPr/>
        </p:nvSpPr>
        <p:spPr bwMode="gray">
          <a:xfrm>
            <a:off x="6524625" y="1828800"/>
            <a:ext cx="1033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600"/>
              <a:t>off button</a:t>
            </a:r>
          </a:p>
        </p:txBody>
      </p:sp>
      <p:sp>
        <p:nvSpPr>
          <p:cNvPr id="20502" name="Text Box 20"/>
          <p:cNvSpPr txBox="1">
            <a:spLocks noChangeArrowheads="1"/>
          </p:cNvSpPr>
          <p:nvPr/>
        </p:nvSpPr>
        <p:spPr bwMode="gray">
          <a:xfrm>
            <a:off x="2859088" y="4540250"/>
            <a:ext cx="1033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600"/>
              <a:t>off button</a:t>
            </a:r>
          </a:p>
        </p:txBody>
      </p:sp>
      <p:sp>
        <p:nvSpPr>
          <p:cNvPr id="20503" name="Text Box 21"/>
          <p:cNvSpPr txBox="1">
            <a:spLocks noChangeArrowheads="1"/>
          </p:cNvSpPr>
          <p:nvPr/>
        </p:nvSpPr>
        <p:spPr bwMode="gray">
          <a:xfrm>
            <a:off x="3529013" y="4006850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600"/>
              <a:t>brake</a:t>
            </a:r>
          </a:p>
        </p:txBody>
      </p:sp>
      <p:sp>
        <p:nvSpPr>
          <p:cNvPr id="20504" name="Text Box 22"/>
          <p:cNvSpPr txBox="1">
            <a:spLocks noChangeArrowheads="1"/>
          </p:cNvSpPr>
          <p:nvPr/>
        </p:nvSpPr>
        <p:spPr bwMode="gray">
          <a:xfrm>
            <a:off x="4251325" y="3481388"/>
            <a:ext cx="736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600"/>
              <a:t>set</a:t>
            </a:r>
          </a:p>
          <a:p>
            <a:r>
              <a:rPr lang="en-US" sz="1600"/>
              <a:t>speed</a:t>
            </a:r>
          </a:p>
        </p:txBody>
      </p:sp>
      <p:sp>
        <p:nvSpPr>
          <p:cNvPr id="20505" name="Text Box 23"/>
          <p:cNvSpPr txBox="1">
            <a:spLocks noChangeArrowheads="1"/>
          </p:cNvSpPr>
          <p:nvPr/>
        </p:nvSpPr>
        <p:spPr bwMode="gray">
          <a:xfrm>
            <a:off x="5057775" y="3200400"/>
            <a:ext cx="862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600"/>
              <a:t>resume</a:t>
            </a:r>
          </a:p>
        </p:txBody>
      </p:sp>
      <p:sp>
        <p:nvSpPr>
          <p:cNvPr id="20506" name="Text Box 24"/>
          <p:cNvSpPr txBox="1">
            <a:spLocks noChangeArrowheads="1"/>
          </p:cNvSpPr>
          <p:nvPr/>
        </p:nvSpPr>
        <p:spPr bwMode="gray">
          <a:xfrm>
            <a:off x="5275263" y="4549775"/>
            <a:ext cx="12922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600"/>
              <a:t>coast button</a:t>
            </a:r>
          </a:p>
          <a:p>
            <a:r>
              <a:rPr lang="en-US" sz="1600"/>
              <a:t>depressed</a:t>
            </a:r>
          </a:p>
        </p:txBody>
      </p:sp>
      <p:sp>
        <p:nvSpPr>
          <p:cNvPr id="20507" name="Text Box 25"/>
          <p:cNvSpPr txBox="1">
            <a:spLocks noChangeArrowheads="1"/>
          </p:cNvSpPr>
          <p:nvPr/>
        </p:nvSpPr>
        <p:spPr bwMode="gray">
          <a:xfrm>
            <a:off x="5326063" y="5133975"/>
            <a:ext cx="12922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600"/>
              <a:t>coast button</a:t>
            </a:r>
          </a:p>
          <a:p>
            <a:r>
              <a:rPr lang="en-US" sz="1600"/>
              <a:t>released</a:t>
            </a:r>
          </a:p>
        </p:txBody>
      </p:sp>
      <p:sp>
        <p:nvSpPr>
          <p:cNvPr id="20508" name="Text Box 26"/>
          <p:cNvSpPr txBox="1">
            <a:spLocks noChangeArrowheads="1"/>
          </p:cNvSpPr>
          <p:nvPr/>
        </p:nvSpPr>
        <p:spPr bwMode="gray">
          <a:xfrm>
            <a:off x="6383338" y="2413000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600"/>
              <a:t>brake</a:t>
            </a:r>
          </a:p>
        </p:txBody>
      </p:sp>
      <p:sp>
        <p:nvSpPr>
          <p:cNvPr id="20509" name="Oval 27"/>
          <p:cNvSpPr>
            <a:spLocks noChangeArrowheads="1"/>
          </p:cNvSpPr>
          <p:nvPr/>
        </p:nvSpPr>
        <p:spPr bwMode="gray">
          <a:xfrm>
            <a:off x="852488" y="2630488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0510" name="AutoShape 28"/>
          <p:cNvCxnSpPr>
            <a:cxnSpLocks noChangeShapeType="1"/>
            <a:stCxn id="20509" idx="6"/>
            <a:endCxn id="20485" idx="1"/>
          </p:cNvCxnSpPr>
          <p:nvPr/>
        </p:nvCxnSpPr>
        <p:spPr bwMode="gray">
          <a:xfrm>
            <a:off x="1004888" y="2706688"/>
            <a:ext cx="635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/>
            <a:r>
              <a:rPr lang="en-US" smtClean="0"/>
              <a:t>Notes</a:t>
            </a:r>
          </a:p>
        </p:txBody>
      </p:sp>
      <p:sp>
        <p:nvSpPr>
          <p:cNvPr id="9219" name="Rectangle 2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/>
            <a:r>
              <a:rPr lang="en-US" smtClean="0"/>
              <a:t>A note is a graphical symbol for rendering comments attached to an element or a collection of elements.</a:t>
            </a:r>
          </a:p>
          <a:p>
            <a:pPr defTabSz="912813"/>
            <a:r>
              <a:rPr lang="en-US" smtClean="0"/>
              <a:t>A note is rendered as a rectangle with a “dog-eared” corner, together with a textual and/or graphical comment.</a:t>
            </a:r>
          </a:p>
          <a:p>
            <a:pPr defTabSz="912813"/>
            <a:endParaRPr lang="en-US" smtClean="0"/>
          </a:p>
          <a:p>
            <a:pPr defTabSz="912813"/>
            <a:endParaRPr lang="en-US" smtClean="0"/>
          </a:p>
          <a:p>
            <a:pPr defTabSz="912813"/>
            <a:r>
              <a:rPr lang="en-US" smtClean="0"/>
              <a:t>Use notes to specify things like requirements, observations, reviews, and explanations.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gray">
          <a:xfrm>
            <a:off x="2713038" y="3389313"/>
            <a:ext cx="3656012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defTabSz="912813"/>
            <a:r>
              <a:rPr lang="en-US" sz="1800"/>
              <a:t>See </a:t>
            </a:r>
            <a:r>
              <a:rPr lang="en-US" sz="1800" u="sng"/>
              <a:t>http://www.jguru.com</a:t>
            </a:r>
            <a:endParaRPr lang="en-US" sz="1800"/>
          </a:p>
          <a:p>
            <a:pPr algn="l" defTabSz="912813"/>
            <a:r>
              <a:rPr lang="en-US" sz="1800"/>
              <a:t>for an explanation of this pattern.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667000" y="3436938"/>
            <a:ext cx="3748088" cy="1100137"/>
            <a:chOff x="1680" y="2201"/>
            <a:chExt cx="2361" cy="693"/>
          </a:xfrm>
        </p:grpSpPr>
        <p:sp>
          <p:nvSpPr>
            <p:cNvPr id="9224" name="AutoShape 9"/>
            <p:cNvSpPr>
              <a:spLocks noChangeArrowheads="1"/>
            </p:cNvSpPr>
            <p:nvPr/>
          </p:nvSpPr>
          <p:spPr bwMode="gray">
            <a:xfrm>
              <a:off x="3811" y="2201"/>
              <a:ext cx="230" cy="230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225" name="Line 19"/>
            <p:cNvSpPr>
              <a:spLocks noChangeShapeType="1"/>
            </p:cNvSpPr>
            <p:nvPr/>
          </p:nvSpPr>
          <p:spPr bwMode="gray">
            <a:xfrm>
              <a:off x="1680" y="2203"/>
              <a:ext cx="0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9226" name="Line 20"/>
            <p:cNvSpPr>
              <a:spLocks noChangeShapeType="1"/>
            </p:cNvSpPr>
            <p:nvPr/>
          </p:nvSpPr>
          <p:spPr bwMode="gray">
            <a:xfrm>
              <a:off x="1680" y="2894"/>
              <a:ext cx="2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9227" name="Line 21"/>
            <p:cNvSpPr>
              <a:spLocks noChangeShapeType="1"/>
            </p:cNvSpPr>
            <p:nvPr/>
          </p:nvSpPr>
          <p:spPr bwMode="gray">
            <a:xfrm>
              <a:off x="1680" y="2201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9228" name="Line 22"/>
            <p:cNvSpPr>
              <a:spLocks noChangeShapeType="1"/>
            </p:cNvSpPr>
            <p:nvPr/>
          </p:nvSpPr>
          <p:spPr bwMode="gray">
            <a:xfrm>
              <a:off x="4041" y="2433"/>
              <a:ext cx="0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/>
            <a:r>
              <a:rPr lang="en-US" smtClean="0"/>
              <a:t>Attaching Notes to Modeling Elements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defTabSz="912813">
              <a:buFontTx/>
              <a:buNone/>
            </a:pPr>
            <a:r>
              <a:rPr lang="en-US" smtClean="0"/>
              <a:t>A note may be used to comment the diagram as a whole, or it may be attached to one or more modeling elements using undirected dependencies.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gray">
          <a:xfrm>
            <a:off x="5065713" y="4746625"/>
            <a:ext cx="15065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defTabSz="912813"/>
            <a:r>
              <a:rPr lang="en-US" sz="1600"/>
              <a:t>«requirement»</a:t>
            </a:r>
          </a:p>
          <a:p>
            <a:pPr algn="l" defTabSz="912813"/>
            <a:r>
              <a:rPr lang="en-US" sz="1600"/>
              <a:t>must be stable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595563" y="2895600"/>
            <a:ext cx="1462087" cy="2559050"/>
            <a:chOff x="1635" y="1968"/>
            <a:chExt cx="865" cy="1440"/>
          </a:xfrm>
        </p:grpSpPr>
        <p:sp>
          <p:nvSpPr>
            <p:cNvPr id="10255" name="Rectangle 14"/>
            <p:cNvSpPr>
              <a:spLocks noChangeArrowheads="1"/>
            </p:cNvSpPr>
            <p:nvPr/>
          </p:nvSpPr>
          <p:spPr bwMode="gray">
            <a:xfrm>
              <a:off x="1636" y="1968"/>
              <a:ext cx="864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912813"/>
              <a:r>
                <a:rPr lang="en-US" sz="1600"/>
                <a:t>     «utility»</a:t>
              </a:r>
            </a:p>
            <a:p>
              <a:pPr algn="l" defTabSz="912813"/>
              <a:r>
                <a:rPr lang="en-US" sz="1600"/>
                <a:t>   Collections</a:t>
              </a:r>
            </a:p>
            <a:p>
              <a:pPr algn="l" defTabSz="912813"/>
              <a:endParaRPr lang="en-US" sz="1600"/>
            </a:p>
            <a:p>
              <a:pPr algn="l" defTabSz="912813"/>
              <a:r>
                <a:rPr lang="en-US" sz="1600" u="sng"/>
                <a:t>EMPTY_SET</a:t>
              </a:r>
            </a:p>
            <a:p>
              <a:pPr algn="l" defTabSz="912813"/>
              <a:r>
                <a:rPr lang="en-US" sz="1600" u="sng"/>
                <a:t>EMPTY_LIST</a:t>
              </a:r>
            </a:p>
            <a:p>
              <a:pPr algn="l" defTabSz="912813"/>
              <a:endParaRPr lang="en-US" sz="1600" u="sng"/>
            </a:p>
            <a:p>
              <a:pPr algn="l" defTabSz="912813"/>
              <a:r>
                <a:rPr lang="en-US" sz="1600" u="sng"/>
                <a:t>min()</a:t>
              </a:r>
            </a:p>
            <a:p>
              <a:pPr algn="l" defTabSz="912813"/>
              <a:r>
                <a:rPr lang="en-US" sz="1600" u="sng"/>
                <a:t>max()</a:t>
              </a:r>
            </a:p>
            <a:p>
              <a:pPr algn="l" defTabSz="912813"/>
              <a:r>
                <a:rPr lang="en-US" sz="1600" u="sng"/>
                <a:t>sort()</a:t>
              </a:r>
            </a:p>
            <a:p>
              <a:pPr algn="l" defTabSz="912813"/>
              <a:r>
                <a:rPr lang="en-US" sz="1600"/>
                <a:t>...</a:t>
              </a:r>
            </a:p>
          </p:txBody>
        </p:sp>
        <p:sp>
          <p:nvSpPr>
            <p:cNvPr id="10256" name="Line 15"/>
            <p:cNvSpPr>
              <a:spLocks noChangeShapeType="1"/>
            </p:cNvSpPr>
            <p:nvPr/>
          </p:nvSpPr>
          <p:spPr bwMode="gray">
            <a:xfrm>
              <a:off x="1636" y="23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Line 16"/>
            <p:cNvSpPr>
              <a:spLocks noChangeShapeType="1"/>
            </p:cNvSpPr>
            <p:nvPr/>
          </p:nvSpPr>
          <p:spPr bwMode="gray">
            <a:xfrm>
              <a:off x="1635" y="277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8" name="Line 21"/>
          <p:cNvSpPr>
            <a:spLocks noChangeShapeType="1"/>
          </p:cNvSpPr>
          <p:nvPr/>
        </p:nvSpPr>
        <p:spPr bwMode="gray">
          <a:xfrm flipH="1">
            <a:off x="3176588" y="5046663"/>
            <a:ext cx="17764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984750" y="4722813"/>
            <a:ext cx="1828800" cy="636587"/>
            <a:chOff x="3140" y="2964"/>
            <a:chExt cx="1152" cy="401"/>
          </a:xfrm>
        </p:grpSpPr>
        <p:sp>
          <p:nvSpPr>
            <p:cNvPr id="10250" name="AutoShape 25"/>
            <p:cNvSpPr>
              <a:spLocks noChangeArrowheads="1"/>
            </p:cNvSpPr>
            <p:nvPr/>
          </p:nvSpPr>
          <p:spPr bwMode="gray">
            <a:xfrm>
              <a:off x="4187" y="2964"/>
              <a:ext cx="101" cy="133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251" name="Line 26"/>
            <p:cNvSpPr>
              <a:spLocks noChangeShapeType="1"/>
            </p:cNvSpPr>
            <p:nvPr/>
          </p:nvSpPr>
          <p:spPr bwMode="gray">
            <a:xfrm>
              <a:off x="3140" y="2964"/>
              <a:ext cx="0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52" name="Line 27"/>
            <p:cNvSpPr>
              <a:spLocks noChangeShapeType="1"/>
            </p:cNvSpPr>
            <p:nvPr/>
          </p:nvSpPr>
          <p:spPr bwMode="gray">
            <a:xfrm>
              <a:off x="3140" y="3363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53" name="Line 28"/>
            <p:cNvSpPr>
              <a:spLocks noChangeShapeType="1"/>
            </p:cNvSpPr>
            <p:nvPr/>
          </p:nvSpPr>
          <p:spPr bwMode="gray">
            <a:xfrm>
              <a:off x="3140" y="2964"/>
              <a:ext cx="10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54" name="Line 29"/>
            <p:cNvSpPr>
              <a:spLocks noChangeShapeType="1"/>
            </p:cNvSpPr>
            <p:nvPr/>
          </p:nvSpPr>
          <p:spPr bwMode="gray">
            <a:xfrm>
              <a:off x="4288" y="3098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Unified Modeling Language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The UML is a language for </a:t>
            </a:r>
          </a:p>
          <a:p>
            <a:pPr lvl="1" eaLnBrk="1" hangingPunct="1"/>
            <a:r>
              <a:rPr lang="en-US" sz="2400" smtClean="0"/>
              <a:t>specifying</a:t>
            </a:r>
          </a:p>
          <a:p>
            <a:pPr lvl="1" eaLnBrk="1" hangingPunct="1"/>
            <a:r>
              <a:rPr lang="en-US" sz="2400" smtClean="0"/>
              <a:t>constructing</a:t>
            </a:r>
          </a:p>
          <a:p>
            <a:pPr lvl="1" eaLnBrk="1" hangingPunct="1"/>
            <a:r>
              <a:rPr lang="en-US" sz="2400" smtClean="0"/>
              <a:t>visualizing</a:t>
            </a:r>
          </a:p>
          <a:p>
            <a:pPr lvl="1" eaLnBrk="1" hangingPunct="1"/>
            <a:r>
              <a:rPr lang="en-US" sz="2400" smtClean="0"/>
              <a:t>documenting</a:t>
            </a:r>
          </a:p>
          <a:p>
            <a:pPr eaLnBrk="1" hangingPunct="1">
              <a:buFontTx/>
              <a:buNone/>
            </a:pPr>
            <a:r>
              <a:rPr lang="en-US" smtClean="0"/>
              <a:t>the artifacts of a software-intensive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Origins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The UML</a:t>
            </a:r>
          </a:p>
          <a:p>
            <a:pPr eaLnBrk="1" hangingPunct="1"/>
            <a:r>
              <a:rPr lang="en-US" smtClean="0"/>
              <a:t>Represents an evolution and unification of OOAD methods</a:t>
            </a:r>
          </a:p>
          <a:p>
            <a:pPr eaLnBrk="1" hangingPunct="1"/>
            <a:r>
              <a:rPr lang="en-US" smtClean="0"/>
              <a:t>Integrates many of the best features from earlier methods, including</a:t>
            </a:r>
          </a:p>
          <a:p>
            <a:pPr lvl="1" eaLnBrk="1" hangingPunct="1"/>
            <a:r>
              <a:rPr lang="en-US" smtClean="0"/>
              <a:t>Booch method (Grady Booch)</a:t>
            </a:r>
          </a:p>
          <a:p>
            <a:pPr lvl="1" eaLnBrk="1" hangingPunct="1"/>
            <a:r>
              <a:rPr lang="en-US" smtClean="0"/>
              <a:t>Object Modeling Technique (Rumbaugh et al.)</a:t>
            </a:r>
          </a:p>
          <a:p>
            <a:pPr lvl="1" eaLnBrk="1" hangingPunct="1"/>
            <a:r>
              <a:rPr lang="en-US" smtClean="0"/>
              <a:t>Object-Oriented Software Engineering (Jacobson et al.)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Three Amigos</a:t>
            </a:r>
          </a:p>
        </p:txBody>
      </p:sp>
      <p:grpSp>
        <p:nvGrpSpPr>
          <p:cNvPr id="6149" name="Group 10"/>
          <p:cNvGrpSpPr>
            <a:grpSpLocks/>
          </p:cNvGrpSpPr>
          <p:nvPr/>
        </p:nvGrpSpPr>
        <p:grpSpPr bwMode="auto">
          <a:xfrm>
            <a:off x="1906588" y="1609725"/>
            <a:ext cx="5376862" cy="4249738"/>
            <a:chOff x="1008" y="1104"/>
            <a:chExt cx="3387" cy="2677"/>
          </a:xfrm>
        </p:grpSpPr>
        <p:pic>
          <p:nvPicPr>
            <p:cNvPr id="6150" name="Picture 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8" y="1104"/>
              <a:ext cx="672" cy="8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88" y="2030"/>
              <a:ext cx="634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2" name="Picture 5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29" y="2976"/>
              <a:ext cx="600" cy="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3" name="Text Box 6"/>
            <p:cNvSpPr txBox="1">
              <a:spLocks noChangeArrowheads="1"/>
            </p:cNvSpPr>
            <p:nvPr/>
          </p:nvSpPr>
          <p:spPr bwMode="invGray">
            <a:xfrm>
              <a:off x="1800" y="1361"/>
              <a:ext cx="1237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Grady Booch</a:t>
              </a:r>
            </a:p>
          </p:txBody>
        </p:sp>
        <p:sp>
          <p:nvSpPr>
            <p:cNvPr id="6154" name="Text Box 7"/>
            <p:cNvSpPr txBox="1">
              <a:spLocks noChangeArrowheads="1"/>
            </p:cNvSpPr>
            <p:nvPr/>
          </p:nvSpPr>
          <p:spPr bwMode="invGray">
            <a:xfrm>
              <a:off x="3083" y="3232"/>
              <a:ext cx="1312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Ivar Jacobson</a:t>
              </a:r>
            </a:p>
          </p:txBody>
        </p:sp>
        <p:sp>
          <p:nvSpPr>
            <p:cNvPr id="6155" name="Text Box 8"/>
            <p:cNvSpPr txBox="1">
              <a:spLocks noChangeArrowheads="1"/>
            </p:cNvSpPr>
            <p:nvPr/>
          </p:nvSpPr>
          <p:spPr bwMode="invGray">
            <a:xfrm>
              <a:off x="2450" y="2297"/>
              <a:ext cx="1676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James Rumbaugh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 Elements</a:t>
            </a:r>
          </a:p>
        </p:txBody>
      </p:sp>
      <p:sp>
        <p:nvSpPr>
          <p:cNvPr id="9219" name="Rectangle 1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</a:t>
            </a:r>
          </a:p>
          <a:p>
            <a:pPr marL="1262063" lvl="1" indent="-804863" eaLnBrk="1" hangingPunct="1">
              <a:buFontTx/>
              <a:buNone/>
            </a:pPr>
            <a:r>
              <a:rPr lang="en-US" dirty="0" smtClean="0"/>
              <a:t>	A description of a set of objects that share the same attributes, operations, relationships, and semantics.</a:t>
            </a:r>
          </a:p>
          <a:p>
            <a:pPr eaLnBrk="1" hangingPunct="1"/>
            <a:r>
              <a:rPr lang="en-US" dirty="0" smtClean="0"/>
              <a:t>Active Class</a:t>
            </a:r>
          </a:p>
          <a:p>
            <a:pPr marL="1262063" lvl="1" indent="-804863" eaLnBrk="1" hangingPunct="1">
              <a:buFontTx/>
              <a:buNone/>
            </a:pPr>
            <a:r>
              <a:rPr lang="en-US" dirty="0" smtClean="0"/>
              <a:t>	A class whose objects own a process or thread and can initiate control activity.  (concurrent behavior)</a:t>
            </a:r>
          </a:p>
          <a:p>
            <a:pPr eaLnBrk="1" hangingPunct="1"/>
            <a:r>
              <a:rPr lang="en-US" dirty="0" smtClean="0"/>
              <a:t>Interface</a:t>
            </a:r>
          </a:p>
          <a:p>
            <a:pPr marL="1262063" lvl="1" indent="-804863" eaLnBrk="1" hangingPunct="1">
              <a:buFontTx/>
              <a:buNone/>
            </a:pPr>
            <a:r>
              <a:rPr lang="en-US" dirty="0" smtClean="0"/>
              <a:t>	A collection of operations that specify a service of a class or component.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gray">
          <a:xfrm>
            <a:off x="981076" y="2058352"/>
            <a:ext cx="457200" cy="547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5"/>
          <p:cNvSpPr>
            <a:spLocks noChangeArrowheads="1"/>
          </p:cNvSpPr>
          <p:nvPr/>
        </p:nvSpPr>
        <p:spPr bwMode="gray">
          <a:xfrm>
            <a:off x="1072357" y="4602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4" name="Group 16"/>
          <p:cNvGrpSpPr>
            <a:grpSpLocks/>
          </p:cNvGrpSpPr>
          <p:nvPr/>
        </p:nvGrpSpPr>
        <p:grpSpPr bwMode="auto">
          <a:xfrm>
            <a:off x="947738" y="3352800"/>
            <a:ext cx="457200" cy="549275"/>
            <a:chOff x="795" y="2186"/>
            <a:chExt cx="288" cy="346"/>
          </a:xfrm>
        </p:grpSpPr>
        <p:sp>
          <p:nvSpPr>
            <p:cNvPr id="9225" name="Rectangle 11"/>
            <p:cNvSpPr>
              <a:spLocks noChangeArrowheads="1"/>
            </p:cNvSpPr>
            <p:nvPr/>
          </p:nvSpPr>
          <p:spPr bwMode="gray">
            <a:xfrm>
              <a:off x="795" y="2186"/>
              <a:ext cx="288" cy="3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Line 14"/>
            <p:cNvSpPr>
              <a:spLocks noChangeShapeType="1"/>
            </p:cNvSpPr>
            <p:nvPr/>
          </p:nvSpPr>
          <p:spPr bwMode="gray">
            <a:xfrm>
              <a:off x="816" y="2186"/>
              <a:ext cx="0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9227" name="Line 15"/>
            <p:cNvSpPr>
              <a:spLocks noChangeShapeType="1"/>
            </p:cNvSpPr>
            <p:nvPr/>
          </p:nvSpPr>
          <p:spPr bwMode="gray">
            <a:xfrm>
              <a:off x="1062" y="2187"/>
              <a:ext cx="0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Model Elements</a:t>
            </a:r>
            <a:br>
              <a:rPr lang="en-US" smtClean="0"/>
            </a:br>
            <a:r>
              <a:rPr lang="en-US" sz="2600" smtClean="0"/>
              <a:t>(continued)</a:t>
            </a:r>
            <a:endParaRPr lang="en-US" smtClean="0"/>
          </a:p>
        </p:txBody>
      </p:sp>
      <p:sp>
        <p:nvSpPr>
          <p:cNvPr id="10243" name="Rectangle 1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</a:t>
            </a:r>
          </a:p>
          <a:p>
            <a:pPr marL="1262063" lvl="1" indent="-804863" eaLnBrk="1" hangingPunct="1">
              <a:buFontTx/>
              <a:buNone/>
            </a:pPr>
            <a:r>
              <a:rPr lang="en-US" smtClean="0"/>
              <a:t>	A description of a set of sequences of actions, including variants, that a system performs that yields an observable result of value to a particular actor.</a:t>
            </a:r>
          </a:p>
          <a:p>
            <a:pPr eaLnBrk="1" hangingPunct="1"/>
            <a:r>
              <a:rPr lang="en-US" smtClean="0"/>
              <a:t>Collaboration</a:t>
            </a:r>
          </a:p>
          <a:p>
            <a:pPr marL="1262063" lvl="1" indent="-804863" eaLnBrk="1" hangingPunct="1">
              <a:buFontTx/>
              <a:buNone/>
            </a:pPr>
            <a:r>
              <a:rPr lang="en-US" smtClean="0"/>
              <a:t>	A society of roles and other elements that work together to provide some cooperative behavior.</a:t>
            </a:r>
          </a:p>
          <a:p>
            <a:pPr eaLnBrk="1" hangingPunct="1"/>
            <a:r>
              <a:rPr lang="en-US" smtClean="0"/>
              <a:t>Component</a:t>
            </a:r>
          </a:p>
          <a:p>
            <a:pPr marL="1262063" lvl="1" indent="-804863" eaLnBrk="1" hangingPunct="1">
              <a:buFontTx/>
              <a:buNone/>
            </a:pPr>
            <a:r>
              <a:rPr lang="en-US" smtClean="0"/>
              <a:t>	A modular part of the system design that hides its implementation behind a set of external interfaces.  Components with same interfaces can be substituted.</a:t>
            </a:r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gray">
          <a:xfrm>
            <a:off x="561975" y="221488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16"/>
          <p:cNvSpPr>
            <a:spLocks noChangeArrowheads="1"/>
          </p:cNvSpPr>
          <p:nvPr/>
        </p:nvSpPr>
        <p:spPr bwMode="gray">
          <a:xfrm>
            <a:off x="561975" y="370205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8" name="Group 21"/>
          <p:cNvGrpSpPr>
            <a:grpSpLocks/>
          </p:cNvGrpSpPr>
          <p:nvPr/>
        </p:nvGrpSpPr>
        <p:grpSpPr bwMode="auto">
          <a:xfrm>
            <a:off x="561975" y="5014119"/>
            <a:ext cx="822325" cy="639762"/>
            <a:chOff x="672" y="3120"/>
            <a:chExt cx="598" cy="461"/>
          </a:xfrm>
        </p:grpSpPr>
        <p:grpSp>
          <p:nvGrpSpPr>
            <p:cNvPr id="10249" name="Group 19"/>
            <p:cNvGrpSpPr>
              <a:grpSpLocks/>
            </p:cNvGrpSpPr>
            <p:nvPr/>
          </p:nvGrpSpPr>
          <p:grpSpPr bwMode="auto">
            <a:xfrm>
              <a:off x="982" y="3124"/>
              <a:ext cx="288" cy="173"/>
              <a:chOff x="717" y="3160"/>
              <a:chExt cx="443" cy="384"/>
            </a:xfrm>
          </p:grpSpPr>
          <p:sp>
            <p:nvSpPr>
              <p:cNvPr id="10251" name="Rectangle 7"/>
              <p:cNvSpPr>
                <a:spLocks noChangeArrowheads="1"/>
              </p:cNvSpPr>
              <p:nvPr/>
            </p:nvSpPr>
            <p:spPr bwMode="gray">
              <a:xfrm>
                <a:off x="717" y="3267"/>
                <a:ext cx="173" cy="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Rectangle 8"/>
              <p:cNvSpPr>
                <a:spLocks noChangeArrowheads="1"/>
              </p:cNvSpPr>
              <p:nvPr/>
            </p:nvSpPr>
            <p:spPr bwMode="gray">
              <a:xfrm>
                <a:off x="717" y="3390"/>
                <a:ext cx="173" cy="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3" name="AutoShape 9"/>
              <p:cNvSpPr>
                <a:spLocks noChangeArrowheads="1"/>
              </p:cNvSpPr>
              <p:nvPr/>
            </p:nvSpPr>
            <p:spPr bwMode="gray">
              <a:xfrm>
                <a:off x="1102" y="3160"/>
                <a:ext cx="58" cy="58"/>
              </a:xfrm>
              <a:prstGeom prst="diamond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254" name="AutoShape 10"/>
              <p:cNvSpPr>
                <a:spLocks noChangeArrowheads="1"/>
              </p:cNvSpPr>
              <p:nvPr/>
            </p:nvSpPr>
            <p:spPr bwMode="gray">
              <a:xfrm>
                <a:off x="1102" y="3486"/>
                <a:ext cx="58" cy="58"/>
              </a:xfrm>
              <a:prstGeom prst="diamond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cxnSp>
            <p:nvCxnSpPr>
              <p:cNvPr id="10255" name="AutoShape 11"/>
              <p:cNvCxnSpPr>
                <a:cxnSpLocks noChangeShapeType="1"/>
                <a:stCxn id="10251" idx="0"/>
                <a:endCxn id="10253" idx="1"/>
              </p:cNvCxnSpPr>
              <p:nvPr/>
            </p:nvCxnSpPr>
            <p:spPr bwMode="gray">
              <a:xfrm rot="-5400000">
                <a:off x="914" y="3079"/>
                <a:ext cx="78" cy="29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10256" name="AutoShape 12"/>
              <p:cNvCxnSpPr>
                <a:cxnSpLocks noChangeShapeType="1"/>
                <a:stCxn id="10253" idx="1"/>
                <a:endCxn id="10254" idx="1"/>
              </p:cNvCxnSpPr>
              <p:nvPr/>
            </p:nvCxnSpPr>
            <p:spPr bwMode="gray">
              <a:xfrm>
                <a:off x="1102" y="3189"/>
                <a:ext cx="0" cy="3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257" name="AutoShape 13"/>
              <p:cNvCxnSpPr>
                <a:cxnSpLocks noChangeShapeType="1"/>
                <a:stCxn id="10254" idx="1"/>
                <a:endCxn id="10252" idx="2"/>
              </p:cNvCxnSpPr>
              <p:nvPr/>
            </p:nvCxnSpPr>
            <p:spPr bwMode="gray">
              <a:xfrm rot="10800000">
                <a:off x="804" y="3436"/>
                <a:ext cx="298" cy="79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10258" name="AutoShape 14"/>
              <p:cNvCxnSpPr>
                <a:cxnSpLocks noChangeShapeType="1"/>
                <a:stCxn id="10252" idx="0"/>
                <a:endCxn id="10251" idx="2"/>
              </p:cNvCxnSpPr>
              <p:nvPr/>
            </p:nvCxnSpPr>
            <p:spPr bwMode="gray">
              <a:xfrm flipV="1">
                <a:off x="804" y="3313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0250" name="Rectangle 20"/>
            <p:cNvSpPr>
              <a:spLocks noChangeArrowheads="1"/>
            </p:cNvSpPr>
            <p:nvPr/>
          </p:nvSpPr>
          <p:spPr bwMode="gray">
            <a:xfrm>
              <a:off x="672" y="3120"/>
              <a:ext cx="576" cy="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Model Elements</a:t>
            </a:r>
            <a:br>
              <a:rPr lang="en-US" smtClean="0"/>
            </a:br>
            <a:r>
              <a:rPr lang="en-US" sz="2600" smtClean="0"/>
              <a:t>(continued)</a:t>
            </a:r>
            <a:endParaRPr lang="en-US" smtClean="0"/>
          </a:p>
        </p:txBody>
      </p:sp>
      <p:sp>
        <p:nvSpPr>
          <p:cNvPr id="11267" name="Rectangle 3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Package</a:t>
            </a:r>
          </a:p>
          <a:p>
            <a:pPr marL="1262063" lvl="1" indent="-804863" eaLnBrk="1" hangingPunct="1">
              <a:buFontTx/>
              <a:buNone/>
            </a:pPr>
            <a:r>
              <a:rPr lang="en-US" dirty="0" smtClean="0"/>
              <a:t>	A general purpose mechanism for organizing model elements into groups.</a:t>
            </a:r>
          </a:p>
          <a:p>
            <a:pPr eaLnBrk="1" hangingPunct="1"/>
            <a:r>
              <a:rPr lang="en-US" dirty="0" smtClean="0"/>
              <a:t>Node</a:t>
            </a:r>
          </a:p>
          <a:p>
            <a:pPr marL="1262063" lvl="1" indent="-804863" eaLnBrk="1" hangingPunct="1">
              <a:buFontTx/>
              <a:buNone/>
            </a:pPr>
            <a:r>
              <a:rPr lang="en-US" dirty="0" smtClean="0"/>
              <a:t>	A physical element that exists at run time and represents a computational resource, generally having at least some memory and often processing capability.</a:t>
            </a:r>
          </a:p>
          <a:p>
            <a:pPr eaLnBrk="1" hangingPunct="1"/>
            <a:r>
              <a:rPr lang="en-US" dirty="0" smtClean="0"/>
              <a:t>State</a:t>
            </a:r>
          </a:p>
          <a:p>
            <a:pPr marL="1262063" lvl="1" indent="-804863" eaLnBrk="1" hangingPunct="1">
              <a:buFontTx/>
              <a:buNone/>
            </a:pPr>
            <a:r>
              <a:rPr lang="en-US" dirty="0" smtClean="0"/>
              <a:t>	A situation during the life of an object during which it satisfies some condition, performs some activity, or waits for some event.</a:t>
            </a:r>
          </a:p>
        </p:txBody>
      </p:sp>
      <p:sp>
        <p:nvSpPr>
          <p:cNvPr id="11270" name="AutoShape 8"/>
          <p:cNvSpPr>
            <a:spLocks noChangeArrowheads="1"/>
          </p:cNvSpPr>
          <p:nvPr/>
        </p:nvSpPr>
        <p:spPr bwMode="gray">
          <a:xfrm>
            <a:off x="816770" y="3412331"/>
            <a:ext cx="547688" cy="547687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AutoShape 28"/>
          <p:cNvSpPr>
            <a:spLocks noChangeArrowheads="1"/>
          </p:cNvSpPr>
          <p:nvPr/>
        </p:nvSpPr>
        <p:spPr bwMode="gray">
          <a:xfrm>
            <a:off x="816770" y="5105400"/>
            <a:ext cx="547688" cy="3651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2" name="Group 35"/>
          <p:cNvGrpSpPr>
            <a:grpSpLocks/>
          </p:cNvGrpSpPr>
          <p:nvPr/>
        </p:nvGrpSpPr>
        <p:grpSpPr bwMode="auto">
          <a:xfrm>
            <a:off x="815976" y="2103120"/>
            <a:ext cx="533400" cy="455612"/>
            <a:chOff x="769" y="1435"/>
            <a:chExt cx="336" cy="287"/>
          </a:xfrm>
        </p:grpSpPr>
        <p:sp>
          <p:nvSpPr>
            <p:cNvPr id="11273" name="Rectangle 30"/>
            <p:cNvSpPr>
              <a:spLocks noChangeArrowheads="1"/>
            </p:cNvSpPr>
            <p:nvPr/>
          </p:nvSpPr>
          <p:spPr bwMode="gray">
            <a:xfrm>
              <a:off x="769" y="148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Rectangle 31"/>
            <p:cNvSpPr>
              <a:spLocks noChangeArrowheads="1"/>
            </p:cNvSpPr>
            <p:nvPr/>
          </p:nvSpPr>
          <p:spPr bwMode="gray">
            <a:xfrm>
              <a:off x="769" y="1435"/>
              <a:ext cx="173" cy="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Model Elements</a:t>
            </a:r>
            <a:br>
              <a:rPr lang="en-US" smtClean="0"/>
            </a:br>
            <a:r>
              <a:rPr lang="en-US" sz="2600" smtClean="0"/>
              <a:t>(continued)</a:t>
            </a:r>
            <a:endParaRPr lang="en-US" smtClean="0"/>
          </a:p>
        </p:txBody>
      </p:sp>
      <p:sp>
        <p:nvSpPr>
          <p:cNvPr id="12291" name="Rectangle 35"/>
          <p:cNvSpPr>
            <a:spLocks noGrp="1" noChangeArrowheads="1"/>
          </p:cNvSpPr>
          <p:nvPr>
            <p:ph sz="quarter" idx="1"/>
          </p:nvPr>
        </p:nvSpPr>
        <p:spPr bwMode="gray"/>
        <p:txBody>
          <a:bodyPr/>
          <a:lstStyle/>
          <a:p>
            <a:pPr eaLnBrk="1" hangingPunct="1"/>
            <a:r>
              <a:rPr lang="en-US" smtClean="0"/>
              <a:t>Message</a:t>
            </a:r>
          </a:p>
          <a:p>
            <a:pPr marL="1262063" lvl="1" indent="-804863" eaLnBrk="1" hangingPunct="1">
              <a:buFontTx/>
              <a:buNone/>
            </a:pPr>
            <a:r>
              <a:rPr lang="en-US" smtClean="0"/>
              <a:t>	A specification of a communication between objects that conveys information with the expectation that activity will ensue.</a:t>
            </a:r>
          </a:p>
          <a:p>
            <a:pPr eaLnBrk="1" hangingPunct="1"/>
            <a:r>
              <a:rPr lang="en-US" smtClean="0"/>
              <a:t>Artifact</a:t>
            </a:r>
          </a:p>
          <a:p>
            <a:pPr marL="1262063" lvl="1" indent="-804863" eaLnBrk="1" hangingPunct="1">
              <a:buFontTx/>
              <a:buNone/>
            </a:pPr>
            <a:r>
              <a:rPr lang="en-US" smtClean="0"/>
              <a:t>	A physical part of a system at the level of the implementation platform.</a:t>
            </a:r>
          </a:p>
          <a:p>
            <a:pPr eaLnBrk="1" hangingPunct="1"/>
            <a:r>
              <a:rPr lang="en-US" smtClean="0"/>
              <a:t>Note</a:t>
            </a:r>
          </a:p>
          <a:p>
            <a:pPr marL="1262063" lvl="1" indent="-804863" eaLnBrk="1" hangingPunct="1">
              <a:buFontTx/>
              <a:buNone/>
            </a:pPr>
            <a:r>
              <a:rPr lang="en-US" smtClean="0"/>
              <a:t>	A graphic symbol for rendering constraints or comments attached to an element or a collection of elements.</a:t>
            </a:r>
          </a:p>
        </p:txBody>
      </p:sp>
      <p:grpSp>
        <p:nvGrpSpPr>
          <p:cNvPr id="12294" name="Group 30"/>
          <p:cNvGrpSpPr>
            <a:grpSpLocks/>
          </p:cNvGrpSpPr>
          <p:nvPr/>
        </p:nvGrpSpPr>
        <p:grpSpPr bwMode="auto">
          <a:xfrm>
            <a:off x="607854" y="4892675"/>
            <a:ext cx="547688" cy="365125"/>
            <a:chOff x="759" y="3024"/>
            <a:chExt cx="345" cy="230"/>
          </a:xfrm>
        </p:grpSpPr>
        <p:sp>
          <p:nvSpPr>
            <p:cNvPr id="12299" name="AutoShape 14"/>
            <p:cNvSpPr>
              <a:spLocks noChangeArrowheads="1"/>
            </p:cNvSpPr>
            <p:nvPr/>
          </p:nvSpPr>
          <p:spPr bwMode="gray">
            <a:xfrm>
              <a:off x="1008" y="3024"/>
              <a:ext cx="96" cy="96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26"/>
            <p:cNvSpPr>
              <a:spLocks noChangeShapeType="1"/>
            </p:cNvSpPr>
            <p:nvPr/>
          </p:nvSpPr>
          <p:spPr bwMode="gray">
            <a:xfrm>
              <a:off x="759" y="3024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2301" name="Line 27"/>
            <p:cNvSpPr>
              <a:spLocks noChangeShapeType="1"/>
            </p:cNvSpPr>
            <p:nvPr/>
          </p:nvSpPr>
          <p:spPr bwMode="gray">
            <a:xfrm>
              <a:off x="759" y="3254"/>
              <a:ext cx="3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2302" name="Line 28"/>
            <p:cNvSpPr>
              <a:spLocks noChangeShapeType="1"/>
            </p:cNvSpPr>
            <p:nvPr/>
          </p:nvSpPr>
          <p:spPr bwMode="gray">
            <a:xfrm>
              <a:off x="759" y="3024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2303" name="Line 29"/>
            <p:cNvSpPr>
              <a:spLocks noChangeShapeType="1"/>
            </p:cNvSpPr>
            <p:nvPr/>
          </p:nvSpPr>
          <p:spPr bwMode="gray">
            <a:xfrm>
              <a:off x="1104" y="3122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12295" name="Group 36"/>
          <p:cNvGrpSpPr>
            <a:grpSpLocks/>
          </p:cNvGrpSpPr>
          <p:nvPr/>
        </p:nvGrpSpPr>
        <p:grpSpPr bwMode="auto">
          <a:xfrm>
            <a:off x="607854" y="2286000"/>
            <a:ext cx="903287" cy="330200"/>
            <a:chOff x="634" y="1460"/>
            <a:chExt cx="569" cy="208"/>
          </a:xfrm>
        </p:grpSpPr>
        <p:sp>
          <p:nvSpPr>
            <p:cNvPr id="12297" name="Line 32"/>
            <p:cNvSpPr>
              <a:spLocks noChangeShapeType="1"/>
            </p:cNvSpPr>
            <p:nvPr/>
          </p:nvSpPr>
          <p:spPr bwMode="gray">
            <a:xfrm>
              <a:off x="712" y="16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Text Box 33"/>
            <p:cNvSpPr txBox="1">
              <a:spLocks noChangeArrowheads="1"/>
            </p:cNvSpPr>
            <p:nvPr/>
          </p:nvSpPr>
          <p:spPr bwMode="gray">
            <a:xfrm>
              <a:off x="634" y="1460"/>
              <a:ext cx="5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/>
                <a:t>message</a:t>
              </a:r>
            </a:p>
          </p:txBody>
        </p:sp>
      </p:grpSp>
      <p:sp>
        <p:nvSpPr>
          <p:cNvPr id="12296" name="Rectangle 37"/>
          <p:cNvSpPr>
            <a:spLocks noChangeArrowheads="1"/>
          </p:cNvSpPr>
          <p:nvPr/>
        </p:nvSpPr>
        <p:spPr bwMode="gray">
          <a:xfrm>
            <a:off x="607854" y="3707606"/>
            <a:ext cx="731838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200">
                <a:cs typeface="Arial" charset="0"/>
              </a:rPr>
              <a:t>«</a:t>
            </a:r>
            <a:r>
              <a:rPr lang="en-US" sz="1200"/>
              <a:t>artifact</a:t>
            </a:r>
            <a:r>
              <a:rPr lang="en-US" sz="1200">
                <a:cs typeface="Arial" charset="0"/>
              </a:rPr>
              <a:t>»</a:t>
            </a:r>
          </a:p>
          <a:p>
            <a:endParaRPr lang="en-US" sz="12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Relationships</a:t>
            </a:r>
          </a:p>
        </p:txBody>
      </p:sp>
      <p:sp>
        <p:nvSpPr>
          <p:cNvPr id="14339" name="Rectangle 103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Dependency</a:t>
            </a:r>
          </a:p>
          <a:p>
            <a:pPr marL="1262063" lvl="1" indent="-804863" eaLnBrk="1" hangingPunct="1">
              <a:buFontTx/>
              <a:buNone/>
            </a:pPr>
            <a:r>
              <a:rPr lang="en-US" smtClean="0"/>
              <a:t>	A semantic relationship between two elements in which a change to one element (the independent element) may affect the semantics of the other element (the dependent element).</a:t>
            </a:r>
          </a:p>
          <a:p>
            <a:pPr eaLnBrk="1" hangingPunct="1"/>
            <a:r>
              <a:rPr lang="en-US" smtClean="0"/>
              <a:t>Association</a:t>
            </a:r>
          </a:p>
          <a:p>
            <a:pPr marL="1262063" lvl="1" indent="-804863" eaLnBrk="1" hangingPunct="1">
              <a:buFontTx/>
              <a:buNone/>
            </a:pPr>
            <a:r>
              <a:rPr lang="en-US" smtClean="0"/>
              <a:t>	A static, structural relationship between classifiers (classes, interfaces, components, etc.)</a:t>
            </a:r>
          </a:p>
        </p:txBody>
      </p:sp>
      <p:sp>
        <p:nvSpPr>
          <p:cNvPr id="14342" name="Line 1028"/>
          <p:cNvSpPr>
            <a:spLocks noChangeShapeType="1"/>
          </p:cNvSpPr>
          <p:nvPr/>
        </p:nvSpPr>
        <p:spPr bwMode="gray">
          <a:xfrm>
            <a:off x="792480" y="2590800"/>
            <a:ext cx="639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1029"/>
          <p:cNvSpPr>
            <a:spLocks noChangeShapeType="1"/>
          </p:cNvSpPr>
          <p:nvPr/>
        </p:nvSpPr>
        <p:spPr bwMode="gray">
          <a:xfrm>
            <a:off x="792480" y="4191000"/>
            <a:ext cx="639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1601</TotalTime>
  <Words>410</Words>
  <Application>Microsoft Office PowerPoint</Application>
  <PresentationFormat>On-screen Show (4:3)</PresentationFormat>
  <Paragraphs>141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Introduction to the Unified Modeling Language</vt:lpstr>
      <vt:lpstr>The Unified Modeling Language</vt:lpstr>
      <vt:lpstr>UML Origins</vt:lpstr>
      <vt:lpstr>The Three Amigos</vt:lpstr>
      <vt:lpstr>Model Elements</vt:lpstr>
      <vt:lpstr>Model Elements (continued)</vt:lpstr>
      <vt:lpstr>Model Elements (continued)</vt:lpstr>
      <vt:lpstr>Model Elements (continued)</vt:lpstr>
      <vt:lpstr>Relationships</vt:lpstr>
      <vt:lpstr>Relationships (continued)</vt:lpstr>
      <vt:lpstr>Diagrams</vt:lpstr>
      <vt:lpstr>Example:  Class Diagram</vt:lpstr>
      <vt:lpstr>Example:  Sequence Diagram</vt:lpstr>
      <vt:lpstr>Example:  Statechart Diagram</vt:lpstr>
      <vt:lpstr>Notes</vt:lpstr>
      <vt:lpstr>Attaching Notes to Modeling Elements</vt:lpstr>
    </vt:vector>
  </TitlesOfParts>
  <Company>SoftMoore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</dc:title>
  <dc:creator>John I. Moore, Jr.</dc:creator>
  <cp:lastModifiedBy>Deepti Joshi</cp:lastModifiedBy>
  <cp:revision>68</cp:revision>
  <cp:lastPrinted>1999-09-29T20:09:39Z</cp:lastPrinted>
  <dcterms:created xsi:type="dcterms:W3CDTF">1999-02-10T16:05:41Z</dcterms:created>
  <dcterms:modified xsi:type="dcterms:W3CDTF">2013-09-05T02:14:36Z</dcterms:modified>
</cp:coreProperties>
</file>