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28"/>
  </p:notesMasterIdLst>
  <p:handoutMasterIdLst>
    <p:handoutMasterId r:id="rId29"/>
  </p:handoutMasterIdLst>
  <p:sldIdLst>
    <p:sldId id="1054" r:id="rId2"/>
    <p:sldId id="257" r:id="rId3"/>
    <p:sldId id="271" r:id="rId4"/>
    <p:sldId id="1060" r:id="rId5"/>
    <p:sldId id="305" r:id="rId6"/>
    <p:sldId id="312" r:id="rId7"/>
    <p:sldId id="324" r:id="rId8"/>
    <p:sldId id="344" r:id="rId9"/>
    <p:sldId id="359" r:id="rId10"/>
    <p:sldId id="1059" r:id="rId11"/>
    <p:sldId id="1069" r:id="rId12"/>
    <p:sldId id="1068" r:id="rId13"/>
    <p:sldId id="378" r:id="rId14"/>
    <p:sldId id="387" r:id="rId15"/>
    <p:sldId id="1079" r:id="rId16"/>
    <p:sldId id="1071" r:id="rId17"/>
    <p:sldId id="405" r:id="rId18"/>
    <p:sldId id="1073" r:id="rId19"/>
    <p:sldId id="1065" r:id="rId20"/>
    <p:sldId id="1074" r:id="rId21"/>
    <p:sldId id="1066" r:id="rId22"/>
    <p:sldId id="1062" r:id="rId23"/>
    <p:sldId id="1084" r:id="rId24"/>
    <p:sldId id="1085" r:id="rId25"/>
    <p:sldId id="1086" r:id="rId26"/>
    <p:sldId id="1087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0929"/>
  </p:normalViewPr>
  <p:slideViewPr>
    <p:cSldViewPr>
      <p:cViewPr varScale="1">
        <p:scale>
          <a:sx n="88" d="100"/>
          <a:sy n="88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290" y="-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UML – Objects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and Classes</a:t>
            </a: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3-</a:t>
            </a:r>
            <a:fld id="{5E585D46-E8D8-4372-B0C0-D5BCC8999A26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Objects and Classes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1"/>
            <a:ext cx="5140960" cy="4182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333" tIns="46666" rIns="93333" bIns="4666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922E58A-AA9F-46E7-92C5-5C4ADC6C2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55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6DF179B6-C5D2-4E92-B610-D13888C2B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030B890-E0A6-4167-A56B-F00C18E080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029BEFD-E93D-4D0D-B5D7-E7749EE638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A78A3F9-ECBE-44F5-AA3B-8EFBAC2351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D4F99AD-2CCE-48D1-8A48-81FC1D830D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0DDC2E6C-97B5-478D-A31D-9663CB63C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F4DF845E-FBAD-4425-B1B0-25CF872CD1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02A8FD5B-F0C3-4F02-BA05-5F8A3FFAA9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9A1239F4-9C2B-4105-A785-5FD40FBE83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BD30CA60-01B9-4A7C-A0F9-CF3A5A85D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CD52BAC4-11DC-49A1-BB0B-771C54CCAD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r>
              <a:rPr lang="en-US" smtClean="0"/>
              <a:t>9/3/2013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9/3/2013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©SoftMoore Consulting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85F67DF8-E3C9-49D7-834C-E55DFEB981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Modeling the Static Structure:</a:t>
            </a:r>
            <a:br>
              <a:rPr lang="en-US" dirty="0" smtClean="0"/>
            </a:br>
            <a:r>
              <a:rPr lang="en-US" dirty="0" smtClean="0"/>
              <a:t>Objects and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Attributes versus Associations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Attributes normally have simple types</a:t>
            </a:r>
          </a:p>
          <a:p>
            <a:pPr lvl="1" defTabSz="912813" eaLnBrk="1" hangingPunct="1"/>
            <a:r>
              <a:rPr lang="en-US" dirty="0" smtClean="0"/>
              <a:t>primitive types (such as integer and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 defTabSz="912813" eaLnBrk="1" hangingPunct="1"/>
            <a:r>
              <a:rPr lang="en-US" dirty="0" smtClean="0"/>
              <a:t>standard programming types (such as string and date)</a:t>
            </a:r>
          </a:p>
          <a:p>
            <a:pPr defTabSz="912813" eaLnBrk="1" hangingPunct="1"/>
            <a:r>
              <a:rPr lang="en-US" dirty="0" smtClean="0"/>
              <a:t>These simple types are not usually modeled as classes on static structure diagrams.</a:t>
            </a:r>
          </a:p>
          <a:p>
            <a:pPr defTabSz="912813" eaLnBrk="1" hangingPunct="1"/>
            <a:r>
              <a:rPr lang="en-US" dirty="0" smtClean="0"/>
              <a:t>Relationships between application classes are usually expressed as associations.</a:t>
            </a:r>
          </a:p>
          <a:p>
            <a:pPr defTabSz="912813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8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dirty="0" smtClean="0"/>
              <a:t>Attributes versus Associations:</a:t>
            </a:r>
            <a:br>
              <a:rPr lang="en-US" dirty="0" smtClean="0"/>
            </a:br>
            <a:r>
              <a:rPr lang="en-US" dirty="0" smtClean="0"/>
              <a:t>Example 1</a:t>
            </a:r>
          </a:p>
        </p:txBody>
      </p:sp>
      <p:sp>
        <p:nvSpPr>
          <p:cNvPr id="21507" name="Rectangle 103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dirty="0" smtClean="0"/>
              <a:t>Highlight the relationship between two application classes as an association.  Don’t “bury” it within the model as an attribute.</a:t>
            </a:r>
          </a:p>
          <a:p>
            <a:pPr marL="0" indent="0" defTabSz="912813" eaLnBrk="1" hangingPunct="1"/>
            <a:endParaRPr lang="en-US" dirty="0" smtClean="0"/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3522544" y="3048000"/>
            <a:ext cx="2101850" cy="1096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 dirty="0"/>
              <a:t>Order</a:t>
            </a:r>
          </a:p>
          <a:p>
            <a:pPr defTabSz="912813"/>
            <a:endParaRPr lang="en-US" sz="1800" dirty="0"/>
          </a:p>
          <a:p>
            <a:pPr defTabSz="912813"/>
            <a:r>
              <a:rPr lang="en-US" sz="1800" dirty="0" err="1"/>
              <a:t>cust</a:t>
            </a:r>
            <a:r>
              <a:rPr lang="en-US" sz="1800" dirty="0"/>
              <a:t> : Customer</a:t>
            </a:r>
          </a:p>
        </p:txBody>
      </p:sp>
      <p:cxnSp>
        <p:nvCxnSpPr>
          <p:cNvPr id="21511" name="AutoShape 1029"/>
          <p:cNvCxnSpPr>
            <a:cxnSpLocks noChangeShapeType="1"/>
            <a:stCxn id="21510" idx="1"/>
            <a:endCxn id="21510" idx="3"/>
          </p:cNvCxnSpPr>
          <p:nvPr/>
        </p:nvCxnSpPr>
        <p:spPr bwMode="auto">
          <a:xfrm>
            <a:off x="3522544" y="3596482"/>
            <a:ext cx="2101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6" name="Text Box 1035"/>
          <p:cNvSpPr txBox="1">
            <a:spLocks noChangeArrowheads="1"/>
          </p:cNvSpPr>
          <p:nvPr/>
        </p:nvSpPr>
        <p:spPr bwMode="auto">
          <a:xfrm>
            <a:off x="2562225" y="3187440"/>
            <a:ext cx="69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22500" y="4800600"/>
            <a:ext cx="4572000" cy="762000"/>
            <a:chOff x="2222500" y="4800600"/>
            <a:chExt cx="4572000" cy="762000"/>
          </a:xfrm>
        </p:grpSpPr>
        <p:sp>
          <p:nvSpPr>
            <p:cNvPr id="21512" name="Rectangle 1030"/>
            <p:cNvSpPr>
              <a:spLocks noChangeArrowheads="1"/>
            </p:cNvSpPr>
            <p:nvPr/>
          </p:nvSpPr>
          <p:spPr bwMode="auto">
            <a:xfrm>
              <a:off x="2222500" y="4830762"/>
              <a:ext cx="13716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912813"/>
              <a:r>
                <a:rPr lang="en-US" sz="1800"/>
                <a:t>Order</a:t>
              </a:r>
            </a:p>
          </p:txBody>
        </p:sp>
        <p:sp>
          <p:nvSpPr>
            <p:cNvPr id="21513" name="Rectangle 1031"/>
            <p:cNvSpPr>
              <a:spLocks noChangeArrowheads="1"/>
            </p:cNvSpPr>
            <p:nvPr/>
          </p:nvSpPr>
          <p:spPr bwMode="auto">
            <a:xfrm>
              <a:off x="5422900" y="4830762"/>
              <a:ext cx="13716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912813"/>
              <a:r>
                <a:rPr lang="en-US" sz="1800"/>
                <a:t>Customer</a:t>
              </a:r>
            </a:p>
          </p:txBody>
        </p:sp>
        <p:cxnSp>
          <p:nvCxnSpPr>
            <p:cNvPr id="21514" name="AutoShape 1032"/>
            <p:cNvCxnSpPr>
              <a:cxnSpLocks noChangeShapeType="1"/>
              <a:stCxn id="21512" idx="3"/>
              <a:endCxn id="21513" idx="1"/>
            </p:cNvCxnSpPr>
            <p:nvPr/>
          </p:nvCxnSpPr>
          <p:spPr bwMode="auto">
            <a:xfrm>
              <a:off x="3594100" y="5197475"/>
              <a:ext cx="1828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15" name="Text Box 1034"/>
            <p:cNvSpPr txBox="1">
              <a:spLocks noChangeArrowheads="1"/>
            </p:cNvSpPr>
            <p:nvPr/>
          </p:nvSpPr>
          <p:spPr bwMode="auto">
            <a:xfrm>
              <a:off x="3989388" y="4800600"/>
              <a:ext cx="1162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defTabSz="912813"/>
              <a:r>
                <a:rPr lang="en-US" sz="1800" dirty="0"/>
                <a:t>placed by</a:t>
              </a:r>
            </a:p>
          </p:txBody>
        </p:sp>
        <p:sp>
          <p:nvSpPr>
            <p:cNvPr id="21517" name="Text Box 1040"/>
            <p:cNvSpPr txBox="1">
              <a:spLocks noChangeArrowheads="1"/>
            </p:cNvSpPr>
            <p:nvPr/>
          </p:nvSpPr>
          <p:spPr bwMode="auto">
            <a:xfrm>
              <a:off x="4845050" y="5170487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defTabSz="912813"/>
              <a:r>
                <a:rPr lang="en-US" sz="1800"/>
                <a:t>cust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dirty="0" smtClean="0"/>
              <a:t>Attributes versus Associations:</a:t>
            </a:r>
            <a:br>
              <a:rPr lang="en-US" dirty="0" smtClean="0"/>
            </a:br>
            <a:r>
              <a:rPr lang="en-US" dirty="0" smtClean="0"/>
              <a:t>Example 2</a:t>
            </a:r>
          </a:p>
        </p:txBody>
      </p:sp>
      <p:sp>
        <p:nvSpPr>
          <p:cNvPr id="22531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smtClean="0"/>
              <a:t>Simple programming types are not usually shown as separate classes on class diagrams.</a:t>
            </a:r>
          </a:p>
        </p:txBody>
      </p:sp>
      <p:sp>
        <p:nvSpPr>
          <p:cNvPr id="22534" name="Rectangle 1028"/>
          <p:cNvSpPr>
            <a:spLocks noChangeArrowheads="1"/>
          </p:cNvSpPr>
          <p:nvPr/>
        </p:nvSpPr>
        <p:spPr bwMode="auto">
          <a:xfrm>
            <a:off x="2311400" y="2728913"/>
            <a:ext cx="13716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/>
              <a:t>Person</a:t>
            </a:r>
          </a:p>
        </p:txBody>
      </p:sp>
      <p:sp>
        <p:nvSpPr>
          <p:cNvPr id="22535" name="Rectangle 1029"/>
          <p:cNvSpPr>
            <a:spLocks noChangeArrowheads="1"/>
          </p:cNvSpPr>
          <p:nvPr/>
        </p:nvSpPr>
        <p:spPr bwMode="auto">
          <a:xfrm>
            <a:off x="5359400" y="2728913"/>
            <a:ext cx="1371600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/>
              <a:t>String</a:t>
            </a:r>
          </a:p>
        </p:txBody>
      </p:sp>
      <p:cxnSp>
        <p:nvCxnSpPr>
          <p:cNvPr id="22536" name="AutoShape 1030"/>
          <p:cNvCxnSpPr>
            <a:cxnSpLocks noChangeShapeType="1"/>
            <a:stCxn id="22534" idx="3"/>
            <a:endCxn id="22535" idx="1"/>
          </p:cNvCxnSpPr>
          <p:nvPr/>
        </p:nvCxnSpPr>
        <p:spPr bwMode="auto">
          <a:xfrm>
            <a:off x="3683000" y="3095625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7" name="Text Box 1032"/>
          <p:cNvSpPr txBox="1">
            <a:spLocks noChangeArrowheads="1"/>
          </p:cNvSpPr>
          <p:nvPr/>
        </p:nvSpPr>
        <p:spPr bwMode="auto">
          <a:xfrm>
            <a:off x="4597400" y="2733675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1800"/>
              <a:t>name</a:t>
            </a:r>
          </a:p>
        </p:txBody>
      </p:sp>
      <p:sp>
        <p:nvSpPr>
          <p:cNvPr id="22538" name="Rectangle 1033"/>
          <p:cNvSpPr>
            <a:spLocks noChangeArrowheads="1"/>
          </p:cNvSpPr>
          <p:nvPr/>
        </p:nvSpPr>
        <p:spPr bwMode="auto">
          <a:xfrm>
            <a:off x="3749675" y="4291013"/>
            <a:ext cx="1644650" cy="1004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912813"/>
            <a:r>
              <a:rPr lang="en-US" sz="1800"/>
              <a:t>Person</a:t>
            </a:r>
          </a:p>
          <a:p>
            <a:pPr defTabSz="912813"/>
            <a:endParaRPr lang="en-US" sz="1800"/>
          </a:p>
          <a:p>
            <a:pPr defTabSz="912813"/>
            <a:r>
              <a:rPr lang="en-US" sz="1800"/>
              <a:t>name : String</a:t>
            </a:r>
          </a:p>
        </p:txBody>
      </p:sp>
      <p:cxnSp>
        <p:nvCxnSpPr>
          <p:cNvPr id="22539" name="AutoShape 1034"/>
          <p:cNvCxnSpPr>
            <a:cxnSpLocks noChangeShapeType="1"/>
            <a:stCxn id="22538" idx="1"/>
            <a:endCxn id="22538" idx="3"/>
          </p:cNvCxnSpPr>
          <p:nvPr/>
        </p:nvCxnSpPr>
        <p:spPr bwMode="auto">
          <a:xfrm>
            <a:off x="3749675" y="4794250"/>
            <a:ext cx="164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Text Box 1035"/>
          <p:cNvSpPr txBox="1">
            <a:spLocks noChangeArrowheads="1"/>
          </p:cNvSpPr>
          <p:nvPr/>
        </p:nvSpPr>
        <p:spPr bwMode="auto">
          <a:xfrm>
            <a:off x="1447800" y="2590800"/>
            <a:ext cx="69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Operations and Methods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defTabSz="912813" eaLnBrk="1" hangingPunct="1"/>
            <a:r>
              <a:rPr lang="en-US" dirty="0" smtClean="0"/>
              <a:t>UML distinguishes between operations and methods.</a:t>
            </a:r>
          </a:p>
          <a:p>
            <a:pPr defTabSz="912813" eaLnBrk="1" hangingPunct="1"/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specifies a service that can be requested from any object of the class.  All objects of a class share the same operations.</a:t>
            </a:r>
          </a:p>
          <a:p>
            <a:pPr defTabSz="912813" eaLnBrk="1" hangingPunct="1"/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implementation of an operation for a class.  The method supplies an executable algorithm.</a:t>
            </a:r>
          </a:p>
          <a:p>
            <a:pPr defTabSz="912813" eaLnBrk="1" hangingPunct="1"/>
            <a:r>
              <a:rPr lang="en-US" dirty="0" smtClean="0"/>
              <a:t>In an inheritance hierarchy, the same operation can be implemented differently in different classes.  At run time, polymorphism selects which method in the </a:t>
            </a:r>
            <a:r>
              <a:rPr lang="en-US" dirty="0" smtClean="0"/>
              <a:t>hierarchy </a:t>
            </a:r>
            <a:r>
              <a:rPr lang="en-US" dirty="0" smtClean="0"/>
              <a:t>is dispatched.</a:t>
            </a:r>
          </a:p>
          <a:p>
            <a:pPr defTabSz="912813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Displaying Operations for Classes</a:t>
            </a:r>
          </a:p>
        </p:txBody>
      </p:sp>
      <p:sp>
        <p:nvSpPr>
          <p:cNvPr id="26627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/>
          <a:lstStyle/>
          <a:p>
            <a:pPr defTabSz="912813" eaLnBrk="1" hangingPunct="1"/>
            <a:r>
              <a:rPr lang="en-US" dirty="0" smtClean="0"/>
              <a:t>Operations can be listed in a third compartment of the class rectangle just below the class attributes.</a:t>
            </a:r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As with attributes, some or all of the operations may be omitted from high-level diagrams.</a:t>
            </a:r>
          </a:p>
        </p:txBody>
      </p: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3751950" y="2743200"/>
            <a:ext cx="1644650" cy="2101850"/>
            <a:chOff x="3794124" y="2347912"/>
            <a:chExt cx="1645920" cy="2103120"/>
          </a:xfrm>
        </p:grpSpPr>
        <p:sp>
          <p:nvSpPr>
            <p:cNvPr id="26631" name="Rectangle 5"/>
            <p:cNvSpPr>
              <a:spLocks noChangeArrowheads="1"/>
            </p:cNvSpPr>
            <p:nvPr/>
          </p:nvSpPr>
          <p:spPr bwMode="gray">
            <a:xfrm>
              <a:off x="3794124" y="2347912"/>
              <a:ext cx="1645920" cy="210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800"/>
                <a:t>       Circle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center : Point</a:t>
              </a:r>
            </a:p>
            <a:p>
              <a:pPr algn="l" defTabSz="912813"/>
              <a:r>
                <a:rPr lang="en-US" sz="1800"/>
                <a:t>radius : float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draw()</a:t>
              </a:r>
            </a:p>
            <a:p>
              <a:pPr algn="l" defTabSz="912813"/>
              <a:r>
                <a:rPr lang="en-US" sz="1800"/>
                <a:t>erase()</a:t>
              </a:r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gray">
            <a:xfrm>
              <a:off x="3794124" y="285641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10"/>
            <p:cNvSpPr>
              <a:spLocks noChangeShapeType="1"/>
            </p:cNvSpPr>
            <p:nvPr/>
          </p:nvSpPr>
          <p:spPr bwMode="gray">
            <a:xfrm>
              <a:off x="3794124" y="3667225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Displaying Operations for Objects</a:t>
            </a:r>
          </a:p>
        </p:txBody>
      </p:sp>
      <p:sp>
        <p:nvSpPr>
          <p:cNvPr id="27651" name="Rectangle 102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defTabSz="912813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Operations are shown only for classes, not objects</a:t>
            </a:r>
            <a:r>
              <a:rPr lang="en-US" dirty="0" smtClean="0"/>
              <a:t>.  All instances of a class share the same set of operations.</a:t>
            </a:r>
          </a:p>
        </p:txBody>
      </p:sp>
      <p:grpSp>
        <p:nvGrpSpPr>
          <p:cNvPr id="27654" name="Group 1039"/>
          <p:cNvGrpSpPr>
            <a:grpSpLocks/>
          </p:cNvGrpSpPr>
          <p:nvPr/>
        </p:nvGrpSpPr>
        <p:grpSpPr bwMode="auto">
          <a:xfrm>
            <a:off x="5594350" y="2514600"/>
            <a:ext cx="1644650" cy="2101850"/>
            <a:chOff x="3293" y="1815"/>
            <a:chExt cx="1036" cy="1324"/>
          </a:xfrm>
        </p:grpSpPr>
        <p:sp>
          <p:nvSpPr>
            <p:cNvPr id="27660" name="Rectangle 1031"/>
            <p:cNvSpPr>
              <a:spLocks noChangeArrowheads="1"/>
            </p:cNvSpPr>
            <p:nvPr/>
          </p:nvSpPr>
          <p:spPr bwMode="gray">
            <a:xfrm>
              <a:off x="3293" y="1815"/>
              <a:ext cx="1036" cy="1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800"/>
                <a:t>       Circle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center : Point</a:t>
              </a:r>
            </a:p>
            <a:p>
              <a:pPr algn="l" defTabSz="912813"/>
              <a:r>
                <a:rPr lang="en-US" sz="1800"/>
                <a:t>radius : float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draw()</a:t>
              </a:r>
            </a:p>
            <a:p>
              <a:pPr algn="l" defTabSz="912813"/>
              <a:r>
                <a:rPr lang="en-US" sz="1800"/>
                <a:t>erase()</a:t>
              </a:r>
            </a:p>
          </p:txBody>
        </p:sp>
        <p:sp>
          <p:nvSpPr>
            <p:cNvPr id="27661" name="Line 1032"/>
            <p:cNvSpPr>
              <a:spLocks noChangeShapeType="1"/>
            </p:cNvSpPr>
            <p:nvPr/>
          </p:nvSpPr>
          <p:spPr bwMode="gray">
            <a:xfrm>
              <a:off x="3293" y="2129"/>
              <a:ext cx="10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033"/>
            <p:cNvSpPr>
              <a:spLocks noChangeShapeType="1"/>
            </p:cNvSpPr>
            <p:nvPr/>
          </p:nvSpPr>
          <p:spPr bwMode="gray">
            <a:xfrm>
              <a:off x="3293" y="2656"/>
              <a:ext cx="10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5" name="Group 1036"/>
          <p:cNvGrpSpPr>
            <a:grpSpLocks/>
          </p:cNvGrpSpPr>
          <p:nvPr/>
        </p:nvGrpSpPr>
        <p:grpSpPr bwMode="auto">
          <a:xfrm>
            <a:off x="1814513" y="2879725"/>
            <a:ext cx="1644650" cy="1371600"/>
            <a:chOff x="912" y="1872"/>
            <a:chExt cx="1036" cy="864"/>
          </a:xfrm>
        </p:grpSpPr>
        <p:sp>
          <p:nvSpPr>
            <p:cNvPr id="27658" name="Rectangle 1034"/>
            <p:cNvSpPr>
              <a:spLocks noChangeArrowheads="1"/>
            </p:cNvSpPr>
            <p:nvPr/>
          </p:nvSpPr>
          <p:spPr bwMode="gray">
            <a:xfrm>
              <a:off x="912" y="1872"/>
              <a:ext cx="10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defTabSz="912813"/>
              <a:r>
                <a:rPr lang="en-US" sz="1800"/>
                <a:t>    </a:t>
              </a:r>
              <a:r>
                <a:rPr lang="en-US" sz="1800" u="sng"/>
                <a:t>c : Circle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center = (2, 5)</a:t>
              </a:r>
            </a:p>
            <a:p>
              <a:pPr algn="l" defTabSz="912813"/>
              <a:r>
                <a:rPr lang="en-US" sz="1800"/>
                <a:t>radius = 1.5</a:t>
              </a:r>
            </a:p>
          </p:txBody>
        </p:sp>
        <p:sp>
          <p:nvSpPr>
            <p:cNvPr id="27659" name="Line 1035"/>
            <p:cNvSpPr>
              <a:spLocks noChangeShapeType="1"/>
            </p:cNvSpPr>
            <p:nvPr/>
          </p:nvSpPr>
          <p:spPr bwMode="gray">
            <a:xfrm>
              <a:off x="912" y="2241"/>
              <a:ext cx="10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cxnSp>
        <p:nvCxnSpPr>
          <p:cNvPr id="27656" name="AutoShape 1037"/>
          <p:cNvCxnSpPr>
            <a:cxnSpLocks noChangeShapeType="1"/>
            <a:stCxn id="27658" idx="3"/>
            <a:endCxn id="27660" idx="1"/>
          </p:cNvCxnSpPr>
          <p:nvPr/>
        </p:nvCxnSpPr>
        <p:spPr bwMode="gray">
          <a:xfrm>
            <a:off x="3459163" y="3565525"/>
            <a:ext cx="2135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</p:cxnSp>
      <p:sp>
        <p:nvSpPr>
          <p:cNvPr id="27657" name="Text Box 1038"/>
          <p:cNvSpPr txBox="1">
            <a:spLocks noChangeArrowheads="1"/>
          </p:cNvSpPr>
          <p:nvPr/>
        </p:nvSpPr>
        <p:spPr bwMode="gray">
          <a:xfrm>
            <a:off x="3768725" y="3165475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defTabSz="912813"/>
            <a:r>
              <a:rPr lang="en-US" sz="1800"/>
              <a:t>«instanceOf»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dirty="0" smtClean="0"/>
              <a:t>Example:  Displaying</a:t>
            </a:r>
            <a:br>
              <a:rPr lang="en-US" dirty="0" smtClean="0"/>
            </a:br>
            <a:r>
              <a:rPr lang="en-US" dirty="0" smtClean="0"/>
              <a:t>Attributes and Operations</a:t>
            </a:r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3983038" y="2279650"/>
            <a:ext cx="1189037" cy="1828800"/>
            <a:chOff x="2256" y="1392"/>
            <a:chExt cx="749" cy="1152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2256" y="1392"/>
              <a:ext cx="749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defTabSz="912813"/>
              <a:r>
                <a:rPr lang="en-US" sz="1800"/>
                <a:t>   Circle</a:t>
              </a:r>
            </a:p>
            <a:p>
              <a:pPr algn="l" defTabSz="912813"/>
              <a:endParaRPr lang="en-US" sz="1800"/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draw()</a:t>
              </a:r>
            </a:p>
            <a:p>
              <a:pPr algn="l" defTabSz="912813"/>
              <a:r>
                <a:rPr lang="en-US" sz="1800"/>
                <a:t>erase()</a:t>
              </a:r>
            </a:p>
            <a:p>
              <a:pPr algn="l" defTabSz="912813"/>
              <a:r>
                <a:rPr lang="en-US" sz="1800"/>
                <a:t>...</a:t>
              </a:r>
            </a:p>
          </p:txBody>
        </p:sp>
        <p:sp>
          <p:nvSpPr>
            <p:cNvPr id="32779" name="Line 5"/>
            <p:cNvSpPr>
              <a:spLocks noChangeShapeType="1"/>
            </p:cNvSpPr>
            <p:nvPr/>
          </p:nvSpPr>
          <p:spPr bwMode="auto">
            <a:xfrm>
              <a:off x="2256" y="1696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780" name="Line 6"/>
            <p:cNvSpPr>
              <a:spLocks noChangeShapeType="1"/>
            </p:cNvSpPr>
            <p:nvPr/>
          </p:nvSpPr>
          <p:spPr bwMode="auto">
            <a:xfrm>
              <a:off x="2256" y="1888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5835650" y="1752600"/>
            <a:ext cx="212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 defTabSz="912813"/>
            <a:r>
              <a:rPr lang="en-US" sz="1800"/>
              <a:t>Circle may or may</a:t>
            </a:r>
          </a:p>
          <a:p>
            <a:pPr algn="l" defTabSz="912813"/>
            <a:r>
              <a:rPr lang="en-US" sz="1800"/>
              <a:t>not have attributes.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219200" y="4441825"/>
            <a:ext cx="249396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 defTabSz="912813"/>
            <a:r>
              <a:rPr lang="en-US" sz="1800"/>
              <a:t>Circle has additional</a:t>
            </a:r>
          </a:p>
          <a:p>
            <a:pPr algn="l" defTabSz="912813"/>
            <a:r>
              <a:rPr lang="en-US" sz="1800"/>
              <a:t>operations that are not</a:t>
            </a:r>
          </a:p>
          <a:p>
            <a:pPr algn="l" defTabSz="912813"/>
            <a:r>
              <a:rPr lang="en-US" sz="1800"/>
              <a:t>currently being shown</a:t>
            </a:r>
          </a:p>
          <a:p>
            <a:pPr algn="l" defTabSz="912813"/>
            <a:r>
              <a:rPr lang="en-US" sz="1800"/>
              <a:t>on this diagram.</a:t>
            </a:r>
          </a:p>
        </p:txBody>
      </p:sp>
      <p:cxnSp>
        <p:nvCxnSpPr>
          <p:cNvPr id="32776" name="AutoShape 11"/>
          <p:cNvCxnSpPr>
            <a:cxnSpLocks noChangeShapeType="1"/>
            <a:stCxn id="32775" idx="0"/>
          </p:cNvCxnSpPr>
          <p:nvPr/>
        </p:nvCxnSpPr>
        <p:spPr bwMode="auto">
          <a:xfrm rot="5400000" flipH="1" flipV="1">
            <a:off x="2936875" y="3486150"/>
            <a:ext cx="485775" cy="1425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777" name="AutoShape 12"/>
          <p:cNvCxnSpPr>
            <a:cxnSpLocks noChangeShapeType="1"/>
            <a:stCxn id="32774" idx="2"/>
          </p:cNvCxnSpPr>
          <p:nvPr/>
        </p:nvCxnSpPr>
        <p:spPr bwMode="auto">
          <a:xfrm rot="5400000">
            <a:off x="5853113" y="1881187"/>
            <a:ext cx="533400" cy="1558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General Classification of Operations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defTabSz="912813" eaLnBrk="1" hangingPunct="1"/>
            <a:r>
              <a:rPr lang="en-US" dirty="0" smtClean="0"/>
              <a:t>Foundation Operations</a:t>
            </a:r>
          </a:p>
          <a:p>
            <a:pPr lvl="1" defTabSz="912813" eaLnBrk="1" hangingPunct="1"/>
            <a:r>
              <a:rPr lang="en-US" dirty="0" smtClean="0"/>
              <a:t>initialization/termination –  clone or copy/assignment</a:t>
            </a:r>
          </a:p>
          <a:p>
            <a:pPr lvl="1" defTabSz="912813" eaLnBrk="1" hangingPunct="1"/>
            <a:r>
              <a:rPr lang="en-US" dirty="0" smtClean="0"/>
              <a:t>object equality		–  type conversion operations</a:t>
            </a:r>
          </a:p>
          <a:p>
            <a:pPr defTabSz="912813" eaLnBrk="1" hangingPunct="1"/>
            <a:r>
              <a:rPr lang="en-US" dirty="0" smtClean="0"/>
              <a:t>Query Operations (also called readers or selectors)</a:t>
            </a:r>
          </a:p>
          <a:p>
            <a:pPr lvl="1" defTabSz="912813" eaLnBrk="1" hangingPunct="1"/>
            <a:r>
              <a:rPr lang="en-US" dirty="0" smtClean="0"/>
              <a:t>operations that return information about the current state of an object, but do not modify the object’s state</a:t>
            </a:r>
          </a:p>
          <a:p>
            <a:pPr lvl="1" defTabSz="912813" eaLnBrk="1" hangingPunct="1"/>
            <a:r>
              <a:rPr lang="en-US" dirty="0" smtClean="0"/>
              <a:t>usually implemented as functions returning a value</a:t>
            </a:r>
          </a:p>
          <a:p>
            <a:pPr defTabSz="912813" eaLnBrk="1" hangingPunct="1"/>
            <a:r>
              <a:rPr lang="en-US" dirty="0" smtClean="0"/>
              <a:t>Update Operations (also called writers or modifiers)</a:t>
            </a:r>
          </a:p>
          <a:p>
            <a:pPr lvl="1" defTabSz="912813" eaLnBrk="1" hangingPunct="1"/>
            <a:r>
              <a:rPr lang="en-US" dirty="0" smtClean="0"/>
              <a:t>operations that alter the state of an object</a:t>
            </a:r>
          </a:p>
          <a:p>
            <a:pPr lvl="1" defTabSz="912813" eaLnBrk="1" hangingPunct="1"/>
            <a:r>
              <a:rPr lang="en-US" dirty="0" smtClean="0"/>
              <a:t>usually implemented as procedures (void functions) having a side-effect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Scope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defTabSz="912813" eaLnBrk="1" hangingPunct="1"/>
            <a:r>
              <a:rPr lang="en-US" dirty="0" smtClean="0"/>
              <a:t>Two levels of scope in UML</a:t>
            </a:r>
          </a:p>
          <a:p>
            <a:pPr lvl="1" defTabSz="912813" eaLnBrk="1" hangingPunct="1"/>
            <a:r>
              <a:rPr lang="en-US" dirty="0" smtClean="0"/>
              <a:t>instance/object scope (default)</a:t>
            </a:r>
          </a:p>
          <a:p>
            <a:pPr lvl="1" defTabSz="912813" eaLnBrk="1" hangingPunct="1"/>
            <a:r>
              <a:rPr lang="en-US" dirty="0" smtClean="0"/>
              <a:t>class scope (shared by all objects of the class)</a:t>
            </a:r>
          </a:p>
          <a:p>
            <a:pPr defTabSz="912813" eaLnBrk="1" hangingPunct="1"/>
            <a:r>
              <a:rPr lang="en-US" dirty="0" smtClean="0"/>
              <a:t>Class scope is shown by underlining the feature’s name.</a:t>
            </a:r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Class scope in UML maps to “static” in Java.</a:t>
            </a:r>
          </a:p>
        </p:txBody>
      </p:sp>
      <p:grpSp>
        <p:nvGrpSpPr>
          <p:cNvPr id="38918" name="Group 8"/>
          <p:cNvGrpSpPr>
            <a:grpSpLocks/>
          </p:cNvGrpSpPr>
          <p:nvPr/>
        </p:nvGrpSpPr>
        <p:grpSpPr bwMode="auto">
          <a:xfrm>
            <a:off x="5457825" y="4459288"/>
            <a:ext cx="1828800" cy="747712"/>
            <a:chOff x="3716" y="1791"/>
            <a:chExt cx="1727" cy="471"/>
          </a:xfrm>
        </p:grpSpPr>
        <p:sp>
          <p:nvSpPr>
            <p:cNvPr id="38923" name="Rectangle 9"/>
            <p:cNvSpPr>
              <a:spLocks noChangeArrowheads="1"/>
            </p:cNvSpPr>
            <p:nvPr/>
          </p:nvSpPr>
          <p:spPr bwMode="gray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800"/>
                <a:t>return instance</a:t>
              </a:r>
            </a:p>
          </p:txBody>
        </p:sp>
        <p:grpSp>
          <p:nvGrpSpPr>
            <p:cNvPr id="38924" name="Group 10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38925" name="AutoShape 11"/>
              <p:cNvSpPr>
                <a:spLocks noChangeArrowheads="1"/>
              </p:cNvSpPr>
              <p:nvPr/>
            </p:nvSpPr>
            <p:spPr bwMode="gray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/>
                <a:endParaRPr lang="en-US" sz="1800"/>
              </a:p>
            </p:txBody>
          </p:sp>
          <p:sp>
            <p:nvSpPr>
              <p:cNvPr id="38926" name="Line 12"/>
              <p:cNvSpPr>
                <a:spLocks noChangeShapeType="1"/>
              </p:cNvSpPr>
              <p:nvPr/>
            </p:nvSpPr>
            <p:spPr bwMode="gray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8927" name="Line 13"/>
              <p:cNvSpPr>
                <a:spLocks noChangeShapeType="1"/>
              </p:cNvSpPr>
              <p:nvPr/>
            </p:nvSpPr>
            <p:spPr bwMode="gray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8928" name="Line 14"/>
              <p:cNvSpPr>
                <a:spLocks noChangeShapeType="1"/>
              </p:cNvSpPr>
              <p:nvPr/>
            </p:nvSpPr>
            <p:spPr bwMode="gray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38929" name="Line 15"/>
              <p:cNvSpPr>
                <a:spLocks noChangeShapeType="1"/>
              </p:cNvSpPr>
              <p:nvPr/>
            </p:nvSpPr>
            <p:spPr bwMode="gray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38919" name="Line 16"/>
          <p:cNvSpPr>
            <a:spLocks noChangeShapeType="1"/>
          </p:cNvSpPr>
          <p:nvPr/>
        </p:nvSpPr>
        <p:spPr bwMode="gray">
          <a:xfrm>
            <a:off x="4105275" y="48323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gray">
          <a:xfrm>
            <a:off x="2668588" y="3200400"/>
            <a:ext cx="1554162" cy="210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l" defTabSz="912813"/>
            <a:r>
              <a:rPr lang="en-US" sz="1800" dirty="0"/>
              <a:t>   Singleton</a:t>
            </a:r>
            <a:br>
              <a:rPr lang="en-US" sz="1800" dirty="0"/>
            </a:br>
            <a:endParaRPr lang="en-US" sz="1800" dirty="0"/>
          </a:p>
          <a:p>
            <a:pPr algn="l" defTabSz="912813"/>
            <a:r>
              <a:rPr lang="en-US" sz="1800" u="sng" dirty="0"/>
              <a:t>instance</a:t>
            </a:r>
            <a:br>
              <a:rPr lang="en-US" sz="1800" u="sng" dirty="0"/>
            </a:br>
            <a:r>
              <a:rPr lang="en-US" sz="1800" dirty="0"/>
              <a:t>…</a:t>
            </a:r>
            <a:br>
              <a:rPr lang="en-US" sz="1800" dirty="0"/>
            </a:br>
            <a:endParaRPr lang="en-US" sz="1800" dirty="0"/>
          </a:p>
          <a:p>
            <a:pPr algn="l" defTabSz="912813"/>
            <a:r>
              <a:rPr lang="en-US" sz="1800" u="sng" dirty="0" err="1"/>
              <a:t>getInstance</a:t>
            </a:r>
            <a:r>
              <a:rPr lang="en-US" sz="1800" u="sng" dirty="0"/>
              <a:t>()</a:t>
            </a:r>
            <a:br>
              <a:rPr lang="en-US" sz="1800" u="sng" dirty="0"/>
            </a:br>
            <a:r>
              <a:rPr lang="en-US" sz="1800" dirty="0"/>
              <a:t>...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gray">
          <a:xfrm>
            <a:off x="2667000" y="3717925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8922" name="Line 17"/>
          <p:cNvSpPr>
            <a:spLocks noChangeShapeType="1"/>
          </p:cNvSpPr>
          <p:nvPr/>
        </p:nvSpPr>
        <p:spPr bwMode="gray">
          <a:xfrm>
            <a:off x="2667000" y="4548188"/>
            <a:ext cx="155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Visibility and Access Control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defTabSz="912813" eaLnBrk="1" hangingPunct="1"/>
            <a:r>
              <a:rPr lang="en-US" dirty="0" smtClean="0"/>
              <a:t>The visibility of a feature (attribute or operation) specifies whether it can be used by other classes.</a:t>
            </a:r>
          </a:p>
          <a:p>
            <a:pPr defTabSz="912813" eaLnBrk="1" hangingPunct="1"/>
            <a:r>
              <a:rPr lang="en-US" dirty="0" smtClean="0"/>
              <a:t>Four levels of visibility in UML</a:t>
            </a:r>
          </a:p>
          <a:p>
            <a:pPr lvl="1" defTabSz="912813" eaLnBrk="1" hangingPunct="1"/>
            <a:r>
              <a:rPr lang="en-US" dirty="0" smtClean="0"/>
              <a:t>public:  any outside class with visibility to the given class can use the feature</a:t>
            </a:r>
          </a:p>
          <a:p>
            <a:pPr lvl="1" defTabSz="912813" eaLnBrk="1" hangingPunct="1"/>
            <a:r>
              <a:rPr lang="en-US" dirty="0" smtClean="0"/>
              <a:t>protected:  any descendant of the class can use the feature</a:t>
            </a:r>
          </a:p>
          <a:p>
            <a:pPr lvl="1" defTabSz="912813" eaLnBrk="1" hangingPunct="1"/>
            <a:r>
              <a:rPr lang="en-US" dirty="0" smtClean="0"/>
              <a:t>private:  only the class itself can use the feature</a:t>
            </a:r>
          </a:p>
          <a:p>
            <a:pPr lvl="1" defTabSz="912813" eaLnBrk="1" hangingPunct="1"/>
            <a:r>
              <a:rPr lang="en-US" dirty="0" smtClean="0"/>
              <a:t>package:  only classes declared in the same package can use the feature</a:t>
            </a:r>
          </a:p>
          <a:p>
            <a:pPr defTabSz="912813" eaLnBrk="1" hangingPunct="1"/>
            <a:r>
              <a:rPr lang="en-US" dirty="0" smtClean="0"/>
              <a:t>Specification of visibility details may be omitted during the early phases of software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Class Diagrams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Capture the static structure by showing the classes and objects in the system, relationships between them, and the attributes and operations that characterize each class of objects</a:t>
            </a:r>
          </a:p>
          <a:p>
            <a:pPr defTabSz="912813" eaLnBrk="1" hangingPunct="1"/>
            <a:r>
              <a:rPr lang="en-US" dirty="0" smtClean="0"/>
              <a:t>Closely correspond to the real world and therefore provide a stable architecture for software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Visibility Adornments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>
              <a:buFontTx/>
              <a:buNone/>
            </a:pPr>
            <a:endParaRPr lang="en-US" smtClean="0"/>
          </a:p>
          <a:p>
            <a:pPr defTabSz="912813" eaLnBrk="1" hangingPunct="1">
              <a:buFontTx/>
              <a:buNone/>
            </a:pPr>
            <a:r>
              <a:rPr lang="en-US" smtClean="0"/>
              <a:t>	+	public</a:t>
            </a:r>
          </a:p>
          <a:p>
            <a:pPr defTabSz="912813" eaLnBrk="1" hangingPunct="1">
              <a:buFontTx/>
              <a:buNone/>
            </a:pPr>
            <a:r>
              <a:rPr lang="en-US" smtClean="0"/>
              <a:t>	-	private</a:t>
            </a:r>
          </a:p>
          <a:p>
            <a:pPr defTabSz="912813" eaLnBrk="1" hangingPunct="1">
              <a:buFontTx/>
              <a:buNone/>
            </a:pPr>
            <a:r>
              <a:rPr lang="en-US" smtClean="0"/>
              <a:t>	#	protected</a:t>
            </a:r>
          </a:p>
          <a:p>
            <a:pPr defTabSz="912813" eaLnBrk="1" hangingPunct="1">
              <a:buFontTx/>
              <a:buNone/>
            </a:pPr>
            <a:r>
              <a:rPr lang="en-US" smtClean="0"/>
              <a:t>	~	package</a:t>
            </a:r>
          </a:p>
          <a:p>
            <a:pPr defTabSz="912813" eaLnBrk="1" hangingPunct="1">
              <a:buFontTx/>
              <a:buNone/>
            </a:pPr>
            <a:endParaRPr lang="en-US" smtClean="0"/>
          </a:p>
        </p:txBody>
      </p: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3643313" y="1692275"/>
            <a:ext cx="2833687" cy="3108325"/>
            <a:chOff x="2396" y="1296"/>
            <a:chExt cx="1785" cy="1958"/>
          </a:xfrm>
        </p:grpSpPr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2396" y="1296"/>
              <a:ext cx="1785" cy="1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defTabSz="912813"/>
              <a:r>
                <a:rPr lang="en-US" sz="1800"/>
                <a:t>              Window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- active : boolean</a:t>
              </a:r>
            </a:p>
            <a:p>
              <a:pPr algn="l" defTabSz="912813"/>
              <a:r>
                <a:rPr lang="en-US" sz="1800"/>
                <a:t>...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+ show()</a:t>
              </a:r>
            </a:p>
            <a:p>
              <a:pPr algn="l" defTabSz="912813"/>
              <a:r>
                <a:rPr lang="en-US" sz="1800"/>
                <a:t>+ hide()</a:t>
              </a:r>
            </a:p>
            <a:p>
              <a:pPr algn="l" defTabSz="912813"/>
              <a:r>
                <a:rPr lang="en-US" sz="1800"/>
                <a:t>+ paint()</a:t>
              </a:r>
            </a:p>
            <a:p>
              <a:pPr algn="l" defTabSz="912813"/>
              <a:r>
                <a:rPr lang="en-US" sz="1800"/>
                <a:t># processEvent(e : Event)</a:t>
              </a:r>
            </a:p>
            <a:p>
              <a:pPr algn="l" defTabSz="912813"/>
              <a:r>
                <a:rPr lang="en-US" sz="1800"/>
                <a:t>...</a:t>
              </a:r>
            </a:p>
          </p:txBody>
        </p:sp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2396" y="1680"/>
              <a:ext cx="1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2396" y="2208"/>
              <a:ext cx="1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pPr defTabSz="912813" eaLnBrk="1" hangingPunct="1"/>
            <a:r>
              <a:rPr lang="en-US" dirty="0" smtClean="0"/>
              <a:t>Information Hiding in </a:t>
            </a:r>
            <a:br>
              <a:rPr lang="en-US" dirty="0" smtClean="0"/>
            </a:br>
            <a:r>
              <a:rPr lang="en-US" dirty="0" smtClean="0"/>
              <a:t>Object-Oriented Design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Attributes are usually declared as private.</a:t>
            </a:r>
          </a:p>
          <a:p>
            <a:pPr defTabSz="912813" eaLnBrk="1" hangingPunct="1"/>
            <a:r>
              <a:rPr lang="en-US" dirty="0" smtClean="0"/>
              <a:t>Access to attributes is usually restricted to methods whose corresponding operations are declared as public.</a:t>
            </a:r>
          </a:p>
          <a:p>
            <a:pPr defTabSz="912813" eaLnBrk="1" hangingPunct="1"/>
            <a:r>
              <a:rPr lang="en-US" dirty="0" smtClean="0"/>
              <a:t>Debugging benefits</a:t>
            </a:r>
          </a:p>
          <a:p>
            <a:pPr lvl="1" defTabSz="912813" eaLnBrk="1" hangingPunct="1"/>
            <a:r>
              <a:rPr lang="en-US" dirty="0" smtClean="0"/>
              <a:t>all access to attributes is localized</a:t>
            </a:r>
          </a:p>
          <a:p>
            <a:pPr lvl="1" defTabSz="912813" eaLnBrk="1" hangingPunct="1"/>
            <a:r>
              <a:rPr lang="en-US" dirty="0" smtClean="0"/>
              <a:t>any illegal value must be caused by one of the methods</a:t>
            </a:r>
          </a:p>
          <a:p>
            <a:pPr defTabSz="912813" eaLnBrk="1" hangingPunct="1"/>
            <a:r>
              <a:rPr lang="en-US" dirty="0" smtClean="0"/>
              <a:t>Maintenance benefits</a:t>
            </a:r>
          </a:p>
          <a:p>
            <a:pPr lvl="1" defTabSz="912813" eaLnBrk="1" hangingPunct="1"/>
            <a:r>
              <a:rPr lang="en-US" dirty="0" smtClean="0"/>
              <a:t>prevents dependencies on the representation details</a:t>
            </a:r>
          </a:p>
          <a:p>
            <a:pPr lvl="1" defTabSz="912813" eaLnBrk="1" hangingPunct="1"/>
            <a:r>
              <a:rPr lang="en-US" dirty="0" smtClean="0"/>
              <a:t>changes do not affect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Viewing an Object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5211763" y="1752600"/>
            <a:ext cx="2011362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031" name="Group 12"/>
          <p:cNvGrpSpPr>
            <a:grpSpLocks/>
          </p:cNvGrpSpPr>
          <p:nvPr/>
        </p:nvGrpSpPr>
        <p:grpSpPr bwMode="auto">
          <a:xfrm>
            <a:off x="6459538" y="2301875"/>
            <a:ext cx="457200" cy="1189038"/>
            <a:chOff x="3742" y="2429"/>
            <a:chExt cx="288" cy="749"/>
          </a:xfrm>
        </p:grpSpPr>
        <p:sp>
          <p:nvSpPr>
            <p:cNvPr id="1049" name="Rectangle 5"/>
            <p:cNvSpPr>
              <a:spLocks noChangeArrowheads="1"/>
            </p:cNvSpPr>
            <p:nvPr/>
          </p:nvSpPr>
          <p:spPr bwMode="gray">
            <a:xfrm>
              <a:off x="3742" y="2429"/>
              <a:ext cx="288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r>
                <a:rPr lang="en-US" sz="1800"/>
                <a:t>a</a:t>
              </a:r>
              <a:r>
                <a:rPr lang="en-US" sz="1800" baseline="-25000"/>
                <a:t>1</a:t>
              </a:r>
              <a:endParaRPr lang="en-US" sz="1800"/>
            </a:p>
            <a:p>
              <a:pPr defTabSz="912813"/>
              <a:r>
                <a:rPr lang="en-US" sz="1800"/>
                <a:t>a</a:t>
              </a:r>
              <a:r>
                <a:rPr lang="en-US" sz="1800" baseline="-25000"/>
                <a:t>2</a:t>
              </a:r>
              <a:endParaRPr lang="en-US" sz="1800"/>
            </a:p>
            <a:p>
              <a:pPr defTabSz="912813"/>
              <a:r>
                <a:rPr lang="en-US" sz="1800"/>
                <a:t>a</a:t>
              </a:r>
              <a:r>
                <a:rPr lang="en-US" sz="1800" baseline="-25000"/>
                <a:t>3</a:t>
              </a:r>
              <a:endParaRPr lang="en-US" sz="1800"/>
            </a:p>
            <a:p>
              <a:pPr defTabSz="912813"/>
              <a:r>
                <a:rPr lang="en-US" sz="1800"/>
                <a:t>a</a:t>
              </a:r>
              <a:r>
                <a:rPr lang="en-US" sz="1800" baseline="-25000"/>
                <a:t>4</a:t>
              </a:r>
              <a:endParaRPr lang="en-US" sz="1800"/>
            </a:p>
          </p:txBody>
        </p:sp>
        <p:sp>
          <p:nvSpPr>
            <p:cNvPr id="1050" name="Line 6"/>
            <p:cNvSpPr>
              <a:spLocks noChangeShapeType="1"/>
            </p:cNvSpPr>
            <p:nvPr/>
          </p:nvSpPr>
          <p:spPr bwMode="gray">
            <a:xfrm>
              <a:off x="3742" y="2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7"/>
            <p:cNvSpPr>
              <a:spLocks noChangeShapeType="1"/>
            </p:cNvSpPr>
            <p:nvPr/>
          </p:nvSpPr>
          <p:spPr bwMode="gray">
            <a:xfrm>
              <a:off x="3742" y="28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8"/>
            <p:cNvSpPr>
              <a:spLocks noChangeShapeType="1"/>
            </p:cNvSpPr>
            <p:nvPr/>
          </p:nvSpPr>
          <p:spPr bwMode="gray">
            <a:xfrm>
              <a:off x="3742" y="30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0"/>
          <p:cNvSpPr>
            <a:spLocks noChangeArrowheads="1"/>
          </p:cNvSpPr>
          <p:nvPr/>
        </p:nvSpPr>
        <p:spPr bwMode="gray">
          <a:xfrm>
            <a:off x="4800600" y="2038350"/>
            <a:ext cx="411163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o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gray">
          <a:xfrm>
            <a:off x="4800600" y="2700338"/>
            <a:ext cx="411163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o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gray">
          <a:xfrm>
            <a:off x="4800600" y="3362325"/>
            <a:ext cx="411163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o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gray">
          <a:xfrm>
            <a:off x="5421313" y="2038350"/>
            <a:ext cx="411162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m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gray">
          <a:xfrm>
            <a:off x="5421313" y="2700338"/>
            <a:ext cx="411162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m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037" name="Rectangle 17"/>
          <p:cNvSpPr>
            <a:spLocks noChangeArrowheads="1"/>
          </p:cNvSpPr>
          <p:nvPr/>
        </p:nvSpPr>
        <p:spPr bwMode="gray">
          <a:xfrm>
            <a:off x="5421313" y="3362325"/>
            <a:ext cx="411162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/>
              <a:t>m</a:t>
            </a:r>
            <a:r>
              <a:rPr lang="en-US" sz="1800" baseline="-25000"/>
              <a:t>3</a:t>
            </a:r>
            <a:endParaRPr lang="en-US" sz="1800"/>
          </a:p>
        </p:txBody>
      </p:sp>
      <p:cxnSp>
        <p:nvCxnSpPr>
          <p:cNvPr id="1038" name="AutoShape 18"/>
          <p:cNvCxnSpPr>
            <a:cxnSpLocks noChangeShapeType="1"/>
            <a:stCxn id="1032" idx="3"/>
            <a:endCxn id="1035" idx="1"/>
          </p:cNvCxnSpPr>
          <p:nvPr/>
        </p:nvCxnSpPr>
        <p:spPr bwMode="gray">
          <a:xfrm>
            <a:off x="5211763" y="2244725"/>
            <a:ext cx="209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19"/>
          <p:cNvCxnSpPr>
            <a:cxnSpLocks noChangeShapeType="1"/>
            <a:stCxn id="1033" idx="3"/>
            <a:endCxn id="1036" idx="1"/>
          </p:cNvCxnSpPr>
          <p:nvPr/>
        </p:nvCxnSpPr>
        <p:spPr bwMode="gray">
          <a:xfrm>
            <a:off x="5211763" y="2906713"/>
            <a:ext cx="209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AutoShape 20"/>
          <p:cNvCxnSpPr>
            <a:cxnSpLocks noChangeShapeType="1"/>
            <a:stCxn id="1034" idx="3"/>
            <a:endCxn id="1037" idx="1"/>
          </p:cNvCxnSpPr>
          <p:nvPr/>
        </p:nvCxnSpPr>
        <p:spPr bwMode="gray">
          <a:xfrm>
            <a:off x="5211763" y="3568700"/>
            <a:ext cx="209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1" name="Line 23"/>
          <p:cNvSpPr>
            <a:spLocks noChangeShapeType="1"/>
          </p:cNvSpPr>
          <p:nvPr/>
        </p:nvSpPr>
        <p:spPr bwMode="gray">
          <a:xfrm>
            <a:off x="5865813" y="2895600"/>
            <a:ext cx="54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26"/>
          <p:cNvSpPr>
            <a:spLocks noChangeArrowheads="1"/>
          </p:cNvSpPr>
          <p:nvPr/>
        </p:nvSpPr>
        <p:spPr bwMode="gray">
          <a:xfrm>
            <a:off x="5389563" y="2870200"/>
            <a:ext cx="100488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cxnSp>
        <p:nvCxnSpPr>
          <p:cNvPr id="1043" name="AutoShape 27"/>
          <p:cNvCxnSpPr>
            <a:cxnSpLocks noChangeShapeType="1"/>
            <a:stCxn id="1042" idx="2"/>
            <a:endCxn id="1042" idx="3"/>
          </p:cNvCxnSpPr>
          <p:nvPr/>
        </p:nvCxnSpPr>
        <p:spPr bwMode="gray">
          <a:xfrm flipV="1">
            <a:off x="5892800" y="3236913"/>
            <a:ext cx="50165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44" name="Rectangle 28"/>
          <p:cNvSpPr>
            <a:spLocks noChangeArrowheads="1"/>
          </p:cNvSpPr>
          <p:nvPr/>
        </p:nvSpPr>
        <p:spPr bwMode="gray">
          <a:xfrm>
            <a:off x="5389563" y="2239963"/>
            <a:ext cx="100488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cxnSp>
        <p:nvCxnSpPr>
          <p:cNvPr id="1045" name="AutoShape 29"/>
          <p:cNvCxnSpPr>
            <a:cxnSpLocks noChangeShapeType="1"/>
            <a:stCxn id="1044" idx="0"/>
            <a:endCxn id="1044" idx="3"/>
          </p:cNvCxnSpPr>
          <p:nvPr/>
        </p:nvCxnSpPr>
        <p:spPr bwMode="gray">
          <a:xfrm>
            <a:off x="5892800" y="2239963"/>
            <a:ext cx="501650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1046" name="Group 40"/>
          <p:cNvGrpSpPr>
            <a:grpSpLocks/>
          </p:cNvGrpSpPr>
          <p:nvPr/>
        </p:nvGrpSpPr>
        <p:grpSpPr bwMode="auto">
          <a:xfrm>
            <a:off x="1981200" y="2159000"/>
            <a:ext cx="1295400" cy="1727200"/>
            <a:chOff x="1248" y="1744"/>
            <a:chExt cx="816" cy="1088"/>
          </a:xfrm>
        </p:grpSpPr>
        <p:graphicFrame>
          <p:nvGraphicFramePr>
            <p:cNvPr id="1026" name="Object 36"/>
            <p:cNvGraphicFramePr>
              <a:graphicFrameLocks noChangeAspect="1"/>
            </p:cNvGraphicFramePr>
            <p:nvPr/>
          </p:nvGraphicFramePr>
          <p:xfrm>
            <a:off x="1310" y="1744"/>
            <a:ext cx="75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Drawing" r:id="rId3" imgW="2518920" imgH="1923840" progId="">
                    <p:embed/>
                  </p:oleObj>
                </mc:Choice>
                <mc:Fallback>
                  <p:oleObj name="Drawing" r:id="rId3" imgW="2518920" imgH="1923840" progId="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744"/>
                          <a:ext cx="75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" name="Text Box 37"/>
            <p:cNvSpPr txBox="1">
              <a:spLocks noChangeArrowheads="1"/>
            </p:cNvSpPr>
            <p:nvPr/>
          </p:nvSpPr>
          <p:spPr bwMode="auto">
            <a:xfrm>
              <a:off x="1248" y="2390"/>
              <a:ext cx="5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defTabSz="912813"/>
              <a:r>
                <a:rPr lang="en-US" sz="2000"/>
                <a:t>Client</a:t>
              </a:r>
            </a:p>
            <a:p>
              <a:pPr defTabSz="912813"/>
              <a:r>
                <a:rPr lang="en-US" sz="2000"/>
                <a:t>Object</a:t>
              </a:r>
            </a:p>
          </p:txBody>
        </p:sp>
      </p:grpSp>
      <p:sp>
        <p:nvSpPr>
          <p:cNvPr id="1047" name="Text Box 39"/>
          <p:cNvSpPr txBox="1">
            <a:spLocks noChangeArrowheads="1"/>
          </p:cNvSpPr>
          <p:nvPr/>
        </p:nvSpPr>
        <p:spPr bwMode="auto">
          <a:xfrm>
            <a:off x="5226050" y="4495800"/>
            <a:ext cx="1814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 defTabSz="912813"/>
            <a:r>
              <a:rPr lang="en-US" sz="2000"/>
              <a:t>o</a:t>
            </a:r>
            <a:r>
              <a:rPr lang="en-US" sz="2000" baseline="-25000"/>
              <a:t>i</a:t>
            </a:r>
            <a:r>
              <a:rPr lang="en-US" sz="2000"/>
              <a:t>  = operation</a:t>
            </a:r>
            <a:r>
              <a:rPr lang="en-US" sz="2000" baseline="-25000"/>
              <a:t>i</a:t>
            </a:r>
          </a:p>
          <a:p>
            <a:pPr algn="l" defTabSz="912813"/>
            <a:r>
              <a:rPr lang="en-US" sz="2000"/>
              <a:t>m</a:t>
            </a:r>
            <a:r>
              <a:rPr lang="en-US" sz="2000" baseline="-25000"/>
              <a:t>i</a:t>
            </a:r>
            <a:r>
              <a:rPr lang="en-US" sz="2000"/>
              <a:t> = method</a:t>
            </a:r>
            <a:r>
              <a:rPr lang="en-US" sz="2000" baseline="-25000"/>
              <a:t>i</a:t>
            </a:r>
          </a:p>
          <a:p>
            <a:pPr algn="l" defTabSz="912813"/>
            <a:r>
              <a:rPr lang="en-US" sz="2000"/>
              <a:t>a</a:t>
            </a:r>
            <a:r>
              <a:rPr lang="en-US" sz="2000" baseline="-25000"/>
              <a:t>i</a:t>
            </a:r>
            <a:r>
              <a:rPr lang="en-US" sz="2000"/>
              <a:t>  = attribute</a:t>
            </a:r>
            <a:r>
              <a:rPr lang="en-US" sz="2000" baseline="-25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interfac</a:t>
            </a:r>
            <a:r>
              <a:rPr lang="en-US" i="1" dirty="0" smtClean="0"/>
              <a:t>e</a:t>
            </a:r>
            <a:r>
              <a:rPr lang="en-US" dirty="0" smtClean="0"/>
              <a:t> is a collection of operations that are used to specify a service of a class or a component.</a:t>
            </a:r>
          </a:p>
          <a:p>
            <a:pPr eaLnBrk="1" hangingPunct="1"/>
            <a:r>
              <a:rPr lang="en-US" dirty="0" smtClean="0"/>
              <a:t>An interface is essentially an abstract class with no attributes and only abstract operations (no methods).</a:t>
            </a:r>
          </a:p>
          <a:p>
            <a:pPr eaLnBrk="1" hangingPunct="1"/>
            <a:r>
              <a:rPr lang="en-US" dirty="0" smtClean="0"/>
              <a:t>An interface provides complete separation between the behavior and responsibilities of an abstraction and the implementation of that abstraction.</a:t>
            </a:r>
          </a:p>
          <a:p>
            <a:pPr eaLnBrk="1" hangingPunct="1"/>
            <a:r>
              <a:rPr lang="en-US" dirty="0" smtClean="0"/>
              <a:t>Common naming convention:  prepend an “I” to the interface name;  e.g., </a:t>
            </a:r>
            <a:r>
              <a:rPr lang="en-US" dirty="0" err="1" smtClean="0"/>
              <a:t>ICustomer</a:t>
            </a:r>
            <a:r>
              <a:rPr lang="en-US" dirty="0" smtClean="0"/>
              <a:t>, </a:t>
            </a:r>
            <a:r>
              <a:rPr lang="en-US" dirty="0" err="1" smtClean="0"/>
              <a:t>ISensor</a:t>
            </a:r>
            <a:r>
              <a:rPr lang="en-US" dirty="0" smtClean="0"/>
              <a:t>, </a:t>
            </a:r>
            <a:r>
              <a:rPr lang="en-US" dirty="0" err="1" smtClean="0"/>
              <a:t>IUnknown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Notation for Interfaces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Two forms for rendering interfaces</a:t>
            </a:r>
          </a:p>
          <a:p>
            <a:pPr eaLnBrk="1" hangingPunct="1"/>
            <a:r>
              <a:rPr lang="en-US" dirty="0" smtClean="0"/>
              <a:t>Small circle with only</a:t>
            </a:r>
            <a:br>
              <a:rPr lang="en-US" dirty="0" smtClean="0"/>
            </a:br>
            <a:r>
              <a:rPr lang="en-US" dirty="0" smtClean="0"/>
              <a:t>the name of the interface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Stereotyped class</a:t>
            </a:r>
            <a:br>
              <a:rPr lang="en-US" dirty="0" smtClean="0"/>
            </a:br>
            <a:r>
              <a:rPr lang="en-US" dirty="0" smtClean="0"/>
              <a:t>with operations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5075238" y="3536950"/>
            <a:ext cx="2011362" cy="1644650"/>
            <a:chOff x="2246" y="2784"/>
            <a:chExt cx="1267" cy="1036"/>
          </a:xfrm>
        </p:grpSpPr>
        <p:sp>
          <p:nvSpPr>
            <p:cNvPr id="25610" name="Rectangle 1029"/>
            <p:cNvSpPr>
              <a:spLocks noChangeArrowheads="1"/>
            </p:cNvSpPr>
            <p:nvPr/>
          </p:nvSpPr>
          <p:spPr bwMode="auto">
            <a:xfrm>
              <a:off x="2246" y="2784"/>
              <a:ext cx="1267" cy="10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   «interface»</a:t>
              </a:r>
            </a:p>
            <a:p>
              <a:pPr algn="l"/>
              <a:r>
                <a:rPr lang="en-US" sz="1600"/>
                <a:t>     Enumeration</a:t>
              </a:r>
            </a:p>
            <a:p>
              <a:pPr algn="l"/>
              <a:endParaRPr lang="en-US" sz="1600"/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hasMoreElements()</a:t>
              </a:r>
            </a:p>
            <a:p>
              <a:pPr algn="l"/>
              <a:r>
                <a:rPr lang="en-US" sz="1600"/>
                <a:t>nextElement()</a:t>
              </a:r>
            </a:p>
          </p:txBody>
        </p:sp>
        <p:sp>
          <p:nvSpPr>
            <p:cNvPr id="25611" name="Line 1030"/>
            <p:cNvSpPr>
              <a:spLocks noChangeShapeType="1"/>
            </p:cNvSpPr>
            <p:nvPr/>
          </p:nvSpPr>
          <p:spPr bwMode="auto">
            <a:xfrm>
              <a:off x="2246" y="3201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12" name="Line 1031"/>
            <p:cNvSpPr>
              <a:spLocks noChangeShapeType="1"/>
            </p:cNvSpPr>
            <p:nvPr/>
          </p:nvSpPr>
          <p:spPr bwMode="auto">
            <a:xfrm>
              <a:off x="2246" y="3360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5413375" y="2030413"/>
            <a:ext cx="1335088" cy="930275"/>
            <a:chOff x="907" y="1776"/>
            <a:chExt cx="841" cy="586"/>
          </a:xfrm>
        </p:grpSpPr>
        <p:sp>
          <p:nvSpPr>
            <p:cNvPr id="25608" name="Oval 1028"/>
            <p:cNvSpPr>
              <a:spLocks noChangeArrowheads="1"/>
            </p:cNvSpPr>
            <p:nvPr/>
          </p:nvSpPr>
          <p:spPr bwMode="auto">
            <a:xfrm>
              <a:off x="1160" y="177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09" name="Text Box 1033"/>
            <p:cNvSpPr txBox="1">
              <a:spLocks noChangeArrowheads="1"/>
            </p:cNvSpPr>
            <p:nvPr/>
          </p:nvSpPr>
          <p:spPr bwMode="auto">
            <a:xfrm>
              <a:off x="907" y="2150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/>
                <a:t>Enumeration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Relationships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 with classes, an interface may participate in generalization, association, and dependency relationships.  In addition, an interface may participate in realization relationships.</a:t>
            </a:r>
          </a:p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Realization</a:t>
            </a:r>
            <a:r>
              <a:rPr lang="en-US" dirty="0" smtClean="0"/>
              <a:t> is a semantic relationship between two classifiers in which one classifier specifies a contract that another classifier guarantees to carry out.</a:t>
            </a:r>
          </a:p>
          <a:p>
            <a:pPr eaLnBrk="1" hangingPunct="1"/>
            <a:r>
              <a:rPr lang="en-US" dirty="0" smtClean="0"/>
              <a:t>An interface specifies a contract for a class or component without dictating its implementation.</a:t>
            </a:r>
          </a:p>
          <a:p>
            <a:pPr eaLnBrk="1" hangingPunct="1"/>
            <a:r>
              <a:rPr lang="en-US" dirty="0" smtClean="0"/>
              <a:t>A class or component may realize many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Displaying Realizations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Lollipop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Dashed line with large,</a:t>
            </a:r>
            <a:br>
              <a:rPr lang="en-US" dirty="0" smtClean="0"/>
            </a:br>
            <a:r>
              <a:rPr lang="en-US" dirty="0" smtClean="0"/>
              <a:t>open arrowhead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48113" y="1519238"/>
            <a:ext cx="2757487" cy="842962"/>
            <a:chOff x="3948113" y="1484313"/>
            <a:chExt cx="2757487" cy="842962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5608638" y="1484313"/>
              <a:ext cx="1096962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600"/>
                <a:t>Elevator</a:t>
              </a:r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3948113" y="1622425"/>
              <a:ext cx="1050925" cy="704850"/>
              <a:chOff x="2487" y="1287"/>
              <a:chExt cx="662" cy="444"/>
            </a:xfrm>
          </p:grpSpPr>
          <p:sp>
            <p:nvSpPr>
              <p:cNvPr id="27664" name="Oval 7"/>
              <p:cNvSpPr>
                <a:spLocks noChangeArrowheads="1"/>
              </p:cNvSpPr>
              <p:nvPr/>
            </p:nvSpPr>
            <p:spPr bwMode="auto">
              <a:xfrm>
                <a:off x="2703" y="1287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7665" name="Text Box 8"/>
              <p:cNvSpPr txBox="1">
                <a:spLocks noChangeArrowheads="1"/>
              </p:cNvSpPr>
              <p:nvPr/>
            </p:nvSpPr>
            <p:spPr bwMode="auto">
              <a:xfrm>
                <a:off x="2487" y="1519"/>
                <a:ext cx="6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r>
                  <a:rPr lang="en-US" sz="1600" dirty="0"/>
                  <a:t>Runnable</a:t>
                </a:r>
              </a:p>
            </p:txBody>
          </p:sp>
        </p:grpSp>
        <p:cxnSp>
          <p:nvCxnSpPr>
            <p:cNvPr id="27656" name="AutoShape 9"/>
            <p:cNvCxnSpPr>
              <a:cxnSpLocks noChangeShapeType="1"/>
              <a:endCxn id="27654" idx="1"/>
            </p:cNvCxnSpPr>
            <p:nvPr/>
          </p:nvCxnSpPr>
          <p:spPr bwMode="auto">
            <a:xfrm>
              <a:off x="4656138" y="1804988"/>
              <a:ext cx="9525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4905375" y="4887913"/>
            <a:ext cx="1189038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600"/>
              <a:t>Elevator</a:t>
            </a:r>
          </a:p>
        </p:txBody>
      </p:sp>
      <p:cxnSp>
        <p:nvCxnSpPr>
          <p:cNvPr id="27658" name="AutoShape 12"/>
          <p:cNvCxnSpPr>
            <a:cxnSpLocks noChangeShapeType="1"/>
            <a:stCxn id="27660" idx="3"/>
            <a:endCxn id="27657" idx="0"/>
          </p:cNvCxnSpPr>
          <p:nvPr/>
        </p:nvCxnSpPr>
        <p:spPr bwMode="auto">
          <a:xfrm>
            <a:off x="5500688" y="4316413"/>
            <a:ext cx="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05375" y="3008313"/>
            <a:ext cx="1190625" cy="1096962"/>
            <a:chOff x="2534" y="2448"/>
            <a:chExt cx="750" cy="691"/>
          </a:xfrm>
        </p:grpSpPr>
        <p:sp>
          <p:nvSpPr>
            <p:cNvPr id="27661" name="Rectangle 4"/>
            <p:cNvSpPr>
              <a:spLocks noChangeArrowheads="1"/>
            </p:cNvSpPr>
            <p:nvPr/>
          </p:nvSpPr>
          <p:spPr bwMode="auto">
            <a:xfrm>
              <a:off x="2534" y="2448"/>
              <a:ext cx="749" cy="6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«interface»</a:t>
              </a:r>
            </a:p>
            <a:p>
              <a:pPr algn="l"/>
              <a:r>
                <a:rPr lang="en-US" sz="1600"/>
                <a:t> Runnable</a:t>
              </a:r>
            </a:p>
            <a:p>
              <a:pPr algn="l"/>
              <a:endParaRPr lang="en-US" sz="1600"/>
            </a:p>
            <a:p>
              <a:pPr algn="l"/>
              <a:r>
                <a:rPr lang="en-US" sz="1600"/>
                <a:t>run()</a:t>
              </a:r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2534" y="2832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2535" y="2920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5386388" y="4117975"/>
            <a:ext cx="228600" cy="198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Objects and Classes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Objects represent the “things” in the system.</a:t>
            </a:r>
          </a:p>
          <a:p>
            <a:pPr defTabSz="912813" eaLnBrk="1" hangingPunct="1"/>
            <a:r>
              <a:rPr lang="en-US" dirty="0" smtClean="0"/>
              <a:t>Sometimes we use the phrase “object” ambiguously:</a:t>
            </a:r>
          </a:p>
          <a:p>
            <a:pPr lvl="1" defTabSz="912813" eaLnBrk="1" hangingPunct="1"/>
            <a:r>
              <a:rPr lang="en-US" dirty="0" smtClean="0"/>
              <a:t>a single, specific thing (John's Buick)</a:t>
            </a:r>
          </a:p>
          <a:p>
            <a:pPr lvl="1" defTabSz="912813" eaLnBrk="1" hangingPunct="1"/>
            <a:r>
              <a:rPr lang="en-US" dirty="0" smtClean="0"/>
              <a:t>a name for a group of related things (car)</a:t>
            </a:r>
          </a:p>
          <a:p>
            <a:pPr defTabSz="912813" eaLnBrk="1" hangingPunct="1"/>
            <a:r>
              <a:rPr lang="en-US" dirty="0" smtClean="0"/>
              <a:t>The phrases “object instance” (or simply “object” or “instance”) and “object class” (or simply “class”) can be used to remove ambiguity.</a:t>
            </a:r>
          </a:p>
          <a:p>
            <a:pPr defTabSz="912813" eaLnBrk="1" hangingPunct="1"/>
            <a:r>
              <a:rPr lang="en-US" dirty="0" smtClean="0"/>
              <a:t>A class describes a group of objects with similar properties, common behavior, common relationships to other objects, and common semantics.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Objects versus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Objects are primarily run-time entities</a:t>
            </a:r>
          </a:p>
          <a:p>
            <a:pPr defTabSz="912813" eaLnBrk="1" hangingPunct="1"/>
            <a:r>
              <a:rPr lang="en-US" dirty="0" smtClean="0"/>
              <a:t>Classes are primarily design-time concepts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gray">
          <a:xfrm>
            <a:off x="1006475" y="3048000"/>
            <a:ext cx="7131050" cy="164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 defTabSz="912813"/>
            <a:r>
              <a:rPr lang="en-US" dirty="0"/>
              <a:t>The essence of an object-oriented approach to software development is the </a:t>
            </a:r>
            <a:r>
              <a:rPr lang="en-US" dirty="0">
                <a:solidFill>
                  <a:srgbClr val="FF0000"/>
                </a:solidFill>
              </a:rPr>
              <a:t>identification and structure of classes </a:t>
            </a:r>
            <a:r>
              <a:rPr lang="en-US" dirty="0"/>
              <a:t>that represent key abstractions</a:t>
            </a:r>
            <a:br>
              <a:rPr lang="en-US" dirty="0"/>
            </a:br>
            <a:r>
              <a:rPr lang="en-US" dirty="0"/>
              <a:t>in the problem (analysis) and its solution (design).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Class Diagrams versus Object Diagrams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Class diagram</a:t>
            </a:r>
          </a:p>
          <a:p>
            <a:pPr lvl="1" defTabSz="912813" eaLnBrk="1" hangingPunct="1"/>
            <a:r>
              <a:rPr lang="en-US" dirty="0" smtClean="0"/>
              <a:t>is the core diagram of the Unified Modeling Language</a:t>
            </a:r>
          </a:p>
          <a:p>
            <a:pPr lvl="1" defTabSz="912813" eaLnBrk="1" hangingPunct="1"/>
            <a:r>
              <a:rPr lang="en-US" dirty="0" smtClean="0"/>
              <a:t>shows logical, static structure of a system</a:t>
            </a:r>
          </a:p>
          <a:p>
            <a:pPr lvl="1" defTabSz="912813" eaLnBrk="1" hangingPunct="1"/>
            <a:r>
              <a:rPr lang="en-US" dirty="0" smtClean="0"/>
              <a:t>provides a schema or pattern for describing many possible instances of objects and the links between them</a:t>
            </a:r>
          </a:p>
          <a:p>
            <a:pPr defTabSz="912813" eaLnBrk="1" hangingPunct="1"/>
            <a:r>
              <a:rPr lang="en-US" dirty="0" smtClean="0"/>
              <a:t>Object diagram</a:t>
            </a:r>
          </a:p>
          <a:p>
            <a:pPr lvl="1" defTabSz="912813" eaLnBrk="1" hangingPunct="1"/>
            <a:r>
              <a:rPr lang="en-US" dirty="0" smtClean="0"/>
              <a:t>shows a particular instantiation of a system</a:t>
            </a:r>
          </a:p>
          <a:p>
            <a:pPr lvl="1" defTabSz="912813" eaLnBrk="1" hangingPunct="1"/>
            <a:r>
              <a:rPr lang="en-US" dirty="0" smtClean="0"/>
              <a:t>describes how a particular set of objects relate to each other</a:t>
            </a:r>
          </a:p>
          <a:p>
            <a:pPr lvl="1" defTabSz="912813" eaLnBrk="1" hangingPunct="1"/>
            <a:r>
              <a:rPr lang="en-US" dirty="0" smtClean="0"/>
              <a:t>used for documenting test cases and scenarios and for discussing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Diagram Symbols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The UML symbol for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is a rectangle labeled with the class name.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defTabSz="912813" eaLnBrk="1" hangingPunct="1"/>
            <a:r>
              <a:rPr lang="en-US" dirty="0" smtClean="0"/>
              <a:t>The UML symbol for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(instance) is also a rectangle, but for objects the instance name is underlined.  Names for object instances have the form </a:t>
            </a:r>
            <a:r>
              <a:rPr lang="en-US" dirty="0" err="1" smtClean="0"/>
              <a:t>objectName</a:t>
            </a:r>
            <a:r>
              <a:rPr lang="en-US" dirty="0" smtClean="0"/>
              <a:t> : </a:t>
            </a:r>
            <a:r>
              <a:rPr lang="en-US" dirty="0" err="1" smtClean="0"/>
              <a:t>className</a:t>
            </a:r>
            <a:r>
              <a:rPr lang="en-US" dirty="0" smtClean="0"/>
              <a:t>.  The object name can be omitted for anonymous objects.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gray">
          <a:xfrm>
            <a:off x="2057400" y="5562600"/>
            <a:ext cx="1371600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 u="sng"/>
              <a:t>c : Car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gray">
          <a:xfrm>
            <a:off x="4191000" y="5537272"/>
            <a:ext cx="1371600" cy="665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r>
              <a:rPr lang="en-US" sz="1800" u="sng"/>
              <a:t>: Car</a:t>
            </a:r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gray">
          <a:xfrm>
            <a:off x="3276600" y="2518569"/>
            <a:ext cx="1371600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2813"/>
            <a:r>
              <a:rPr lang="en-US" sz="1800"/>
              <a:t>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Attributes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defTabSz="912813" eaLnBrk="1" hangingPunct="1"/>
            <a:r>
              <a:rPr lang="en-US" dirty="0" smtClean="0"/>
              <a:t>An attribute is a data value held by the objects in a class.</a:t>
            </a:r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Each attribute name is unique within a class, but different classes can have the same name for an attribute;  e.g., both  Person and Company can have an attribute called address.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gray">
          <a:xfrm>
            <a:off x="990600" y="2438400"/>
            <a:ext cx="676433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112713" lvl="1" indent="0" algn="l" defTabSz="912813"/>
            <a:r>
              <a:rPr lang="en-US"/>
              <a:t>Classes have attributes (e.g., color)</a:t>
            </a:r>
          </a:p>
          <a:p>
            <a:pPr marL="112713" lvl="1" indent="0" algn="l" defTabSz="912813"/>
            <a:r>
              <a:rPr lang="en-US"/>
              <a:t>Objects have values for the attributes (e.g., 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Displaying Attributes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pPr defTabSz="912813" eaLnBrk="1" hangingPunct="1"/>
            <a:r>
              <a:rPr lang="en-US" dirty="0" smtClean="0"/>
              <a:t>Attributes can be listed in a second compartment of the class box, separated from the class name by a line.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Attributes can be suppressed on high-level class diagrams.</a:t>
            </a:r>
          </a:p>
          <a:p>
            <a:pPr defTabSz="912813" eaLnBrk="1" hangingPunct="1"/>
            <a:r>
              <a:rPr lang="en-US" dirty="0" smtClean="0"/>
              <a:t>The attribute name may be followed by optional details such as its type and initial value using the format</a:t>
            </a:r>
          </a:p>
          <a:p>
            <a:pPr lvl="1" defTabSz="912813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attributeName</a:t>
            </a:r>
            <a:r>
              <a:rPr lang="en-US" dirty="0" smtClean="0"/>
              <a:t> : type = </a:t>
            </a:r>
            <a:r>
              <a:rPr lang="en-US" dirty="0" err="1" smtClean="0"/>
              <a:t>initialValue</a:t>
            </a:r>
            <a:endParaRPr lang="en-US" dirty="0" smtClean="0"/>
          </a:p>
        </p:txBody>
      </p:sp>
      <p:grpSp>
        <p:nvGrpSpPr>
          <p:cNvPr id="16390" name="Group 8"/>
          <p:cNvGrpSpPr>
            <a:grpSpLocks/>
          </p:cNvGrpSpPr>
          <p:nvPr/>
        </p:nvGrpSpPr>
        <p:grpSpPr bwMode="auto">
          <a:xfrm>
            <a:off x="3694113" y="2286000"/>
            <a:ext cx="1752600" cy="1752600"/>
            <a:chOff x="2064" y="1728"/>
            <a:chExt cx="1104" cy="1104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gray">
            <a:xfrm>
              <a:off x="2064" y="1728"/>
              <a:ext cx="110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912813"/>
              <a:r>
                <a:rPr lang="en-US" sz="1800"/>
                <a:t>         Car</a:t>
              </a:r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make : String</a:t>
              </a:r>
            </a:p>
            <a:p>
              <a:pPr algn="l" defTabSz="912813"/>
              <a:r>
                <a:rPr lang="en-US" sz="1800"/>
                <a:t>model : String</a:t>
              </a:r>
            </a:p>
            <a:p>
              <a:pPr algn="l" defTabSz="912813"/>
              <a:r>
                <a:rPr lang="en-US" sz="1800"/>
                <a:t>year : Integer</a:t>
              </a:r>
            </a:p>
            <a:p>
              <a:pPr algn="l" defTabSz="912813"/>
              <a:r>
                <a:rPr lang="en-US" sz="1800"/>
                <a:t>color : Integer</a:t>
              </a:r>
            </a:p>
          </p:txBody>
        </p:sp>
        <p:sp>
          <p:nvSpPr>
            <p:cNvPr id="16392" name="Line 5"/>
            <p:cNvSpPr>
              <a:spLocks noChangeShapeType="1"/>
            </p:cNvSpPr>
            <p:nvPr/>
          </p:nvSpPr>
          <p:spPr bwMode="gray">
            <a:xfrm>
              <a:off x="2064" y="201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smtClean="0"/>
              <a:t>Displaying Attribute Values</a:t>
            </a:r>
          </a:p>
        </p:txBody>
      </p:sp>
      <p:sp>
        <p:nvSpPr>
          <p:cNvPr id="18435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pPr defTabSz="912813" eaLnBrk="1" hangingPunct="1"/>
            <a:r>
              <a:rPr lang="en-US" dirty="0" smtClean="0"/>
              <a:t>Attribute values can be listed in a second compartment of an object rectangle, separated from the object name by a line.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defTabSz="912813" eaLnBrk="1" hangingPunct="1"/>
            <a:endParaRPr lang="en-US" dirty="0" smtClean="0"/>
          </a:p>
          <a:p>
            <a:pPr defTabSz="912813" eaLnBrk="1" hangingPunct="1"/>
            <a:r>
              <a:rPr lang="en-US" dirty="0" smtClean="0"/>
              <a:t>As with attributes, attribute values can be suppressed on high-level diagrams.</a:t>
            </a:r>
          </a:p>
        </p:txBody>
      </p: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1600200" y="3070789"/>
            <a:ext cx="2103438" cy="1828800"/>
            <a:chOff x="1930399" y="2682012"/>
            <a:chExt cx="2103121" cy="1828800"/>
          </a:xfrm>
        </p:grpSpPr>
        <p:sp>
          <p:nvSpPr>
            <p:cNvPr id="18442" name="Rectangle 4"/>
            <p:cNvSpPr>
              <a:spLocks noChangeArrowheads="1"/>
            </p:cNvSpPr>
            <p:nvPr/>
          </p:nvSpPr>
          <p:spPr bwMode="gray">
            <a:xfrm>
              <a:off x="1930399" y="2682012"/>
              <a:ext cx="210312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 dirty="0"/>
                <a:t>     </a:t>
              </a:r>
              <a:r>
                <a:rPr lang="en-US" sz="1800" u="sng" dirty="0" err="1"/>
                <a:t>jmCar</a:t>
              </a:r>
              <a:r>
                <a:rPr lang="en-US" sz="1800" u="sng" dirty="0"/>
                <a:t> : Car</a:t>
              </a:r>
              <a:endParaRPr lang="en-US" sz="1800" dirty="0"/>
            </a:p>
            <a:p>
              <a:pPr algn="l" defTabSz="912813"/>
              <a:endParaRPr lang="en-US" sz="1800" dirty="0"/>
            </a:p>
            <a:p>
              <a:pPr algn="l" defTabSz="912813"/>
              <a:r>
                <a:rPr lang="en-US" sz="1800" dirty="0"/>
                <a:t>make = "Buick"</a:t>
              </a:r>
            </a:p>
            <a:p>
              <a:pPr algn="l" defTabSz="912813"/>
              <a:r>
                <a:rPr lang="en-US" sz="1800" dirty="0"/>
                <a:t>model = "Century"</a:t>
              </a:r>
            </a:p>
            <a:p>
              <a:pPr algn="l" defTabSz="912813"/>
              <a:r>
                <a:rPr lang="en-US" sz="1800" dirty="0"/>
                <a:t>year = 2003</a:t>
              </a:r>
            </a:p>
            <a:p>
              <a:pPr algn="l" defTabSz="912813"/>
              <a:r>
                <a:rPr lang="en-US" sz="1800" dirty="0"/>
                <a:t>color = navy</a:t>
              </a:r>
            </a:p>
          </p:txBody>
        </p:sp>
        <p:sp>
          <p:nvSpPr>
            <p:cNvPr id="18443" name="Line 5"/>
            <p:cNvSpPr>
              <a:spLocks noChangeShapeType="1"/>
            </p:cNvSpPr>
            <p:nvPr/>
          </p:nvSpPr>
          <p:spPr bwMode="gray">
            <a:xfrm>
              <a:off x="1930400" y="3171525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9" name="Group 10"/>
          <p:cNvGrpSpPr>
            <a:grpSpLocks/>
          </p:cNvGrpSpPr>
          <p:nvPr/>
        </p:nvGrpSpPr>
        <p:grpSpPr bwMode="auto">
          <a:xfrm>
            <a:off x="5059679" y="3070789"/>
            <a:ext cx="2286000" cy="1828800"/>
            <a:chOff x="5130799" y="2682012"/>
            <a:chExt cx="2286001" cy="1828800"/>
          </a:xfrm>
        </p:grpSpPr>
        <p:sp>
          <p:nvSpPr>
            <p:cNvPr id="18440" name="Rectangle 6"/>
            <p:cNvSpPr>
              <a:spLocks noChangeArrowheads="1"/>
            </p:cNvSpPr>
            <p:nvPr/>
          </p:nvSpPr>
          <p:spPr bwMode="gray">
            <a:xfrm>
              <a:off x="5130800" y="2682012"/>
              <a:ext cx="22860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defTabSz="912813"/>
              <a:r>
                <a:rPr lang="en-US" sz="1800"/>
                <a:t>     </a:t>
              </a:r>
              <a:r>
                <a:rPr lang="en-US" sz="1800" u="sng"/>
                <a:t>kmCar : Car</a:t>
              </a:r>
              <a:endParaRPr lang="en-US" sz="1800"/>
            </a:p>
            <a:p>
              <a:pPr algn="l" defTabSz="912813"/>
              <a:endParaRPr lang="en-US" sz="1800"/>
            </a:p>
            <a:p>
              <a:pPr algn="l" defTabSz="912813"/>
              <a:r>
                <a:rPr lang="en-US" sz="1800"/>
                <a:t>make = "Mitsubishi"</a:t>
              </a:r>
            </a:p>
            <a:p>
              <a:pPr algn="l" defTabSz="912813"/>
              <a:r>
                <a:rPr lang="en-US" sz="1800"/>
                <a:t>model = "Eclipse"</a:t>
              </a:r>
            </a:p>
            <a:p>
              <a:pPr algn="l" defTabSz="912813"/>
              <a:r>
                <a:rPr lang="en-US" sz="1800"/>
                <a:t>year = 1998</a:t>
              </a:r>
            </a:p>
            <a:p>
              <a:pPr algn="l" defTabSz="912813"/>
              <a:r>
                <a:rPr lang="en-US" sz="1800"/>
                <a:t>color = silver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gray">
            <a:xfrm>
              <a:off x="5130799" y="3181950"/>
              <a:ext cx="219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2050</TotalTime>
  <Words>1254</Words>
  <Application>Microsoft Office PowerPoint</Application>
  <PresentationFormat>On-screen Show (4:3)</PresentationFormat>
  <Paragraphs>248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Civic</vt:lpstr>
      <vt:lpstr>Drawing</vt:lpstr>
      <vt:lpstr>Modeling the Static Structure: Objects and Classes</vt:lpstr>
      <vt:lpstr>Class Diagrams</vt:lpstr>
      <vt:lpstr>Objects and Classes</vt:lpstr>
      <vt:lpstr>Objects versus Classes</vt:lpstr>
      <vt:lpstr>Class Diagrams versus Object Diagrams</vt:lpstr>
      <vt:lpstr>Diagram Symbols</vt:lpstr>
      <vt:lpstr>Attributes</vt:lpstr>
      <vt:lpstr>Displaying Attributes</vt:lpstr>
      <vt:lpstr>Displaying Attribute Values</vt:lpstr>
      <vt:lpstr>Attributes versus Associations</vt:lpstr>
      <vt:lpstr>Attributes versus Associations: Example 1</vt:lpstr>
      <vt:lpstr>Attributes versus Associations: Example 2</vt:lpstr>
      <vt:lpstr>Operations and Methods</vt:lpstr>
      <vt:lpstr>Displaying Operations for Classes</vt:lpstr>
      <vt:lpstr>Displaying Operations for Objects</vt:lpstr>
      <vt:lpstr>Example:  Displaying Attributes and Operations</vt:lpstr>
      <vt:lpstr>General Classification of Operations</vt:lpstr>
      <vt:lpstr>Scope</vt:lpstr>
      <vt:lpstr>Visibility and Access Control</vt:lpstr>
      <vt:lpstr>Visibility Adornments</vt:lpstr>
      <vt:lpstr>Information Hiding in  Object-Oriented Design</vt:lpstr>
      <vt:lpstr>Viewing an Object</vt:lpstr>
      <vt:lpstr>Interface</vt:lpstr>
      <vt:lpstr>Notation for Interfaces</vt:lpstr>
      <vt:lpstr>Interface Relationships</vt:lpstr>
      <vt:lpstr>Displaying Realizations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 Model:  Basic Concepts</dc:title>
  <dc:creator>John I. Moore, Jr.</dc:creator>
  <cp:lastModifiedBy>Deepti Joshi</cp:lastModifiedBy>
  <cp:revision>101</cp:revision>
  <dcterms:created xsi:type="dcterms:W3CDTF">1998-10-22T13:22:30Z</dcterms:created>
  <dcterms:modified xsi:type="dcterms:W3CDTF">2013-09-05T16:54:54Z</dcterms:modified>
</cp:coreProperties>
</file>