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88" r:id="rId4"/>
    <p:sldId id="264" r:id="rId5"/>
    <p:sldId id="265" r:id="rId6"/>
    <p:sldId id="266" r:id="rId7"/>
    <p:sldId id="267" r:id="rId8"/>
    <p:sldId id="268" r:id="rId9"/>
    <p:sldId id="269" r:id="rId10"/>
    <p:sldId id="290" r:id="rId11"/>
    <p:sldId id="291" r:id="rId12"/>
    <p:sldId id="272" r:id="rId13"/>
    <p:sldId id="273" r:id="rId14"/>
    <p:sldId id="274" r:id="rId15"/>
    <p:sldId id="275" r:id="rId16"/>
    <p:sldId id="276" r:id="rId17"/>
    <p:sldId id="285" r:id="rId18"/>
    <p:sldId id="295" r:id="rId19"/>
    <p:sldId id="297" r:id="rId20"/>
    <p:sldId id="278" r:id="rId21"/>
    <p:sldId id="279" r:id="rId22"/>
    <p:sldId id="280" r:id="rId23"/>
    <p:sldId id="281" r:id="rId24"/>
    <p:sldId id="298" r:id="rId2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23" autoAdjust="0"/>
    <p:restoredTop sz="97997" autoAdjust="0"/>
  </p:normalViewPr>
  <p:slideViewPr>
    <p:cSldViewPr>
      <p:cViewPr varScale="1">
        <p:scale>
          <a:sx n="70" d="100"/>
          <a:sy n="70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410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UML – Relationships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4-</a:t>
            </a:r>
            <a:fld id="{38691611-8D1A-4725-93EB-FD8B909B9706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39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Relationships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285F4B-9630-41AA-91A4-A25A320C5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520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156"/>
            <a:r>
              <a:rPr lang="en-US" dirty="0" smtClean="0"/>
              <a:t>Relationships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156"/>
            <a:fld id="{4F4A03FE-A10F-4D3E-92B3-9123DA7E9A21}" type="slidenum">
              <a:rPr lang="en-US" smtClean="0"/>
              <a:pPr defTabSz="930156"/>
              <a:t>1</a:t>
            </a:fld>
            <a:endParaRPr lang="en-US" dirty="0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490A779C-0150-4CF0-8FF7-51DDFC7D2A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2444458F-675E-4F3B-AD00-4972EEF7D9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2444458F-675E-4F3B-AD00-4972EEF7D9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C480E3A5-AD98-49E9-9830-B9EE5A28D5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52FC807-E4B5-46E6-A114-9F98F4101D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72C33D0-C011-4AC9-BEF8-9A6147D863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BBF7037E-45C8-41CF-B11F-D5D65EC68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1985DA6-67BC-417A-B013-A1FAEC539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847EFA5-D55A-4313-A1D2-A6EE4323F8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2444458F-675E-4F3B-AD00-4972EEF7D9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2444458F-675E-4F3B-AD00-4972EEF7D9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9/3/2013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2444458F-675E-4F3B-AD00-4972EEF7D9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Modeling the Static Structure:</a:t>
            </a:r>
            <a:br>
              <a:rPr lang="en-US" smtClean="0"/>
            </a:br>
            <a:r>
              <a:rPr lang="en-US" smtClean="0"/>
              <a:t>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Implementing Multiplicity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Multiplicity of one is usually implemented using</a:t>
            </a:r>
          </a:p>
          <a:p>
            <a:pPr lvl="1" defTabSz="912813" eaLnBrk="1" hangingPunct="1"/>
            <a:r>
              <a:rPr lang="en-US" smtClean="0"/>
              <a:t>a reference or pointer in a programming language</a:t>
            </a:r>
          </a:p>
          <a:p>
            <a:pPr lvl="1" defTabSz="912813" eaLnBrk="1" hangingPunct="1"/>
            <a:r>
              <a:rPr lang="en-US" smtClean="0"/>
              <a:t>a foreign key in a relational database</a:t>
            </a:r>
          </a:p>
          <a:p>
            <a:pPr lvl="1" defTabSz="912813" eaLnBrk="1" hangingPunct="1"/>
            <a:r>
              <a:rPr lang="en-US" smtClean="0"/>
              <a:t>a combination of the above</a:t>
            </a:r>
          </a:p>
          <a:p>
            <a:pPr defTabSz="912813" eaLnBrk="1" hangingPunct="1"/>
            <a:r>
              <a:rPr lang="en-US" smtClean="0"/>
              <a:t>Multiplicity of many is usually implemented using an array or a container class (e.g., list or vector).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Example:  Implementing Multiplicity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179638" y="1814513"/>
            <a:ext cx="1371600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defTabSz="912813"/>
            <a:r>
              <a:rPr lang="en-US" sz="1800"/>
              <a:t>Customer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562600" y="1814513"/>
            <a:ext cx="1371600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defTabSz="912813"/>
            <a:r>
              <a:rPr lang="en-US" sz="1800"/>
              <a:t>Order</a:t>
            </a:r>
          </a:p>
        </p:txBody>
      </p:sp>
      <p:cxnSp>
        <p:nvCxnSpPr>
          <p:cNvPr id="22535" name="AutoShape 6"/>
          <p:cNvCxnSpPr>
            <a:cxnSpLocks noChangeShapeType="1"/>
            <a:stCxn id="22533" idx="3"/>
            <a:endCxn id="22534" idx="1"/>
          </p:cNvCxnSpPr>
          <p:nvPr/>
        </p:nvCxnSpPr>
        <p:spPr bwMode="auto">
          <a:xfrm>
            <a:off x="3551238" y="2181225"/>
            <a:ext cx="2011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3556000" y="18224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defTabSz="912813"/>
            <a:r>
              <a:rPr lang="en-US" sz="1800"/>
              <a:t>1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5289550" y="186055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defTabSz="912813"/>
            <a:r>
              <a:rPr lang="en-US" sz="1800"/>
              <a:t>*</a:t>
            </a: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1447800" y="2927350"/>
            <a:ext cx="2833688" cy="16446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/>
          <a:lstStyle/>
          <a:p>
            <a:pPr algn="l" defTabSz="912813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class Customer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  Order[] orders;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  ...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}</a:t>
            </a: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4948238" y="2927350"/>
            <a:ext cx="2651125" cy="16446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/>
          <a:lstStyle/>
          <a:p>
            <a:pPr algn="l" defTabSz="912813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class Order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  Customer cust;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  ...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}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517900" y="215423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l" defTabSz="912813"/>
            <a:r>
              <a:rPr lang="en-US" sz="1800"/>
              <a:t>cust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749800" y="2154238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l" defTabSz="912813"/>
            <a:r>
              <a:rPr lang="en-US" sz="1800"/>
              <a:t>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Role Names</a:t>
            </a:r>
          </a:p>
        </p:txBody>
      </p:sp>
      <p:sp>
        <p:nvSpPr>
          <p:cNvPr id="23555" name="Rectangle 1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Each end of an association is a role.  A role name may be used to identify how a class at one end of an association participates in the association.</a:t>
            </a:r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r>
              <a:rPr lang="en-US" dirty="0" smtClean="0"/>
              <a:t>Roles provide a way of viewing a binary association as a traversal from one object to a set of associated objects.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gray">
          <a:xfrm>
            <a:off x="5943600" y="30480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/>
              <a:t>Company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gray">
          <a:xfrm>
            <a:off x="1752600" y="30480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/>
              <a:t>Person</a:t>
            </a:r>
          </a:p>
        </p:txBody>
      </p:sp>
      <p:cxnSp>
        <p:nvCxnSpPr>
          <p:cNvPr id="23560" name="AutoShape 6"/>
          <p:cNvCxnSpPr>
            <a:cxnSpLocks noChangeShapeType="1"/>
            <a:stCxn id="23558" idx="1"/>
            <a:endCxn id="23559" idx="3"/>
          </p:cNvCxnSpPr>
          <p:nvPr/>
        </p:nvCxnSpPr>
        <p:spPr bwMode="gray">
          <a:xfrm flipH="1">
            <a:off x="3124200" y="3390900"/>
            <a:ext cx="2819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561" name="Text Box 7"/>
          <p:cNvSpPr txBox="1">
            <a:spLocks noChangeArrowheads="1"/>
          </p:cNvSpPr>
          <p:nvPr/>
        </p:nvSpPr>
        <p:spPr bwMode="gray">
          <a:xfrm>
            <a:off x="3971925" y="30480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defTabSz="912813"/>
            <a:r>
              <a:rPr lang="en-US" sz="1800" dirty="0"/>
              <a:t>works-for</a:t>
            </a:r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gray">
          <a:xfrm>
            <a:off x="3136900" y="33655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defTabSz="912813"/>
            <a:r>
              <a:rPr lang="en-US" sz="1800"/>
              <a:t>employee</a:t>
            </a:r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gray">
          <a:xfrm>
            <a:off x="4813300" y="33655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defTabSz="912813"/>
            <a:r>
              <a:rPr lang="en-US" sz="1800"/>
              <a:t>employer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Aggregation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i="1" smtClean="0"/>
              <a:t>Aggregation</a:t>
            </a:r>
            <a:r>
              <a:rPr lang="en-US" smtClean="0"/>
              <a:t> is a special kind of association used to represent a “whole/part” or “has-a” relationship among classes.</a:t>
            </a:r>
          </a:p>
          <a:p>
            <a:pPr defTabSz="912813" eaLnBrk="1" hangingPunct="1"/>
            <a:r>
              <a:rPr lang="en-US" smtClean="0"/>
              <a:t>Aggregation is specified by adorning an association with a small open diamond at the whole (aggregate) end of the relationship.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gray">
          <a:xfrm>
            <a:off x="2286000" y="4694238"/>
            <a:ext cx="1371600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/>
              <a:t>Company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gray">
          <a:xfrm>
            <a:off x="5359400" y="4694238"/>
            <a:ext cx="1371600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/>
              <a:t>Department</a:t>
            </a:r>
          </a:p>
        </p:txBody>
      </p:sp>
      <p:cxnSp>
        <p:nvCxnSpPr>
          <p:cNvPr id="26632" name="AutoShape 6"/>
          <p:cNvCxnSpPr>
            <a:cxnSpLocks noChangeShapeType="1"/>
            <a:stCxn id="26635" idx="2"/>
            <a:endCxn id="26631" idx="1"/>
          </p:cNvCxnSpPr>
          <p:nvPr/>
        </p:nvCxnSpPr>
        <p:spPr bwMode="gray">
          <a:xfrm>
            <a:off x="3983038" y="5014913"/>
            <a:ext cx="1376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3" name="Text Box 8"/>
          <p:cNvSpPr txBox="1">
            <a:spLocks noChangeArrowheads="1"/>
          </p:cNvSpPr>
          <p:nvPr/>
        </p:nvSpPr>
        <p:spPr bwMode="gray">
          <a:xfrm>
            <a:off x="3860800" y="46640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800"/>
              <a:t>1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gray">
          <a:xfrm>
            <a:off x="5083175" y="471487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800"/>
              <a:t>*</a:t>
            </a:r>
          </a:p>
        </p:txBody>
      </p:sp>
      <p:sp>
        <p:nvSpPr>
          <p:cNvPr id="26635" name="AutoShape 10"/>
          <p:cNvSpPr>
            <a:spLocks noChangeArrowheads="1"/>
          </p:cNvSpPr>
          <p:nvPr/>
        </p:nvSpPr>
        <p:spPr bwMode="gray">
          <a:xfrm rot="-5400000">
            <a:off x="3731420" y="4853781"/>
            <a:ext cx="182562" cy="32067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Using Aggregation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Aggregation is a special kind of association</a:t>
            </a:r>
          </a:p>
          <a:p>
            <a:pPr lvl="1" defTabSz="912813" eaLnBrk="1" hangingPunct="1"/>
            <a:r>
              <a:rPr lang="en-US" smtClean="0"/>
              <a:t>asymmetric relationship</a:t>
            </a:r>
          </a:p>
          <a:p>
            <a:pPr lvl="1" defTabSz="912813" eaLnBrk="1" hangingPunct="1"/>
            <a:r>
              <a:rPr lang="en-US" smtClean="0"/>
              <a:t>transitive relationship</a:t>
            </a:r>
          </a:p>
          <a:p>
            <a:pPr lvl="1" defTabSz="912813" eaLnBrk="1" hangingPunct="1"/>
            <a:r>
              <a:rPr lang="en-US" smtClean="0"/>
              <a:t>stronger coupling</a:t>
            </a:r>
          </a:p>
          <a:p>
            <a:pPr lvl="1" defTabSz="912813" eaLnBrk="1" hangingPunct="1"/>
            <a:r>
              <a:rPr lang="en-US" smtClean="0"/>
              <a:t>additional semantics</a:t>
            </a:r>
          </a:p>
          <a:p>
            <a:pPr defTabSz="912813" eaLnBrk="1" hangingPunct="1"/>
            <a:r>
              <a:rPr lang="en-US" smtClean="0"/>
              <a:t>Behavior (copy, delete, etc.) is often propagated across an aggregation but not across an ordinary association.</a:t>
            </a:r>
          </a:p>
          <a:p>
            <a:pPr defTabSz="912813" eaLnBrk="1" hangingPunct="1"/>
            <a:r>
              <a:rPr lang="en-US" smtClean="0"/>
              <a:t>The decision to use aggregation is a matter of judgment.  When in doubt, use ordinary association.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Generalization</a:t>
            </a:r>
          </a:p>
        </p:txBody>
      </p:sp>
      <p:sp>
        <p:nvSpPr>
          <p:cNvPr id="28675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Generalization is a relationship between a more general class (the superclass) and a more specialized class (the subclass), in which objects of the subclass are substitutable in any context that requires an object of the superclass.</a:t>
            </a:r>
          </a:p>
          <a:p>
            <a:pPr defTabSz="912813" eaLnBrk="1" hangingPunct="1"/>
            <a:r>
              <a:rPr lang="en-US" smtClean="0"/>
              <a:t>Generalization expresses the “is-a-kind-of” relationship.</a:t>
            </a:r>
          </a:p>
          <a:p>
            <a:pPr defTabSz="912813" eaLnBrk="1" hangingPunct="1"/>
            <a:r>
              <a:rPr lang="en-US" smtClean="0"/>
              <a:t>A subclass inherits the attributes, operations, methods, and relationships of its superclass.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Notation for Generalization</a:t>
            </a:r>
          </a:p>
        </p:txBody>
      </p:sp>
      <p:sp>
        <p:nvSpPr>
          <p:cNvPr id="296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12813" eaLnBrk="1" hangingPunct="1">
              <a:buFontTx/>
              <a:buNone/>
            </a:pPr>
            <a:r>
              <a:rPr lang="en-US" smtClean="0"/>
              <a:t>Graphically, generalization is rendered as a directed line from the subclass to its superclass with a large, open arrowhead pointing toward the superclass.</a:t>
            </a:r>
          </a:p>
          <a:p>
            <a:pPr marL="0" indent="0" defTabSz="912813" eaLnBrk="1" hangingPunct="1"/>
            <a:endParaRPr lang="en-US" smtClean="0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gray">
          <a:xfrm>
            <a:off x="3657600" y="4754562"/>
            <a:ext cx="1462088" cy="731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/>
              <a:t>MouseEvent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gray">
          <a:xfrm>
            <a:off x="3657600" y="3128962"/>
            <a:ext cx="1462088" cy="731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/>
              <a:t>Event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gray">
          <a:xfrm>
            <a:off x="4297363" y="3873500"/>
            <a:ext cx="182562" cy="182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cxnSp>
        <p:nvCxnSpPr>
          <p:cNvPr id="29705" name="AutoShape 11"/>
          <p:cNvCxnSpPr>
            <a:cxnSpLocks noChangeShapeType="1"/>
            <a:stCxn id="29704" idx="3"/>
            <a:endCxn id="29702" idx="0"/>
          </p:cNvCxnSpPr>
          <p:nvPr/>
        </p:nvCxnSpPr>
        <p:spPr bwMode="gray">
          <a:xfrm>
            <a:off x="4389438" y="4056062"/>
            <a:ext cx="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Using Generalization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The ability to define superclass/subclass relationships is a fundamental concept in using an object-oriented approach to software development.</a:t>
            </a:r>
          </a:p>
          <a:p>
            <a:pPr defTabSz="912813" eaLnBrk="1" hangingPunct="1"/>
            <a:r>
              <a:rPr lang="en-US" smtClean="0"/>
              <a:t>Generalizations can be defined at multiple levels, giving rise to an inheritance hierarchy.  They are transitive across multiple levels.</a:t>
            </a:r>
          </a:p>
          <a:p>
            <a:pPr defTabSz="912813" eaLnBrk="1" hangingPunct="1"/>
            <a:r>
              <a:rPr lang="en-US" smtClean="0"/>
              <a:t>Inheritance hierarchies with “too many” levels of subclassing can be difficult to understand.  Six or more levels would probably be excessive for most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Using Generalization</a:t>
            </a:r>
            <a:br>
              <a:rPr lang="en-US" smtClean="0"/>
            </a:br>
            <a:r>
              <a:rPr lang="en-US" sz="2600" smtClean="0"/>
              <a:t>(continued)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869950" y="1752600"/>
            <a:ext cx="7404100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/>
          <a:lstStyle/>
          <a:p>
            <a:pPr algn="l" defTabSz="912813"/>
            <a:r>
              <a:rPr lang="en-US"/>
              <a:t>“It is true that an object-oriented language or notation needs the concept of inheritance to be fully object-oriented.  But that does’t mean that you have to use inheritance on every problem.  The real essence of object-oriented analysis is not inheritance but thinking in terms of objects.</a:t>
            </a:r>
          </a:p>
          <a:p>
            <a:pPr algn="l" defTabSz="912813"/>
            <a:r>
              <a:rPr lang="en-US"/>
              <a:t>				–  James Rumbaugh</a:t>
            </a:r>
          </a:p>
          <a:p>
            <a:pPr algn="l" defTabSz="912813"/>
            <a:r>
              <a:rPr lang="en-US"/>
              <a:t>				     [JOOP, Nov/Dec 1991]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Overriding Methods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12813" eaLnBrk="1" hangingPunct="1">
              <a:buFontTx/>
              <a:buNone/>
            </a:pPr>
            <a:r>
              <a:rPr lang="en-US" smtClean="0"/>
              <a:t>An operation in a subclass that has the same signature as an operation in a superclass overrides (rather than inherits) the method from the superclass.  In effect, the subclass has the same operation but supplies its own method.</a:t>
            </a:r>
          </a:p>
        </p:txBody>
      </p:sp>
      <p:grpSp>
        <p:nvGrpSpPr>
          <p:cNvPr id="32774" name="Group 15"/>
          <p:cNvGrpSpPr>
            <a:grpSpLocks/>
          </p:cNvGrpSpPr>
          <p:nvPr/>
        </p:nvGrpSpPr>
        <p:grpSpPr bwMode="auto">
          <a:xfrm>
            <a:off x="2897188" y="3421062"/>
            <a:ext cx="1462087" cy="1189038"/>
            <a:chOff x="2419" y="2064"/>
            <a:chExt cx="921" cy="749"/>
          </a:xfrm>
        </p:grpSpPr>
        <p:sp>
          <p:nvSpPr>
            <p:cNvPr id="32790" name="Rectangle 6"/>
            <p:cNvSpPr>
              <a:spLocks noChangeArrowheads="1"/>
            </p:cNvSpPr>
            <p:nvPr/>
          </p:nvSpPr>
          <p:spPr bwMode="gray">
            <a:xfrm>
              <a:off x="2419" y="2064"/>
              <a:ext cx="921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defTabSz="912813"/>
              <a:r>
                <a:rPr lang="en-US" sz="1800"/>
                <a:t>C1</a:t>
              </a:r>
            </a:p>
            <a:p>
              <a:pPr defTabSz="912813"/>
              <a:r>
                <a:rPr lang="en-US" sz="1800"/>
                <a:t/>
              </a:r>
              <a:br>
                <a:rPr lang="en-US" sz="1800"/>
              </a:br>
              <a:r>
                <a:rPr lang="en-US" sz="1800"/>
                <a:t>operation1()</a:t>
              </a:r>
            </a:p>
            <a:p>
              <a:pPr defTabSz="912813"/>
              <a:r>
                <a:rPr lang="en-US" sz="1800"/>
                <a:t>operation2()</a:t>
              </a:r>
            </a:p>
          </p:txBody>
        </p:sp>
        <p:sp>
          <p:nvSpPr>
            <p:cNvPr id="32791" name="Line 7"/>
            <p:cNvSpPr>
              <a:spLocks noChangeShapeType="1"/>
            </p:cNvSpPr>
            <p:nvPr/>
          </p:nvSpPr>
          <p:spPr bwMode="gray">
            <a:xfrm>
              <a:off x="2419" y="2312"/>
              <a:ext cx="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92" name="Line 8"/>
            <p:cNvSpPr>
              <a:spLocks noChangeShapeType="1"/>
            </p:cNvSpPr>
            <p:nvPr/>
          </p:nvSpPr>
          <p:spPr bwMode="gray">
            <a:xfrm>
              <a:off x="2419" y="2408"/>
              <a:ext cx="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32775" name="Group 29"/>
          <p:cNvGrpSpPr>
            <a:grpSpLocks/>
          </p:cNvGrpSpPr>
          <p:nvPr/>
        </p:nvGrpSpPr>
        <p:grpSpPr bwMode="auto">
          <a:xfrm>
            <a:off x="2895600" y="5181600"/>
            <a:ext cx="1462088" cy="914400"/>
            <a:chOff x="2409" y="3344"/>
            <a:chExt cx="921" cy="576"/>
          </a:xfrm>
        </p:grpSpPr>
        <p:sp>
          <p:nvSpPr>
            <p:cNvPr id="32787" name="Rectangle 11"/>
            <p:cNvSpPr>
              <a:spLocks noChangeArrowheads="1"/>
            </p:cNvSpPr>
            <p:nvPr/>
          </p:nvSpPr>
          <p:spPr bwMode="gray">
            <a:xfrm>
              <a:off x="2409" y="3344"/>
              <a:ext cx="921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defTabSz="912813"/>
              <a:r>
                <a:rPr lang="en-US" sz="1800"/>
                <a:t>C2</a:t>
              </a:r>
            </a:p>
            <a:p>
              <a:pPr defTabSz="912813"/>
              <a:r>
                <a:rPr lang="en-US" sz="1800"/>
                <a:t/>
              </a:r>
              <a:br>
                <a:rPr lang="en-US" sz="1800"/>
              </a:br>
              <a:r>
                <a:rPr lang="en-US" sz="1800"/>
                <a:t>operation1()</a:t>
              </a:r>
            </a:p>
          </p:txBody>
        </p:sp>
        <p:sp>
          <p:nvSpPr>
            <p:cNvPr id="32788" name="Line 12"/>
            <p:cNvSpPr>
              <a:spLocks noChangeShapeType="1"/>
            </p:cNvSpPr>
            <p:nvPr/>
          </p:nvSpPr>
          <p:spPr bwMode="gray">
            <a:xfrm>
              <a:off x="2409" y="3600"/>
              <a:ext cx="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89" name="Line 13"/>
            <p:cNvSpPr>
              <a:spLocks noChangeShapeType="1"/>
            </p:cNvSpPr>
            <p:nvPr/>
          </p:nvSpPr>
          <p:spPr bwMode="gray">
            <a:xfrm>
              <a:off x="2409" y="3696"/>
              <a:ext cx="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32776" name="AutoShape 16"/>
          <p:cNvSpPr>
            <a:spLocks noChangeArrowheads="1"/>
          </p:cNvSpPr>
          <p:nvPr/>
        </p:nvSpPr>
        <p:spPr bwMode="gray">
          <a:xfrm>
            <a:off x="3536950" y="4624387"/>
            <a:ext cx="182563" cy="1825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defTabSz="912813"/>
            <a:endParaRPr lang="en-US"/>
          </a:p>
        </p:txBody>
      </p:sp>
      <p:cxnSp>
        <p:nvCxnSpPr>
          <p:cNvPr id="32777" name="AutoShape 17"/>
          <p:cNvCxnSpPr>
            <a:cxnSpLocks noChangeShapeType="1"/>
            <a:stCxn id="32776" idx="3"/>
            <a:endCxn id="32787" idx="0"/>
          </p:cNvCxnSpPr>
          <p:nvPr/>
        </p:nvCxnSpPr>
        <p:spPr bwMode="gray">
          <a:xfrm flipH="1">
            <a:off x="3627438" y="4806950"/>
            <a:ext cx="1587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grpSp>
        <p:nvGrpSpPr>
          <p:cNvPr id="32778" name="Group 18"/>
          <p:cNvGrpSpPr>
            <a:grpSpLocks/>
          </p:cNvGrpSpPr>
          <p:nvPr/>
        </p:nvGrpSpPr>
        <p:grpSpPr bwMode="auto">
          <a:xfrm>
            <a:off x="5089525" y="5181600"/>
            <a:ext cx="2376488" cy="914400"/>
            <a:chOff x="3716" y="1791"/>
            <a:chExt cx="1727" cy="471"/>
          </a:xfrm>
        </p:grpSpPr>
        <p:sp>
          <p:nvSpPr>
            <p:cNvPr id="32780" name="Rectangle 19"/>
            <p:cNvSpPr>
              <a:spLocks noChangeArrowheads="1"/>
            </p:cNvSpPr>
            <p:nvPr/>
          </p:nvSpPr>
          <p:spPr bwMode="gray">
            <a:xfrm>
              <a:off x="3764" y="1791"/>
              <a:ext cx="167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912813"/>
              <a:r>
                <a:rPr lang="en-US" sz="1800"/>
                <a:t>class C2 overrides</a:t>
              </a:r>
            </a:p>
            <a:p>
              <a:pPr algn="l" defTabSz="912813"/>
              <a:r>
                <a:rPr lang="en-US" sz="1800"/>
                <a:t>the method for</a:t>
              </a:r>
            </a:p>
            <a:p>
              <a:pPr algn="l" defTabSz="912813"/>
              <a:r>
                <a:rPr lang="en-US" sz="1800"/>
                <a:t>operation1()</a:t>
              </a:r>
            </a:p>
          </p:txBody>
        </p:sp>
        <p:grpSp>
          <p:nvGrpSpPr>
            <p:cNvPr id="32781" name="Group 20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32782" name="AutoShape 21"/>
              <p:cNvSpPr>
                <a:spLocks noChangeArrowheads="1"/>
              </p:cNvSpPr>
              <p:nvPr/>
            </p:nvSpPr>
            <p:spPr bwMode="gray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endParaRPr lang="en-US"/>
              </a:p>
            </p:txBody>
          </p:sp>
          <p:sp>
            <p:nvSpPr>
              <p:cNvPr id="32783" name="Line 22"/>
              <p:cNvSpPr>
                <a:spLocks noChangeShapeType="1"/>
              </p:cNvSpPr>
              <p:nvPr/>
            </p:nvSpPr>
            <p:spPr bwMode="gray">
              <a:xfrm>
                <a:off x="1680" y="2203"/>
                <a:ext cx="0" cy="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2784" name="Line 23"/>
              <p:cNvSpPr>
                <a:spLocks noChangeShapeType="1"/>
              </p:cNvSpPr>
              <p:nvPr/>
            </p:nvSpPr>
            <p:spPr bwMode="gray">
              <a:xfrm>
                <a:off x="1680" y="2894"/>
                <a:ext cx="2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2785" name="Line 24"/>
              <p:cNvSpPr>
                <a:spLocks noChangeShapeType="1"/>
              </p:cNvSpPr>
              <p:nvPr/>
            </p:nvSpPr>
            <p:spPr bwMode="gray">
              <a:xfrm>
                <a:off x="1680" y="2201"/>
                <a:ext cx="2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2786" name="Line 25"/>
              <p:cNvSpPr>
                <a:spLocks noChangeShapeType="1"/>
              </p:cNvSpPr>
              <p:nvPr/>
            </p:nvSpPr>
            <p:spPr bwMode="gray">
              <a:xfrm>
                <a:off x="4041" y="243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32779" name="Line 28"/>
          <p:cNvSpPr>
            <a:spLocks noChangeShapeType="1"/>
          </p:cNvSpPr>
          <p:nvPr/>
        </p:nvSpPr>
        <p:spPr bwMode="gray">
          <a:xfrm>
            <a:off x="4360863" y="5638800"/>
            <a:ext cx="7318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Class Relationships</a:t>
            </a:r>
          </a:p>
        </p:txBody>
      </p:sp>
      <p:sp>
        <p:nvSpPr>
          <p:cNvPr id="4099" name="Rectangle 2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Association – general relationship</a:t>
            </a:r>
          </a:p>
          <a:p>
            <a:pPr defTabSz="912813" eaLnBrk="1" hangingPunct="1"/>
            <a:endParaRPr lang="en-US" smtClean="0"/>
          </a:p>
          <a:p>
            <a:pPr defTabSz="912813" eaLnBrk="1" hangingPunct="1"/>
            <a:endParaRPr lang="en-US" smtClean="0"/>
          </a:p>
          <a:p>
            <a:pPr defTabSz="912813" eaLnBrk="1" hangingPunct="1"/>
            <a:r>
              <a:rPr lang="en-US" smtClean="0"/>
              <a:t>Aggregation – whole/part relationship</a:t>
            </a:r>
          </a:p>
          <a:p>
            <a:pPr defTabSz="912813" eaLnBrk="1" hangingPunct="1"/>
            <a:endParaRPr lang="en-US" smtClean="0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gray">
          <a:xfrm>
            <a:off x="2514600" y="1998663"/>
            <a:ext cx="1462088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/>
              <a:t>Class1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gray">
          <a:xfrm>
            <a:off x="5219700" y="1998663"/>
            <a:ext cx="1462088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/>
              <a:t>Class2</a:t>
            </a:r>
          </a:p>
        </p:txBody>
      </p:sp>
      <p:cxnSp>
        <p:nvCxnSpPr>
          <p:cNvPr id="4104" name="AutoShape 6"/>
          <p:cNvCxnSpPr>
            <a:cxnSpLocks noChangeShapeType="1"/>
            <a:stCxn id="4102" idx="3"/>
            <a:endCxn id="4103" idx="1"/>
          </p:cNvCxnSpPr>
          <p:nvPr/>
        </p:nvCxnSpPr>
        <p:spPr bwMode="gray">
          <a:xfrm>
            <a:off x="3976688" y="2319338"/>
            <a:ext cx="12430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4105" name="Rectangle 7"/>
          <p:cNvSpPr>
            <a:spLocks noChangeArrowheads="1"/>
          </p:cNvSpPr>
          <p:nvPr/>
        </p:nvSpPr>
        <p:spPr bwMode="gray">
          <a:xfrm>
            <a:off x="3832225" y="3605213"/>
            <a:ext cx="1462088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/>
              <a:t>Aggregate</a:t>
            </a:r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gray">
          <a:xfrm>
            <a:off x="3830638" y="5046663"/>
            <a:ext cx="1462087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/>
              <a:t>Part</a:t>
            </a:r>
          </a:p>
        </p:txBody>
      </p:sp>
      <p:cxnSp>
        <p:nvCxnSpPr>
          <p:cNvPr id="4107" name="AutoShape 9"/>
          <p:cNvCxnSpPr>
            <a:cxnSpLocks noChangeShapeType="1"/>
            <a:stCxn id="4108" idx="2"/>
            <a:endCxn id="4106" idx="0"/>
          </p:cNvCxnSpPr>
          <p:nvPr/>
        </p:nvCxnSpPr>
        <p:spPr bwMode="gray">
          <a:xfrm>
            <a:off x="4562475" y="4530725"/>
            <a:ext cx="0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4108" name="AutoShape 23"/>
          <p:cNvSpPr>
            <a:spLocks noChangeArrowheads="1"/>
          </p:cNvSpPr>
          <p:nvPr/>
        </p:nvSpPr>
        <p:spPr bwMode="gray">
          <a:xfrm>
            <a:off x="4470400" y="4256088"/>
            <a:ext cx="182563" cy="274637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defTabSz="912813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Abstract Class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An </a:t>
            </a:r>
            <a:r>
              <a:rPr lang="en-US" i="1" smtClean="0"/>
              <a:t>abstract class</a:t>
            </a:r>
            <a:r>
              <a:rPr lang="en-US" smtClean="0"/>
              <a:t> is a class for which object instances may not be created.</a:t>
            </a:r>
          </a:p>
          <a:p>
            <a:pPr defTabSz="912813" eaLnBrk="1" hangingPunct="1"/>
            <a:r>
              <a:rPr lang="en-US" smtClean="0"/>
              <a:t>An abstract class is defined only for the purpose of deriving subclasses;  it encapsulates commonality for all descendant classes but may not be used for declaring objects.</a:t>
            </a:r>
          </a:p>
          <a:p>
            <a:pPr defTabSz="912813" eaLnBrk="1" hangingPunct="1"/>
            <a:r>
              <a:rPr lang="en-US" smtClean="0"/>
              <a:t>An abstract class is specified by writing its name in italics.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gray">
          <a:xfrm>
            <a:off x="3702050" y="48006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 i="1"/>
              <a:t>Shape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Abstract Operation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An </a:t>
            </a:r>
            <a:r>
              <a:rPr lang="en-US" i="1" smtClean="0"/>
              <a:t>abstract operation</a:t>
            </a:r>
            <a:r>
              <a:rPr lang="en-US" smtClean="0"/>
              <a:t> defines the signature of an operation whose corresponding method does not exist or is incomplete.</a:t>
            </a:r>
          </a:p>
          <a:p>
            <a:pPr defTabSz="912813" eaLnBrk="1" hangingPunct="1"/>
            <a:r>
              <a:rPr lang="en-US" smtClean="0"/>
              <a:t>An abstract operation may have a “partial” method that implements common functionality.</a:t>
            </a:r>
          </a:p>
          <a:p>
            <a:pPr defTabSz="912813" eaLnBrk="1" hangingPunct="1"/>
            <a:r>
              <a:rPr lang="en-US" smtClean="0"/>
              <a:t>A class with one or more abstract operations is an abstract class;  no object instances are permitted. </a:t>
            </a:r>
          </a:p>
          <a:p>
            <a:pPr defTabSz="912813" eaLnBrk="1" hangingPunct="1"/>
            <a:r>
              <a:rPr lang="en-US" smtClean="0"/>
              <a:t>As with classes, an abstract operation is specified by writing its signature in italics.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Concrete Class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A </a:t>
            </a:r>
            <a:r>
              <a:rPr lang="en-US" i="1" smtClean="0"/>
              <a:t>concrete class</a:t>
            </a:r>
            <a:r>
              <a:rPr lang="en-US" smtClean="0"/>
              <a:t> is a class for which it is possible to declare object instances.</a:t>
            </a:r>
          </a:p>
          <a:p>
            <a:pPr defTabSz="912813" eaLnBrk="1" hangingPunct="1"/>
            <a:r>
              <a:rPr lang="en-US" smtClean="0"/>
              <a:t>A concrete class derived from an abstract class must provide an implementation (method) for each abstract operation.  The abstract operation imposes an obligation on concrete subclasses to provide the corresponding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Example:  Abstract Class</a:t>
            </a:r>
          </a:p>
        </p:txBody>
      </p:sp>
      <p:grpSp>
        <p:nvGrpSpPr>
          <p:cNvPr id="36869" name="Group 18"/>
          <p:cNvGrpSpPr>
            <a:grpSpLocks/>
          </p:cNvGrpSpPr>
          <p:nvPr/>
        </p:nvGrpSpPr>
        <p:grpSpPr bwMode="auto">
          <a:xfrm>
            <a:off x="3884613" y="1514475"/>
            <a:ext cx="1371600" cy="2376488"/>
            <a:chOff x="2447" y="1089"/>
            <a:chExt cx="864" cy="1497"/>
          </a:xfrm>
        </p:grpSpPr>
        <p:sp>
          <p:nvSpPr>
            <p:cNvPr id="36881" name="Rectangle 4"/>
            <p:cNvSpPr>
              <a:spLocks noChangeArrowheads="1"/>
            </p:cNvSpPr>
            <p:nvPr/>
          </p:nvSpPr>
          <p:spPr bwMode="gray">
            <a:xfrm>
              <a:off x="2447" y="1089"/>
              <a:ext cx="864" cy="14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912813"/>
              <a:r>
                <a:rPr lang="en-US" sz="1600"/>
                <a:t>     </a:t>
              </a:r>
              <a:r>
                <a:rPr lang="en-US" sz="1600" i="1"/>
                <a:t>Shape</a:t>
              </a:r>
              <a:br>
                <a:rPr lang="en-US" sz="1600" i="1"/>
              </a:br>
              <a:r>
                <a:rPr lang="en-US" sz="1600" i="1"/>
                <a:t/>
              </a:r>
              <a:br>
                <a:rPr lang="en-US" sz="1600" i="1"/>
              </a:br>
              <a:r>
                <a:rPr lang="en-US" sz="1600"/>
                <a:t>origin</a:t>
              </a:r>
            </a:p>
            <a:p>
              <a:pPr algn="l" defTabSz="912813"/>
              <a:r>
                <a:rPr lang="en-US" sz="1600"/>
                <a:t>color</a:t>
              </a:r>
            </a:p>
            <a:p>
              <a:pPr algn="l" defTabSz="912813"/>
              <a:r>
                <a:rPr lang="en-US" sz="1600"/>
                <a:t>lineStyle</a:t>
              </a:r>
              <a:br>
                <a:rPr lang="en-US" sz="1600"/>
              </a:br>
              <a:r>
                <a:rPr lang="en-US" sz="1600"/>
                <a:t/>
              </a:r>
              <a:br>
                <a:rPr lang="en-US" sz="1600"/>
              </a:br>
              <a:r>
                <a:rPr lang="en-US" sz="1600" i="1"/>
                <a:t>draw()</a:t>
              </a:r>
            </a:p>
            <a:p>
              <a:pPr algn="l" defTabSz="912813"/>
              <a:r>
                <a:rPr lang="en-US" sz="1600" i="1"/>
                <a:t>erase()</a:t>
              </a:r>
              <a:endParaRPr lang="en-US" sz="1600"/>
            </a:p>
            <a:p>
              <a:pPr algn="l" defTabSz="912813"/>
              <a:r>
                <a:rPr lang="en-US" sz="1600"/>
                <a:t>move()</a:t>
              </a:r>
            </a:p>
          </p:txBody>
        </p:sp>
        <p:sp>
          <p:nvSpPr>
            <p:cNvPr id="36882" name="Line 5"/>
            <p:cNvSpPr>
              <a:spLocks noChangeShapeType="1"/>
            </p:cNvSpPr>
            <p:nvPr/>
          </p:nvSpPr>
          <p:spPr bwMode="gray">
            <a:xfrm>
              <a:off x="2447" y="13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6"/>
            <p:cNvSpPr>
              <a:spLocks noChangeShapeType="1"/>
            </p:cNvSpPr>
            <p:nvPr/>
          </p:nvSpPr>
          <p:spPr bwMode="gray">
            <a:xfrm>
              <a:off x="2447" y="19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9"/>
          <p:cNvGrpSpPr>
            <a:grpSpLocks/>
          </p:cNvGrpSpPr>
          <p:nvPr/>
        </p:nvGrpSpPr>
        <p:grpSpPr bwMode="auto">
          <a:xfrm>
            <a:off x="2286000" y="4446588"/>
            <a:ext cx="1371600" cy="1644650"/>
            <a:chOff x="1440" y="2976"/>
            <a:chExt cx="864" cy="1036"/>
          </a:xfrm>
        </p:grpSpPr>
        <p:sp>
          <p:nvSpPr>
            <p:cNvPr id="36878" name="Rectangle 8"/>
            <p:cNvSpPr>
              <a:spLocks noChangeArrowheads="1"/>
            </p:cNvSpPr>
            <p:nvPr/>
          </p:nvSpPr>
          <p:spPr bwMode="gray">
            <a:xfrm>
              <a:off x="1440" y="2976"/>
              <a:ext cx="864" cy="10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912813"/>
              <a:r>
                <a:rPr lang="en-US" sz="1600"/>
                <a:t>   Rectangle</a:t>
              </a:r>
              <a:endParaRPr lang="en-US" sz="1600" i="1"/>
            </a:p>
            <a:p>
              <a:pPr algn="l" defTabSz="912813"/>
              <a:endParaRPr lang="en-US" sz="1600"/>
            </a:p>
            <a:p>
              <a:pPr algn="l" defTabSz="912813"/>
              <a:r>
                <a:rPr lang="en-US" sz="1600"/>
                <a:t>corner</a:t>
              </a:r>
            </a:p>
            <a:p>
              <a:pPr algn="l" defTabSz="912813"/>
              <a:endParaRPr lang="en-US" sz="1600"/>
            </a:p>
            <a:p>
              <a:pPr algn="l" defTabSz="912813"/>
              <a:r>
                <a:rPr lang="en-US" sz="1600"/>
                <a:t>draw()</a:t>
              </a:r>
            </a:p>
            <a:p>
              <a:pPr algn="l" defTabSz="912813"/>
              <a:r>
                <a:rPr lang="en-US" sz="1600"/>
                <a:t>erase()</a:t>
              </a:r>
            </a:p>
          </p:txBody>
        </p:sp>
        <p:sp>
          <p:nvSpPr>
            <p:cNvPr id="36879" name="Line 9"/>
            <p:cNvSpPr>
              <a:spLocks noChangeShapeType="1"/>
            </p:cNvSpPr>
            <p:nvPr/>
          </p:nvSpPr>
          <p:spPr bwMode="gray">
            <a:xfrm>
              <a:off x="1440" y="3581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0"/>
            <p:cNvSpPr>
              <a:spLocks noChangeShapeType="1"/>
            </p:cNvSpPr>
            <p:nvPr/>
          </p:nvSpPr>
          <p:spPr bwMode="gray">
            <a:xfrm>
              <a:off x="1440" y="32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0"/>
          <p:cNvGrpSpPr>
            <a:grpSpLocks/>
          </p:cNvGrpSpPr>
          <p:nvPr/>
        </p:nvGrpSpPr>
        <p:grpSpPr bwMode="auto">
          <a:xfrm>
            <a:off x="5334000" y="4446588"/>
            <a:ext cx="1371600" cy="1644650"/>
            <a:chOff x="3360" y="2976"/>
            <a:chExt cx="864" cy="1036"/>
          </a:xfrm>
        </p:grpSpPr>
        <p:sp>
          <p:nvSpPr>
            <p:cNvPr id="36875" name="Rectangle 12"/>
            <p:cNvSpPr>
              <a:spLocks noChangeArrowheads="1"/>
            </p:cNvSpPr>
            <p:nvPr/>
          </p:nvSpPr>
          <p:spPr bwMode="gray">
            <a:xfrm>
              <a:off x="3360" y="2976"/>
              <a:ext cx="864" cy="10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912813"/>
              <a:r>
                <a:rPr lang="en-US" sz="1600"/>
                <a:t>     Circle</a:t>
              </a:r>
              <a:endParaRPr lang="en-US" sz="1600" i="1"/>
            </a:p>
            <a:p>
              <a:pPr algn="l" defTabSz="912813"/>
              <a:endParaRPr lang="en-US" sz="1600"/>
            </a:p>
            <a:p>
              <a:pPr algn="l" defTabSz="912813"/>
              <a:r>
                <a:rPr lang="en-US" sz="1600"/>
                <a:t>radius</a:t>
              </a:r>
            </a:p>
            <a:p>
              <a:pPr algn="l" defTabSz="912813"/>
              <a:endParaRPr lang="en-US" sz="1600"/>
            </a:p>
            <a:p>
              <a:pPr algn="l" defTabSz="912813"/>
              <a:r>
                <a:rPr lang="en-US" sz="1600"/>
                <a:t>draw()</a:t>
              </a:r>
              <a:endParaRPr lang="en-US" sz="1600" i="1"/>
            </a:p>
            <a:p>
              <a:pPr algn="l" defTabSz="912813"/>
              <a:r>
                <a:rPr lang="en-US" sz="1600"/>
                <a:t>erase()</a:t>
              </a:r>
            </a:p>
          </p:txBody>
        </p:sp>
        <p:sp>
          <p:nvSpPr>
            <p:cNvPr id="36876" name="Line 13"/>
            <p:cNvSpPr>
              <a:spLocks noChangeShapeType="1"/>
            </p:cNvSpPr>
            <p:nvPr/>
          </p:nvSpPr>
          <p:spPr bwMode="gray">
            <a:xfrm>
              <a:off x="3360" y="35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4"/>
            <p:cNvSpPr>
              <a:spLocks noChangeShapeType="1"/>
            </p:cNvSpPr>
            <p:nvPr/>
          </p:nvSpPr>
          <p:spPr bwMode="gray">
            <a:xfrm>
              <a:off x="3360" y="32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872" name="AutoShape 15"/>
          <p:cNvCxnSpPr>
            <a:cxnSpLocks noChangeShapeType="1"/>
            <a:stCxn id="36878" idx="0"/>
            <a:endCxn id="36874" idx="3"/>
          </p:cNvCxnSpPr>
          <p:nvPr/>
        </p:nvCxnSpPr>
        <p:spPr bwMode="gray">
          <a:xfrm rot="-5400000">
            <a:off x="3590925" y="3465513"/>
            <a:ext cx="361950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6873" name="AutoShape 16"/>
          <p:cNvCxnSpPr>
            <a:cxnSpLocks noChangeShapeType="1"/>
            <a:stCxn id="36875" idx="0"/>
            <a:endCxn id="36874" idx="3"/>
          </p:cNvCxnSpPr>
          <p:nvPr/>
        </p:nvCxnSpPr>
        <p:spPr bwMode="gray">
          <a:xfrm rot="5400000" flipH="1">
            <a:off x="5114925" y="3541713"/>
            <a:ext cx="36195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6874" name="AutoShape 17"/>
          <p:cNvSpPr>
            <a:spLocks noChangeArrowheads="1"/>
          </p:cNvSpPr>
          <p:nvPr/>
        </p:nvSpPr>
        <p:spPr bwMode="gray">
          <a:xfrm>
            <a:off x="4479925" y="3902075"/>
            <a:ext cx="182563" cy="1825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pPr defTabSz="912813" eaLnBrk="1" hangingPunct="1"/>
            <a:r>
              <a:rPr lang="en-US" dirty="0" smtClean="0"/>
              <a:t>Using Abstract</a:t>
            </a:r>
            <a:br>
              <a:rPr lang="en-US" dirty="0" smtClean="0"/>
            </a:br>
            <a:r>
              <a:rPr lang="en-US" dirty="0" smtClean="0"/>
              <a:t>Classes and Operations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Minimize the overriding of non-abstract methods.  In general, either an operation should be declared as abstract, or else its method should be inherited without overriding.</a:t>
            </a:r>
          </a:p>
          <a:p>
            <a:pPr defTabSz="912813" eaLnBrk="1" hangingPunct="1"/>
            <a:r>
              <a:rPr lang="en-US" dirty="0" smtClean="0"/>
              <a:t>Minimize inheritance from classes that are not abstract.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2195513" y="3886200"/>
            <a:ext cx="475297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l" defTabSz="912813"/>
            <a:r>
              <a:rPr lang="en-US"/>
              <a:t>“Make non-leaf classes abstract.”</a:t>
            </a:r>
          </a:p>
          <a:p>
            <a:pPr algn="l" defTabSz="912813"/>
            <a:r>
              <a:rPr lang="en-US"/>
              <a:t>		     –  Scott Meyers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2813" eaLnBrk="1" hangingPunct="1"/>
            <a:r>
              <a:rPr lang="en-US" smtClean="0"/>
              <a:t>Class Relationships</a:t>
            </a:r>
            <a:br>
              <a:rPr lang="en-US" smtClean="0"/>
            </a:br>
            <a:r>
              <a:rPr lang="en-US" sz="2600" smtClean="0"/>
              <a:t>(continued)</a:t>
            </a:r>
            <a:endParaRPr lang="en-US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sz="quarter" idx="1"/>
          </p:nvPr>
        </p:nvSpPr>
        <p:spPr bwMode="gray"/>
        <p:txBody>
          <a:bodyPr/>
          <a:lstStyle/>
          <a:p>
            <a:pPr defTabSz="912813" eaLnBrk="1" hangingPunct="1"/>
            <a:r>
              <a:rPr lang="en-US" dirty="0" smtClean="0"/>
              <a:t>Inheritance – generalization/specialization relationship</a:t>
            </a:r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r>
              <a:rPr lang="en-US" dirty="0" smtClean="0"/>
              <a:t>Dependency – general dependency between classes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8100" y="5075238"/>
            <a:ext cx="3990975" cy="639762"/>
            <a:chOff x="2578100" y="4684713"/>
            <a:chExt cx="3990975" cy="639762"/>
          </a:xfrm>
        </p:grpSpPr>
        <p:sp>
          <p:nvSpPr>
            <p:cNvPr id="5128" name="Rectangle 1031"/>
            <p:cNvSpPr>
              <a:spLocks noChangeArrowheads="1"/>
            </p:cNvSpPr>
            <p:nvPr/>
          </p:nvSpPr>
          <p:spPr bwMode="gray">
            <a:xfrm>
              <a:off x="2578100" y="4684713"/>
              <a:ext cx="1462088" cy="63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2813"/>
              <a:r>
                <a:rPr lang="en-US" sz="1800"/>
                <a:t>Dependent</a:t>
              </a:r>
            </a:p>
            <a:p>
              <a:pPr defTabSz="912813"/>
              <a:r>
                <a:rPr lang="en-US" sz="1800"/>
                <a:t>Class</a:t>
              </a:r>
            </a:p>
          </p:txBody>
        </p:sp>
        <p:sp>
          <p:nvSpPr>
            <p:cNvPr id="5129" name="Rectangle 1032"/>
            <p:cNvSpPr>
              <a:spLocks noChangeArrowheads="1"/>
            </p:cNvSpPr>
            <p:nvPr/>
          </p:nvSpPr>
          <p:spPr bwMode="gray">
            <a:xfrm>
              <a:off x="5106988" y="4684713"/>
              <a:ext cx="1462087" cy="63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2813"/>
              <a:r>
                <a:rPr lang="en-US" sz="1800"/>
                <a:t>Independent</a:t>
              </a:r>
            </a:p>
            <a:p>
              <a:pPr defTabSz="912813"/>
              <a:r>
                <a:rPr lang="en-US" sz="1800"/>
                <a:t>Class</a:t>
              </a:r>
            </a:p>
          </p:txBody>
        </p:sp>
        <p:cxnSp>
          <p:nvCxnSpPr>
            <p:cNvPr id="5130" name="AutoShape 1033"/>
            <p:cNvCxnSpPr>
              <a:cxnSpLocks noChangeShapeType="1"/>
              <a:stCxn id="5128" idx="3"/>
              <a:endCxn id="5129" idx="1"/>
            </p:cNvCxnSpPr>
            <p:nvPr/>
          </p:nvCxnSpPr>
          <p:spPr bwMode="gray">
            <a:xfrm>
              <a:off x="4040188" y="5005388"/>
              <a:ext cx="1066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arrow" w="lg" len="lg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3840163" y="2090737"/>
            <a:ext cx="1462087" cy="1947863"/>
            <a:chOff x="3840163" y="1943100"/>
            <a:chExt cx="1462087" cy="1947863"/>
          </a:xfrm>
        </p:grpSpPr>
        <p:sp>
          <p:nvSpPr>
            <p:cNvPr id="5126" name="Rectangle 1028"/>
            <p:cNvSpPr>
              <a:spLocks noChangeArrowheads="1"/>
            </p:cNvSpPr>
            <p:nvPr/>
          </p:nvSpPr>
          <p:spPr bwMode="gray">
            <a:xfrm>
              <a:off x="3840163" y="1943100"/>
              <a:ext cx="1462087" cy="6397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2813"/>
              <a:r>
                <a:rPr lang="en-US" sz="1800"/>
                <a:t>Superclass</a:t>
              </a:r>
            </a:p>
          </p:txBody>
        </p:sp>
        <p:sp>
          <p:nvSpPr>
            <p:cNvPr id="5127" name="Rectangle 1029"/>
            <p:cNvSpPr>
              <a:spLocks noChangeArrowheads="1"/>
            </p:cNvSpPr>
            <p:nvPr/>
          </p:nvSpPr>
          <p:spPr bwMode="gray">
            <a:xfrm>
              <a:off x="3840163" y="3251200"/>
              <a:ext cx="1462087" cy="6397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2813"/>
              <a:r>
                <a:rPr lang="en-US" sz="1800"/>
                <a:t>Subclass</a:t>
              </a:r>
            </a:p>
          </p:txBody>
        </p:sp>
        <p:cxnSp>
          <p:nvCxnSpPr>
            <p:cNvPr id="5131" name="AutoShape 1035"/>
            <p:cNvCxnSpPr>
              <a:cxnSpLocks noChangeShapeType="1"/>
              <a:stCxn id="5132" idx="3"/>
              <a:endCxn id="5127" idx="0"/>
            </p:cNvCxnSpPr>
            <p:nvPr/>
          </p:nvCxnSpPr>
          <p:spPr bwMode="gray">
            <a:xfrm>
              <a:off x="4571207" y="2747963"/>
              <a:ext cx="0" cy="503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5132" name="AutoShape 1034"/>
          <p:cNvSpPr>
            <a:spLocks noChangeArrowheads="1"/>
          </p:cNvSpPr>
          <p:nvPr/>
        </p:nvSpPr>
        <p:spPr bwMode="gray">
          <a:xfrm>
            <a:off x="4484688" y="2722563"/>
            <a:ext cx="173037" cy="1730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Reflexive Associations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12813" eaLnBrk="1" hangingPunct="1">
              <a:buFontTx/>
              <a:buNone/>
            </a:pPr>
            <a:r>
              <a:rPr lang="en-US" smtClean="0"/>
              <a:t>A reflexive association does not imply that an object instance is related to itself.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gray">
          <a:xfrm>
            <a:off x="2759075" y="4267200"/>
            <a:ext cx="173672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 u="sng"/>
              <a:t>: Person</a:t>
            </a:r>
            <a:endParaRPr lang="en-US" sz="1800"/>
          </a:p>
          <a:p>
            <a:pPr defTabSz="912813"/>
            <a:r>
              <a:rPr lang="en-US" sz="1800"/>
              <a:t>name = “John”</a:t>
            </a:r>
            <a:endParaRPr lang="en-US" sz="1800" u="sng"/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gray">
          <a:xfrm>
            <a:off x="6218238" y="4267200"/>
            <a:ext cx="173672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 u="sng"/>
              <a:t>: Person</a:t>
            </a:r>
            <a:endParaRPr lang="en-US" sz="1800"/>
          </a:p>
          <a:p>
            <a:pPr defTabSz="912813"/>
            <a:r>
              <a:rPr lang="en-US" sz="1800"/>
              <a:t>name = “Jane”</a:t>
            </a:r>
            <a:endParaRPr lang="en-US" sz="1800" u="sng"/>
          </a:p>
        </p:txBody>
      </p:sp>
      <p:cxnSp>
        <p:nvCxnSpPr>
          <p:cNvPr id="11272" name="AutoShape 6"/>
          <p:cNvCxnSpPr>
            <a:cxnSpLocks noChangeShapeType="1"/>
            <a:stCxn id="11270" idx="3"/>
            <a:endCxn id="11271" idx="1"/>
          </p:cNvCxnSpPr>
          <p:nvPr/>
        </p:nvCxnSpPr>
        <p:spPr bwMode="gray">
          <a:xfrm>
            <a:off x="4495800" y="4610100"/>
            <a:ext cx="172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1273" name="Text Box 7"/>
          <p:cNvSpPr txBox="1">
            <a:spLocks noChangeArrowheads="1"/>
          </p:cNvSpPr>
          <p:nvPr/>
        </p:nvSpPr>
        <p:spPr bwMode="gray">
          <a:xfrm>
            <a:off x="4616450" y="42672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defTabSz="912813"/>
            <a:r>
              <a:rPr lang="en-US" sz="1800"/>
              <a:t>is-married-to</a:t>
            </a:r>
          </a:p>
        </p:txBody>
      </p:sp>
      <p:sp>
        <p:nvSpPr>
          <p:cNvPr id="11274" name="Rectangle 8"/>
          <p:cNvSpPr>
            <a:spLocks noChangeArrowheads="1"/>
          </p:cNvSpPr>
          <p:nvPr/>
        </p:nvSpPr>
        <p:spPr bwMode="gray">
          <a:xfrm>
            <a:off x="4724400" y="24384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/>
              <a:t>Person</a:t>
            </a:r>
          </a:p>
        </p:txBody>
      </p:sp>
      <p:cxnSp>
        <p:nvCxnSpPr>
          <p:cNvPr id="11275" name="AutoShape 12"/>
          <p:cNvCxnSpPr>
            <a:cxnSpLocks noChangeShapeType="1"/>
            <a:stCxn id="11274" idx="2"/>
            <a:endCxn id="11274" idx="1"/>
          </p:cNvCxnSpPr>
          <p:nvPr/>
        </p:nvCxnSpPr>
        <p:spPr bwMode="gray">
          <a:xfrm rot="16200000" flipV="1">
            <a:off x="4895850" y="2609850"/>
            <a:ext cx="342900" cy="685800"/>
          </a:xfrm>
          <a:prstGeom prst="bentConnector4">
            <a:avLst>
              <a:gd name="adj1" fmla="val -66667"/>
              <a:gd name="adj2" fmla="val 133333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1276" name="Text Box 14"/>
          <p:cNvSpPr txBox="1">
            <a:spLocks noChangeArrowheads="1"/>
          </p:cNvSpPr>
          <p:nvPr/>
        </p:nvSpPr>
        <p:spPr bwMode="gray">
          <a:xfrm>
            <a:off x="4197350" y="33401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defTabSz="912813"/>
            <a:r>
              <a:rPr lang="en-US" sz="1800"/>
              <a:t>is-married-to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gray">
          <a:xfrm>
            <a:off x="1017588" y="2582863"/>
            <a:ext cx="149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2000"/>
              <a:t>Class Level</a:t>
            </a: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gray">
          <a:xfrm>
            <a:off x="920750" y="4413250"/>
            <a:ext cx="159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2000"/>
              <a:t>Object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Multiplicity of Associations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Multiplicity is a constraint on an association that specifies how many instances of one class may relate to a single instance of another class.</a:t>
            </a:r>
          </a:p>
          <a:p>
            <a:pPr defTabSz="912813" eaLnBrk="1" hangingPunct="1"/>
            <a:r>
              <a:rPr lang="en-US" smtClean="0"/>
              <a:t>Examples:</a:t>
            </a:r>
          </a:p>
          <a:p>
            <a:pPr lvl="1" defTabSz="912813" eaLnBrk="1" hangingPunct="1"/>
            <a:r>
              <a:rPr lang="en-US" smtClean="0"/>
              <a:t>a workstation has 1 or more windows</a:t>
            </a:r>
          </a:p>
          <a:p>
            <a:pPr lvl="1" defTabSz="912813" eaLnBrk="1" hangingPunct="1"/>
            <a:r>
              <a:rPr lang="en-US" smtClean="0"/>
              <a:t>a car has 2 or 4 doors</a:t>
            </a:r>
          </a:p>
          <a:p>
            <a:pPr lvl="1" defTabSz="912813" eaLnBrk="1" hangingPunct="1"/>
            <a:r>
              <a:rPr lang="en-US" smtClean="0"/>
              <a:t>a person works for 0 or more companies</a:t>
            </a:r>
          </a:p>
          <a:p>
            <a:pPr defTabSz="912813" eaLnBrk="1" hangingPunct="1"/>
            <a:r>
              <a:rPr lang="en-US" smtClean="0"/>
              <a:t>Multiplicity is indicated by text expressions at each end of the association.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Displaying Multiplicity</a:t>
            </a:r>
          </a:p>
        </p:txBody>
      </p:sp>
      <p:grpSp>
        <p:nvGrpSpPr>
          <p:cNvPr id="13317" name="Group 3"/>
          <p:cNvGrpSpPr>
            <a:grpSpLocks/>
          </p:cNvGrpSpPr>
          <p:nvPr/>
        </p:nvGrpSpPr>
        <p:grpSpPr bwMode="auto">
          <a:xfrm>
            <a:off x="1800225" y="4614863"/>
            <a:ext cx="2406650" cy="1030287"/>
            <a:chOff x="462" y="3071"/>
            <a:chExt cx="1516" cy="649"/>
          </a:xfrm>
        </p:grpSpPr>
        <p:grpSp>
          <p:nvGrpSpPr>
            <p:cNvPr id="13347" name="Group 4"/>
            <p:cNvGrpSpPr>
              <a:grpSpLocks/>
            </p:cNvGrpSpPr>
            <p:nvPr/>
          </p:nvGrpSpPr>
          <p:grpSpPr bwMode="auto">
            <a:xfrm>
              <a:off x="462" y="3310"/>
              <a:ext cx="1209" cy="410"/>
              <a:chOff x="248" y="3354"/>
              <a:chExt cx="1209" cy="410"/>
            </a:xfrm>
          </p:grpSpPr>
          <p:sp>
            <p:nvSpPr>
              <p:cNvPr id="13349" name="Rectangle 5"/>
              <p:cNvSpPr>
                <a:spLocks noChangeArrowheads="1"/>
              </p:cNvSpPr>
              <p:nvPr/>
            </p:nvSpPr>
            <p:spPr bwMode="gray">
              <a:xfrm>
                <a:off x="708" y="3361"/>
                <a:ext cx="749" cy="4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r>
                  <a:rPr lang="en-US" sz="1800"/>
                  <a:t>Class</a:t>
                </a:r>
              </a:p>
            </p:txBody>
          </p:sp>
          <p:sp>
            <p:nvSpPr>
              <p:cNvPr id="13350" name="Line 6"/>
              <p:cNvSpPr>
                <a:spLocks noChangeShapeType="1"/>
              </p:cNvSpPr>
              <p:nvPr/>
            </p:nvSpPr>
            <p:spPr bwMode="gray">
              <a:xfrm>
                <a:off x="248" y="3563"/>
                <a:ext cx="4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Text Box 7"/>
              <p:cNvSpPr txBox="1">
                <a:spLocks noChangeArrowheads="1"/>
              </p:cNvSpPr>
              <p:nvPr/>
            </p:nvSpPr>
            <p:spPr bwMode="gray">
              <a:xfrm>
                <a:off x="363" y="3354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defTabSz="912813"/>
                <a:r>
                  <a:rPr lang="en-US" sz="1800"/>
                  <a:t>0..1</a:t>
                </a:r>
              </a:p>
            </p:txBody>
          </p:sp>
        </p:grpSp>
        <p:sp>
          <p:nvSpPr>
            <p:cNvPr id="13348" name="Text Box 8"/>
            <p:cNvSpPr txBox="1">
              <a:spLocks noChangeArrowheads="1"/>
            </p:cNvSpPr>
            <p:nvPr/>
          </p:nvSpPr>
          <p:spPr bwMode="gray">
            <a:xfrm>
              <a:off x="462" y="3071"/>
              <a:ext cx="1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912813"/>
              <a:r>
                <a:rPr lang="en-US" sz="1800"/>
                <a:t>Optional (zero or one)</a:t>
              </a:r>
            </a:p>
          </p:txBody>
        </p:sp>
      </p:grpSp>
      <p:grpSp>
        <p:nvGrpSpPr>
          <p:cNvPr id="13318" name="Group 9"/>
          <p:cNvGrpSpPr>
            <a:grpSpLocks/>
          </p:cNvGrpSpPr>
          <p:nvPr/>
        </p:nvGrpSpPr>
        <p:grpSpPr bwMode="auto">
          <a:xfrm>
            <a:off x="1800225" y="1676400"/>
            <a:ext cx="1919288" cy="1047750"/>
            <a:chOff x="471" y="1164"/>
            <a:chExt cx="1209" cy="660"/>
          </a:xfrm>
        </p:grpSpPr>
        <p:grpSp>
          <p:nvGrpSpPr>
            <p:cNvPr id="13342" name="Group 10"/>
            <p:cNvGrpSpPr>
              <a:grpSpLocks/>
            </p:cNvGrpSpPr>
            <p:nvPr/>
          </p:nvGrpSpPr>
          <p:grpSpPr bwMode="auto">
            <a:xfrm>
              <a:off x="471" y="1414"/>
              <a:ext cx="1209" cy="410"/>
              <a:chOff x="256" y="1289"/>
              <a:chExt cx="1209" cy="410"/>
            </a:xfrm>
          </p:grpSpPr>
          <p:sp>
            <p:nvSpPr>
              <p:cNvPr id="13344" name="Rectangle 11"/>
              <p:cNvSpPr>
                <a:spLocks noChangeArrowheads="1"/>
              </p:cNvSpPr>
              <p:nvPr/>
            </p:nvSpPr>
            <p:spPr bwMode="gray">
              <a:xfrm>
                <a:off x="716" y="1296"/>
                <a:ext cx="749" cy="4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r>
                  <a:rPr lang="en-US" sz="1800"/>
                  <a:t>Class</a:t>
                </a:r>
              </a:p>
            </p:txBody>
          </p:sp>
          <p:sp>
            <p:nvSpPr>
              <p:cNvPr id="13345" name="Line 12"/>
              <p:cNvSpPr>
                <a:spLocks noChangeShapeType="1"/>
              </p:cNvSpPr>
              <p:nvPr/>
            </p:nvSpPr>
            <p:spPr bwMode="gray">
              <a:xfrm>
                <a:off x="256" y="1498"/>
                <a:ext cx="4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6" name="Text Box 13"/>
              <p:cNvSpPr txBox="1">
                <a:spLocks noChangeArrowheads="1"/>
              </p:cNvSpPr>
              <p:nvPr/>
            </p:nvSpPr>
            <p:spPr bwMode="gray">
              <a:xfrm>
                <a:off x="497" y="128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defTabSz="912813"/>
                <a:r>
                  <a:rPr lang="en-US" sz="1800"/>
                  <a:t>1</a:t>
                </a:r>
              </a:p>
            </p:txBody>
          </p:sp>
        </p:grpSp>
        <p:sp>
          <p:nvSpPr>
            <p:cNvPr id="13343" name="Text Box 14"/>
            <p:cNvSpPr txBox="1">
              <a:spLocks noChangeArrowheads="1"/>
            </p:cNvSpPr>
            <p:nvPr/>
          </p:nvSpPr>
          <p:spPr bwMode="gray">
            <a:xfrm>
              <a:off x="471" y="1164"/>
              <a:ext cx="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912813"/>
              <a:r>
                <a:rPr lang="en-US" sz="1800"/>
                <a:t>Exactly one</a:t>
              </a:r>
            </a:p>
          </p:txBody>
        </p:sp>
      </p:grpSp>
      <p:grpSp>
        <p:nvGrpSpPr>
          <p:cNvPr id="13319" name="Group 15"/>
          <p:cNvGrpSpPr>
            <a:grpSpLocks/>
          </p:cNvGrpSpPr>
          <p:nvPr/>
        </p:nvGrpSpPr>
        <p:grpSpPr bwMode="auto">
          <a:xfrm>
            <a:off x="1800225" y="3151188"/>
            <a:ext cx="2254250" cy="1035050"/>
            <a:chOff x="450" y="2063"/>
            <a:chExt cx="1420" cy="652"/>
          </a:xfrm>
        </p:grpSpPr>
        <p:grpSp>
          <p:nvGrpSpPr>
            <p:cNvPr id="13337" name="Group 16"/>
            <p:cNvGrpSpPr>
              <a:grpSpLocks/>
            </p:cNvGrpSpPr>
            <p:nvPr/>
          </p:nvGrpSpPr>
          <p:grpSpPr bwMode="auto">
            <a:xfrm>
              <a:off x="450" y="2312"/>
              <a:ext cx="1209" cy="403"/>
              <a:chOff x="240" y="2496"/>
              <a:chExt cx="1209" cy="403"/>
            </a:xfrm>
          </p:grpSpPr>
          <p:sp>
            <p:nvSpPr>
              <p:cNvPr id="13339" name="Rectangle 17"/>
              <p:cNvSpPr>
                <a:spLocks noChangeArrowheads="1"/>
              </p:cNvSpPr>
              <p:nvPr/>
            </p:nvSpPr>
            <p:spPr bwMode="gray">
              <a:xfrm>
                <a:off x="700" y="2496"/>
                <a:ext cx="749" cy="4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r>
                  <a:rPr lang="en-US" sz="1800"/>
                  <a:t>Class</a:t>
                </a:r>
              </a:p>
            </p:txBody>
          </p:sp>
          <p:sp>
            <p:nvSpPr>
              <p:cNvPr id="13340" name="Line 18"/>
              <p:cNvSpPr>
                <a:spLocks noChangeShapeType="1"/>
              </p:cNvSpPr>
              <p:nvPr/>
            </p:nvSpPr>
            <p:spPr bwMode="gray">
              <a:xfrm>
                <a:off x="240" y="2698"/>
                <a:ext cx="4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1" name="Text Box 19"/>
              <p:cNvSpPr txBox="1">
                <a:spLocks noChangeArrowheads="1"/>
              </p:cNvSpPr>
              <p:nvPr/>
            </p:nvSpPr>
            <p:spPr bwMode="gray">
              <a:xfrm>
                <a:off x="508" y="2497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defTabSz="912813"/>
                <a:r>
                  <a:rPr lang="en-US" sz="1800"/>
                  <a:t>*</a:t>
                </a:r>
              </a:p>
            </p:txBody>
          </p:sp>
        </p:grpSp>
        <p:sp>
          <p:nvSpPr>
            <p:cNvPr id="13338" name="Text Box 20"/>
            <p:cNvSpPr txBox="1">
              <a:spLocks noChangeArrowheads="1"/>
            </p:cNvSpPr>
            <p:nvPr/>
          </p:nvSpPr>
          <p:spPr bwMode="gray">
            <a:xfrm>
              <a:off x="450" y="2063"/>
              <a:ext cx="1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912813"/>
              <a:r>
                <a:rPr lang="en-US" sz="1800"/>
                <a:t>Many (zero or more)</a:t>
              </a:r>
            </a:p>
          </p:txBody>
        </p:sp>
      </p:grpSp>
      <p:grpSp>
        <p:nvGrpSpPr>
          <p:cNvPr id="13320" name="Group 21"/>
          <p:cNvGrpSpPr>
            <a:grpSpLocks/>
          </p:cNvGrpSpPr>
          <p:nvPr/>
        </p:nvGrpSpPr>
        <p:grpSpPr bwMode="auto">
          <a:xfrm>
            <a:off x="5138738" y="1682750"/>
            <a:ext cx="1919287" cy="1041400"/>
            <a:chOff x="3168" y="1187"/>
            <a:chExt cx="1209" cy="656"/>
          </a:xfrm>
        </p:grpSpPr>
        <p:grpSp>
          <p:nvGrpSpPr>
            <p:cNvPr id="13332" name="Group 22"/>
            <p:cNvGrpSpPr>
              <a:grpSpLocks/>
            </p:cNvGrpSpPr>
            <p:nvPr/>
          </p:nvGrpSpPr>
          <p:grpSpPr bwMode="auto">
            <a:xfrm>
              <a:off x="3168" y="1433"/>
              <a:ext cx="1209" cy="410"/>
              <a:chOff x="2952" y="1289"/>
              <a:chExt cx="1209" cy="410"/>
            </a:xfrm>
          </p:grpSpPr>
          <p:sp>
            <p:nvSpPr>
              <p:cNvPr id="13334" name="Rectangle 23"/>
              <p:cNvSpPr>
                <a:spLocks noChangeArrowheads="1"/>
              </p:cNvSpPr>
              <p:nvPr/>
            </p:nvSpPr>
            <p:spPr bwMode="gray">
              <a:xfrm>
                <a:off x="3412" y="1296"/>
                <a:ext cx="749" cy="4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r>
                  <a:rPr lang="en-US" sz="1800"/>
                  <a:t>Class</a:t>
                </a:r>
              </a:p>
            </p:txBody>
          </p:sp>
          <p:sp>
            <p:nvSpPr>
              <p:cNvPr id="13335" name="Line 24"/>
              <p:cNvSpPr>
                <a:spLocks noChangeShapeType="1"/>
              </p:cNvSpPr>
              <p:nvPr/>
            </p:nvSpPr>
            <p:spPr bwMode="gray">
              <a:xfrm>
                <a:off x="2952" y="1498"/>
                <a:ext cx="4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6" name="Text Box 25"/>
              <p:cNvSpPr txBox="1">
                <a:spLocks noChangeArrowheads="1"/>
              </p:cNvSpPr>
              <p:nvPr/>
            </p:nvSpPr>
            <p:spPr bwMode="gray">
              <a:xfrm>
                <a:off x="3079" y="1289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defTabSz="912813"/>
                <a:r>
                  <a:rPr lang="en-US" sz="1800"/>
                  <a:t>1..*</a:t>
                </a:r>
              </a:p>
            </p:txBody>
          </p:sp>
        </p:grpSp>
        <p:sp>
          <p:nvSpPr>
            <p:cNvPr id="13333" name="Text Box 26"/>
            <p:cNvSpPr txBox="1">
              <a:spLocks noChangeArrowheads="1"/>
            </p:cNvSpPr>
            <p:nvPr/>
          </p:nvSpPr>
          <p:spPr bwMode="gray">
            <a:xfrm>
              <a:off x="3168" y="1187"/>
              <a:ext cx="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912813"/>
              <a:r>
                <a:rPr lang="en-US" sz="1800"/>
                <a:t>One or more</a:t>
              </a:r>
            </a:p>
          </p:txBody>
        </p:sp>
      </p:grpSp>
      <p:grpSp>
        <p:nvGrpSpPr>
          <p:cNvPr id="13321" name="Group 27"/>
          <p:cNvGrpSpPr>
            <a:grpSpLocks/>
          </p:cNvGrpSpPr>
          <p:nvPr/>
        </p:nvGrpSpPr>
        <p:grpSpPr bwMode="auto">
          <a:xfrm>
            <a:off x="5138738" y="4597400"/>
            <a:ext cx="1919287" cy="1047750"/>
            <a:chOff x="2976" y="2863"/>
            <a:chExt cx="1209" cy="660"/>
          </a:xfrm>
        </p:grpSpPr>
        <p:grpSp>
          <p:nvGrpSpPr>
            <p:cNvPr id="13328" name="Group 28"/>
            <p:cNvGrpSpPr>
              <a:grpSpLocks/>
            </p:cNvGrpSpPr>
            <p:nvPr/>
          </p:nvGrpSpPr>
          <p:grpSpPr bwMode="auto">
            <a:xfrm>
              <a:off x="2976" y="3120"/>
              <a:ext cx="1209" cy="403"/>
              <a:chOff x="2976" y="3120"/>
              <a:chExt cx="1209" cy="403"/>
            </a:xfrm>
          </p:grpSpPr>
          <p:sp>
            <p:nvSpPr>
              <p:cNvPr id="13330" name="Rectangle 29"/>
              <p:cNvSpPr>
                <a:spLocks noChangeArrowheads="1"/>
              </p:cNvSpPr>
              <p:nvPr/>
            </p:nvSpPr>
            <p:spPr bwMode="gray">
              <a:xfrm>
                <a:off x="3436" y="3120"/>
                <a:ext cx="749" cy="4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r>
                  <a:rPr lang="en-US" sz="1800"/>
                  <a:t>Class</a:t>
                </a:r>
              </a:p>
            </p:txBody>
          </p:sp>
          <p:sp>
            <p:nvSpPr>
              <p:cNvPr id="13331" name="Line 30"/>
              <p:cNvSpPr>
                <a:spLocks noChangeShapeType="1"/>
              </p:cNvSpPr>
              <p:nvPr/>
            </p:nvSpPr>
            <p:spPr bwMode="gray">
              <a:xfrm>
                <a:off x="2976" y="3322"/>
                <a:ext cx="4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9" name="Text Box 31"/>
            <p:cNvSpPr txBox="1">
              <a:spLocks noChangeArrowheads="1"/>
            </p:cNvSpPr>
            <p:nvPr/>
          </p:nvSpPr>
          <p:spPr bwMode="gray">
            <a:xfrm>
              <a:off x="2976" y="2863"/>
              <a:ext cx="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912813"/>
              <a:r>
                <a:rPr lang="en-US" sz="1800"/>
                <a:t>Unspecified</a:t>
              </a:r>
            </a:p>
          </p:txBody>
        </p:sp>
      </p:grpSp>
      <p:grpSp>
        <p:nvGrpSpPr>
          <p:cNvPr id="13322" name="Group 39"/>
          <p:cNvGrpSpPr>
            <a:grpSpLocks/>
          </p:cNvGrpSpPr>
          <p:nvPr/>
        </p:nvGrpSpPr>
        <p:grpSpPr bwMode="auto">
          <a:xfrm>
            <a:off x="5054600" y="3143250"/>
            <a:ext cx="2427288" cy="1035050"/>
            <a:chOff x="3184" y="2088"/>
            <a:chExt cx="1529" cy="652"/>
          </a:xfrm>
        </p:grpSpPr>
        <p:grpSp>
          <p:nvGrpSpPr>
            <p:cNvPr id="13323" name="Group 38"/>
            <p:cNvGrpSpPr>
              <a:grpSpLocks/>
            </p:cNvGrpSpPr>
            <p:nvPr/>
          </p:nvGrpSpPr>
          <p:grpSpPr bwMode="auto">
            <a:xfrm>
              <a:off x="3184" y="2330"/>
              <a:ext cx="1262" cy="410"/>
              <a:chOff x="3184" y="2330"/>
              <a:chExt cx="1262" cy="410"/>
            </a:xfrm>
          </p:grpSpPr>
          <p:sp>
            <p:nvSpPr>
              <p:cNvPr id="13325" name="Rectangle 34"/>
              <p:cNvSpPr>
                <a:spLocks noChangeArrowheads="1"/>
              </p:cNvSpPr>
              <p:nvPr/>
            </p:nvSpPr>
            <p:spPr bwMode="gray">
              <a:xfrm>
                <a:off x="3697" y="2337"/>
                <a:ext cx="749" cy="4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r>
                  <a:rPr lang="en-US" sz="1800"/>
                  <a:t>Class</a:t>
                </a:r>
              </a:p>
            </p:txBody>
          </p:sp>
          <p:sp>
            <p:nvSpPr>
              <p:cNvPr id="13326" name="Line 35"/>
              <p:cNvSpPr>
                <a:spLocks noChangeShapeType="1"/>
              </p:cNvSpPr>
              <p:nvPr/>
            </p:nvSpPr>
            <p:spPr bwMode="gray">
              <a:xfrm>
                <a:off x="3237" y="2539"/>
                <a:ext cx="4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Text Box 36"/>
              <p:cNvSpPr txBox="1">
                <a:spLocks noChangeArrowheads="1"/>
              </p:cNvSpPr>
              <p:nvPr/>
            </p:nvSpPr>
            <p:spPr bwMode="gray">
              <a:xfrm>
                <a:off x="3184" y="2330"/>
                <a:ext cx="5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defTabSz="912813"/>
                <a:r>
                  <a:rPr lang="en-US" sz="1800"/>
                  <a:t>1..4, 7</a:t>
                </a:r>
              </a:p>
            </p:txBody>
          </p:sp>
        </p:grpSp>
        <p:sp>
          <p:nvSpPr>
            <p:cNvPr id="13324" name="Text Box 37"/>
            <p:cNvSpPr txBox="1">
              <a:spLocks noChangeArrowheads="1"/>
            </p:cNvSpPr>
            <p:nvPr/>
          </p:nvSpPr>
          <p:spPr bwMode="gray">
            <a:xfrm>
              <a:off x="3237" y="2088"/>
              <a:ext cx="1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912813"/>
              <a:r>
                <a:rPr lang="en-US" sz="1800"/>
                <a:t>Numerically specified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One-to-Many (1:N) Associations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12813" eaLnBrk="1" hangingPunct="1">
              <a:buFontTx/>
              <a:buNone/>
            </a:pPr>
            <a:r>
              <a:rPr lang="en-US" sz="2100" smtClean="0"/>
              <a:t>A customer can place many (zero or more) orders, but each order is associated with only one customer.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gray">
          <a:xfrm>
            <a:off x="3048000" y="2327275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/>
              <a:t>Customer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gray">
          <a:xfrm>
            <a:off x="3048000" y="3881438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c1 : Customer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gray">
          <a:xfrm>
            <a:off x="3048000" y="4597400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c2 : Customer</a:t>
            </a: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gray">
          <a:xfrm>
            <a:off x="3048000" y="5313363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c3 : Customer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gray">
          <a:xfrm>
            <a:off x="6172200" y="2327275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/>
              <a:t>Order</a:t>
            </a: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gray">
          <a:xfrm>
            <a:off x="6172200" y="3165475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o1 : Order</a:t>
            </a: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gray">
          <a:xfrm>
            <a:off x="6172200" y="3881438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o2 : Order</a:t>
            </a: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gray">
          <a:xfrm>
            <a:off x="6172200" y="4597400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o3 : Order</a:t>
            </a: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gray">
          <a:xfrm>
            <a:off x="6172200" y="5313363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o4 : Order</a:t>
            </a:r>
          </a:p>
        </p:txBody>
      </p:sp>
      <p:cxnSp>
        <p:nvCxnSpPr>
          <p:cNvPr id="14351" name="AutoShape 13"/>
          <p:cNvCxnSpPr>
            <a:cxnSpLocks noChangeShapeType="1"/>
            <a:stCxn id="14342" idx="3"/>
            <a:endCxn id="14346" idx="1"/>
          </p:cNvCxnSpPr>
          <p:nvPr/>
        </p:nvCxnSpPr>
        <p:spPr bwMode="gray">
          <a:xfrm>
            <a:off x="4419600" y="2601913"/>
            <a:ext cx="175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52" name="Text Box 14"/>
          <p:cNvSpPr txBox="1">
            <a:spLocks noChangeArrowheads="1"/>
          </p:cNvSpPr>
          <p:nvPr/>
        </p:nvSpPr>
        <p:spPr bwMode="gray">
          <a:xfrm>
            <a:off x="4905375" y="2286000"/>
            <a:ext cx="769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600"/>
              <a:t>places</a:t>
            </a:r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gray">
          <a:xfrm>
            <a:off x="4398963" y="22987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600"/>
              <a:t>1</a:t>
            </a: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gray">
          <a:xfrm>
            <a:off x="5915025" y="236220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600"/>
              <a:t>*</a:t>
            </a:r>
          </a:p>
        </p:txBody>
      </p:sp>
      <p:cxnSp>
        <p:nvCxnSpPr>
          <p:cNvPr id="14355" name="AutoShape 17"/>
          <p:cNvCxnSpPr>
            <a:cxnSpLocks noChangeShapeType="1"/>
            <a:stCxn id="14343" idx="3"/>
            <a:endCxn id="14347" idx="1"/>
          </p:cNvCxnSpPr>
          <p:nvPr/>
        </p:nvCxnSpPr>
        <p:spPr bwMode="gray">
          <a:xfrm flipV="1">
            <a:off x="4419600" y="3440113"/>
            <a:ext cx="1752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6" name="AutoShape 18"/>
          <p:cNvCxnSpPr>
            <a:cxnSpLocks noChangeShapeType="1"/>
            <a:stCxn id="14343" idx="3"/>
            <a:endCxn id="14348" idx="1"/>
          </p:cNvCxnSpPr>
          <p:nvPr/>
        </p:nvCxnSpPr>
        <p:spPr bwMode="gray">
          <a:xfrm>
            <a:off x="4419600" y="4156075"/>
            <a:ext cx="175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7" name="AutoShape 19"/>
          <p:cNvCxnSpPr>
            <a:cxnSpLocks noChangeShapeType="1"/>
            <a:stCxn id="14345" idx="3"/>
            <a:endCxn id="14350" idx="1"/>
          </p:cNvCxnSpPr>
          <p:nvPr/>
        </p:nvCxnSpPr>
        <p:spPr bwMode="gray">
          <a:xfrm>
            <a:off x="4419600" y="5588000"/>
            <a:ext cx="175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8" name="AutoShape 20"/>
          <p:cNvCxnSpPr>
            <a:cxnSpLocks noChangeShapeType="1"/>
            <a:stCxn id="14343" idx="3"/>
            <a:endCxn id="14349" idx="1"/>
          </p:cNvCxnSpPr>
          <p:nvPr/>
        </p:nvCxnSpPr>
        <p:spPr bwMode="gray">
          <a:xfrm>
            <a:off x="4419600" y="4156075"/>
            <a:ext cx="1752600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59" name="Text Box 21"/>
          <p:cNvSpPr txBox="1">
            <a:spLocks noChangeArrowheads="1"/>
          </p:cNvSpPr>
          <p:nvPr/>
        </p:nvSpPr>
        <p:spPr bwMode="gray">
          <a:xfrm>
            <a:off x="1225550" y="2417763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800"/>
              <a:t>Class Level</a:t>
            </a:r>
          </a:p>
        </p:txBody>
      </p:sp>
      <p:sp>
        <p:nvSpPr>
          <p:cNvPr id="14360" name="Text Box 22"/>
          <p:cNvSpPr txBox="1">
            <a:spLocks noChangeArrowheads="1"/>
          </p:cNvSpPr>
          <p:nvPr/>
        </p:nvSpPr>
        <p:spPr bwMode="gray">
          <a:xfrm>
            <a:off x="1136650" y="3881438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800"/>
              <a:t>Object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One-to-One (1:1) Associations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12813" eaLnBrk="1" hangingPunct="1">
              <a:buFontTx/>
              <a:buNone/>
            </a:pPr>
            <a:r>
              <a:rPr lang="en-US" sz="2100" smtClean="0"/>
              <a:t>Each elevator has exactly one door, and each door is part of one elevator.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gray">
          <a:xfrm>
            <a:off x="3048000" y="2378075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/>
              <a:t>Elevator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gray">
          <a:xfrm>
            <a:off x="3048000" y="3382963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e1 : Elevator</a:t>
            </a: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gray">
          <a:xfrm>
            <a:off x="3048000" y="4175125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e2 : Elevator</a:t>
            </a: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gray">
          <a:xfrm>
            <a:off x="3048000" y="4967288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e3 : Elevator</a:t>
            </a: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gray">
          <a:xfrm>
            <a:off x="6172200" y="2376488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/>
              <a:t>Door</a:t>
            </a: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gray">
          <a:xfrm>
            <a:off x="6172200" y="3382963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d1 : Door</a:t>
            </a:r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gray">
          <a:xfrm>
            <a:off x="6172200" y="4176713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d2 : Door</a:t>
            </a: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gray">
          <a:xfrm>
            <a:off x="6172200" y="4967288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d3 : Door</a:t>
            </a:r>
          </a:p>
        </p:txBody>
      </p:sp>
      <p:cxnSp>
        <p:nvCxnSpPr>
          <p:cNvPr id="15374" name="AutoShape 12"/>
          <p:cNvCxnSpPr>
            <a:cxnSpLocks noChangeShapeType="1"/>
            <a:stCxn id="15385" idx="3"/>
            <a:endCxn id="15370" idx="1"/>
          </p:cNvCxnSpPr>
          <p:nvPr/>
        </p:nvCxnSpPr>
        <p:spPr bwMode="gray">
          <a:xfrm>
            <a:off x="4746625" y="2651125"/>
            <a:ext cx="1425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5" name="Text Box 13"/>
          <p:cNvSpPr txBox="1">
            <a:spLocks noChangeArrowheads="1"/>
          </p:cNvSpPr>
          <p:nvPr/>
        </p:nvSpPr>
        <p:spPr bwMode="gray">
          <a:xfrm>
            <a:off x="4619625" y="2362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600"/>
              <a:t>1</a:t>
            </a:r>
          </a:p>
        </p:txBody>
      </p:sp>
      <p:sp>
        <p:nvSpPr>
          <p:cNvPr id="15376" name="Text Box 14"/>
          <p:cNvSpPr txBox="1">
            <a:spLocks noChangeArrowheads="1"/>
          </p:cNvSpPr>
          <p:nvPr/>
        </p:nvSpPr>
        <p:spPr bwMode="gray">
          <a:xfrm>
            <a:off x="5911850" y="2362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600"/>
              <a:t>1</a:t>
            </a:r>
          </a:p>
        </p:txBody>
      </p:sp>
      <p:cxnSp>
        <p:nvCxnSpPr>
          <p:cNvPr id="15377" name="AutoShape 15"/>
          <p:cNvCxnSpPr>
            <a:cxnSpLocks noChangeShapeType="1"/>
            <a:stCxn id="15382" idx="3"/>
            <a:endCxn id="15371" idx="1"/>
          </p:cNvCxnSpPr>
          <p:nvPr/>
        </p:nvCxnSpPr>
        <p:spPr bwMode="gray">
          <a:xfrm>
            <a:off x="4746625" y="3657600"/>
            <a:ext cx="1425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8" name="AutoShape 16"/>
          <p:cNvCxnSpPr>
            <a:cxnSpLocks noChangeShapeType="1"/>
            <a:stCxn id="15383" idx="3"/>
            <a:endCxn id="15373" idx="1"/>
          </p:cNvCxnSpPr>
          <p:nvPr/>
        </p:nvCxnSpPr>
        <p:spPr bwMode="gray">
          <a:xfrm>
            <a:off x="4746625" y="5241925"/>
            <a:ext cx="1425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9" name="AutoShape 17"/>
          <p:cNvCxnSpPr>
            <a:cxnSpLocks noChangeShapeType="1"/>
            <a:stCxn id="15384" idx="3"/>
            <a:endCxn id="15372" idx="1"/>
          </p:cNvCxnSpPr>
          <p:nvPr/>
        </p:nvCxnSpPr>
        <p:spPr bwMode="gray">
          <a:xfrm>
            <a:off x="4740275" y="4451350"/>
            <a:ext cx="1431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0" name="Text Box 18"/>
          <p:cNvSpPr txBox="1">
            <a:spLocks noChangeArrowheads="1"/>
          </p:cNvSpPr>
          <p:nvPr/>
        </p:nvSpPr>
        <p:spPr bwMode="gray">
          <a:xfrm>
            <a:off x="1225550" y="2468563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800"/>
              <a:t>Class Level</a:t>
            </a:r>
          </a:p>
        </p:txBody>
      </p:sp>
      <p:sp>
        <p:nvSpPr>
          <p:cNvPr id="15381" name="Text Box 19"/>
          <p:cNvSpPr txBox="1">
            <a:spLocks noChangeArrowheads="1"/>
          </p:cNvSpPr>
          <p:nvPr/>
        </p:nvSpPr>
        <p:spPr bwMode="gray">
          <a:xfrm>
            <a:off x="1136650" y="3382963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800"/>
              <a:t>Object Level</a:t>
            </a:r>
          </a:p>
        </p:txBody>
      </p:sp>
      <p:sp>
        <p:nvSpPr>
          <p:cNvPr id="15382" name="AutoShape 20"/>
          <p:cNvSpPr>
            <a:spLocks noChangeArrowheads="1"/>
          </p:cNvSpPr>
          <p:nvPr/>
        </p:nvSpPr>
        <p:spPr bwMode="gray">
          <a:xfrm>
            <a:off x="4425950" y="3570288"/>
            <a:ext cx="320675" cy="173037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5383" name="AutoShape 21"/>
          <p:cNvSpPr>
            <a:spLocks noChangeArrowheads="1"/>
          </p:cNvSpPr>
          <p:nvPr/>
        </p:nvSpPr>
        <p:spPr bwMode="gray">
          <a:xfrm>
            <a:off x="4425950" y="5154613"/>
            <a:ext cx="320675" cy="173037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5384" name="AutoShape 22"/>
          <p:cNvSpPr>
            <a:spLocks noChangeArrowheads="1"/>
          </p:cNvSpPr>
          <p:nvPr/>
        </p:nvSpPr>
        <p:spPr bwMode="gray">
          <a:xfrm>
            <a:off x="4419600" y="4364038"/>
            <a:ext cx="320675" cy="173037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5385" name="AutoShape 23"/>
          <p:cNvSpPr>
            <a:spLocks noChangeArrowheads="1"/>
          </p:cNvSpPr>
          <p:nvPr/>
        </p:nvSpPr>
        <p:spPr bwMode="gray">
          <a:xfrm>
            <a:off x="4425950" y="2563813"/>
            <a:ext cx="320675" cy="173037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Many-to-Many (M:N) Associations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12813" eaLnBrk="1" hangingPunct="1">
              <a:buFontTx/>
              <a:buNone/>
            </a:pPr>
            <a:r>
              <a:rPr lang="en-US" sz="2100" smtClean="0"/>
              <a:t>A number of stock items in inventory are supplied by more than one vendor, and vendors often supply more than one stock item.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gray">
          <a:xfrm>
            <a:off x="3048000" y="2327275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/>
              <a:t>Vendor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gray">
          <a:xfrm>
            <a:off x="6172200" y="2327275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/>
              <a:t>Stock</a:t>
            </a:r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gray">
          <a:xfrm>
            <a:off x="6172200" y="3165475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s1 : Stock</a:t>
            </a:r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gray">
          <a:xfrm>
            <a:off x="6172200" y="3881438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s2 : Stock</a:t>
            </a:r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gray">
          <a:xfrm>
            <a:off x="6172200" y="4597400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s3 : Stock</a:t>
            </a:r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gray">
          <a:xfrm>
            <a:off x="6172200" y="5313363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s4 : Stock</a:t>
            </a:r>
          </a:p>
        </p:txBody>
      </p:sp>
      <p:cxnSp>
        <p:nvCxnSpPr>
          <p:cNvPr id="16396" name="AutoShape 10"/>
          <p:cNvCxnSpPr>
            <a:cxnSpLocks noChangeShapeType="1"/>
            <a:stCxn id="16390" idx="3"/>
            <a:endCxn id="16391" idx="1"/>
          </p:cNvCxnSpPr>
          <p:nvPr/>
        </p:nvCxnSpPr>
        <p:spPr bwMode="gray">
          <a:xfrm>
            <a:off x="4419600" y="2601913"/>
            <a:ext cx="175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7" name="Text Box 11"/>
          <p:cNvSpPr txBox="1">
            <a:spLocks noChangeArrowheads="1"/>
          </p:cNvSpPr>
          <p:nvPr/>
        </p:nvSpPr>
        <p:spPr bwMode="gray">
          <a:xfrm>
            <a:off x="4840288" y="2286000"/>
            <a:ext cx="927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600"/>
              <a:t>supplies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gray">
          <a:xfrm>
            <a:off x="4402138" y="236220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600"/>
              <a:t>*</a:t>
            </a:r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gray">
          <a:xfrm>
            <a:off x="5927725" y="236220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600"/>
              <a:t>*</a:t>
            </a:r>
          </a:p>
        </p:txBody>
      </p:sp>
      <p:sp>
        <p:nvSpPr>
          <p:cNvPr id="16400" name="Text Box 14"/>
          <p:cNvSpPr txBox="1">
            <a:spLocks noChangeArrowheads="1"/>
          </p:cNvSpPr>
          <p:nvPr/>
        </p:nvSpPr>
        <p:spPr bwMode="gray">
          <a:xfrm>
            <a:off x="1225550" y="2417763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800"/>
              <a:t>Class Level</a:t>
            </a: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gray">
          <a:xfrm>
            <a:off x="1136650" y="3255963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2813"/>
            <a:r>
              <a:rPr lang="en-US" sz="1800"/>
              <a:t>Object Level</a:t>
            </a:r>
          </a:p>
        </p:txBody>
      </p:sp>
      <p:sp>
        <p:nvSpPr>
          <p:cNvPr id="16402" name="Rectangle 16"/>
          <p:cNvSpPr>
            <a:spLocks noChangeArrowheads="1"/>
          </p:cNvSpPr>
          <p:nvPr/>
        </p:nvSpPr>
        <p:spPr bwMode="gray">
          <a:xfrm>
            <a:off x="3048000" y="3165475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v1 : Vendor</a:t>
            </a:r>
          </a:p>
        </p:txBody>
      </p:sp>
      <p:sp>
        <p:nvSpPr>
          <p:cNvPr id="16403" name="Rectangle 17"/>
          <p:cNvSpPr>
            <a:spLocks noChangeArrowheads="1"/>
          </p:cNvSpPr>
          <p:nvPr/>
        </p:nvSpPr>
        <p:spPr bwMode="gray">
          <a:xfrm>
            <a:off x="3048000" y="3881438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v2 : Vendor</a:t>
            </a:r>
          </a:p>
        </p:txBody>
      </p:sp>
      <p:sp>
        <p:nvSpPr>
          <p:cNvPr id="16404" name="Rectangle 18"/>
          <p:cNvSpPr>
            <a:spLocks noChangeArrowheads="1"/>
          </p:cNvSpPr>
          <p:nvPr/>
        </p:nvSpPr>
        <p:spPr bwMode="gray">
          <a:xfrm>
            <a:off x="3048000" y="4597400"/>
            <a:ext cx="13716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v3 : Vendor</a:t>
            </a:r>
          </a:p>
        </p:txBody>
      </p:sp>
      <p:sp>
        <p:nvSpPr>
          <p:cNvPr id="16405" name="Rectangle 19"/>
          <p:cNvSpPr>
            <a:spLocks noChangeArrowheads="1"/>
          </p:cNvSpPr>
          <p:nvPr/>
        </p:nvSpPr>
        <p:spPr bwMode="gray">
          <a:xfrm>
            <a:off x="3048000" y="5313363"/>
            <a:ext cx="1371600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600" u="sng"/>
              <a:t>v4 : Vendor</a:t>
            </a:r>
          </a:p>
        </p:txBody>
      </p:sp>
      <p:cxnSp>
        <p:nvCxnSpPr>
          <p:cNvPr id="16406" name="AutoShape 20"/>
          <p:cNvCxnSpPr>
            <a:cxnSpLocks noChangeShapeType="1"/>
            <a:stCxn id="16402" idx="3"/>
            <a:endCxn id="16392" idx="1"/>
          </p:cNvCxnSpPr>
          <p:nvPr/>
        </p:nvCxnSpPr>
        <p:spPr bwMode="gray">
          <a:xfrm>
            <a:off x="4419600" y="3440113"/>
            <a:ext cx="175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7" name="AutoShape 21"/>
          <p:cNvCxnSpPr>
            <a:cxnSpLocks noChangeShapeType="1"/>
            <a:stCxn id="16402" idx="3"/>
            <a:endCxn id="16394" idx="1"/>
          </p:cNvCxnSpPr>
          <p:nvPr/>
        </p:nvCxnSpPr>
        <p:spPr bwMode="gray">
          <a:xfrm>
            <a:off x="4419600" y="3440113"/>
            <a:ext cx="1752600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8" name="AutoShape 22"/>
          <p:cNvCxnSpPr>
            <a:cxnSpLocks noChangeShapeType="1"/>
            <a:stCxn id="16403" idx="3"/>
            <a:endCxn id="16392" idx="1"/>
          </p:cNvCxnSpPr>
          <p:nvPr/>
        </p:nvCxnSpPr>
        <p:spPr bwMode="gray">
          <a:xfrm flipV="1">
            <a:off x="4419600" y="3440113"/>
            <a:ext cx="1752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9" name="AutoShape 23"/>
          <p:cNvCxnSpPr>
            <a:cxnSpLocks noChangeShapeType="1"/>
            <a:stCxn id="16403" idx="3"/>
            <a:endCxn id="16393" idx="1"/>
          </p:cNvCxnSpPr>
          <p:nvPr/>
        </p:nvCxnSpPr>
        <p:spPr bwMode="gray">
          <a:xfrm>
            <a:off x="4419600" y="4156075"/>
            <a:ext cx="175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0" name="AutoShape 24"/>
          <p:cNvCxnSpPr>
            <a:cxnSpLocks noChangeShapeType="1"/>
            <a:stCxn id="16403" idx="3"/>
            <a:endCxn id="16395" idx="1"/>
          </p:cNvCxnSpPr>
          <p:nvPr/>
        </p:nvCxnSpPr>
        <p:spPr bwMode="gray">
          <a:xfrm>
            <a:off x="4419600" y="4156075"/>
            <a:ext cx="1752600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1" name="AutoShape 25"/>
          <p:cNvCxnSpPr>
            <a:cxnSpLocks noChangeShapeType="1"/>
            <a:stCxn id="16405" idx="3"/>
            <a:endCxn id="16393" idx="1"/>
          </p:cNvCxnSpPr>
          <p:nvPr/>
        </p:nvCxnSpPr>
        <p:spPr bwMode="gray">
          <a:xfrm flipV="1">
            <a:off x="4419600" y="4156075"/>
            <a:ext cx="1752600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2" name="AutoShape 26"/>
          <p:cNvCxnSpPr>
            <a:cxnSpLocks noChangeShapeType="1"/>
            <a:stCxn id="16405" idx="3"/>
            <a:endCxn id="16395" idx="1"/>
          </p:cNvCxnSpPr>
          <p:nvPr/>
        </p:nvCxnSpPr>
        <p:spPr bwMode="gray">
          <a:xfrm>
            <a:off x="4419600" y="5588000"/>
            <a:ext cx="175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3" name="AutoShape 27"/>
          <p:cNvCxnSpPr>
            <a:cxnSpLocks noChangeShapeType="1"/>
            <a:stCxn id="16404" idx="3"/>
            <a:endCxn id="16395" idx="1"/>
          </p:cNvCxnSpPr>
          <p:nvPr/>
        </p:nvCxnSpPr>
        <p:spPr bwMode="gray">
          <a:xfrm>
            <a:off x="4419600" y="4872038"/>
            <a:ext cx="1752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1340</TotalTime>
  <Words>1103</Words>
  <Application>Microsoft Office PowerPoint</Application>
  <PresentationFormat>On-screen Show (4:3)</PresentationFormat>
  <Paragraphs>210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Modeling the Static Structure: Relationships</vt:lpstr>
      <vt:lpstr>Class Relationships</vt:lpstr>
      <vt:lpstr>Class Relationships (continued)</vt:lpstr>
      <vt:lpstr>Reflexive Associations</vt:lpstr>
      <vt:lpstr>Multiplicity of Associations</vt:lpstr>
      <vt:lpstr>Displaying Multiplicity</vt:lpstr>
      <vt:lpstr>One-to-Many (1:N) Associations</vt:lpstr>
      <vt:lpstr>One-to-One (1:1) Associations</vt:lpstr>
      <vt:lpstr>Many-to-Many (M:N) Associations</vt:lpstr>
      <vt:lpstr>Implementing Multiplicity</vt:lpstr>
      <vt:lpstr>Example:  Implementing Multiplicity</vt:lpstr>
      <vt:lpstr>Role Names</vt:lpstr>
      <vt:lpstr>Aggregation</vt:lpstr>
      <vt:lpstr>Using Aggregation</vt:lpstr>
      <vt:lpstr>Generalization</vt:lpstr>
      <vt:lpstr>Notation for Generalization</vt:lpstr>
      <vt:lpstr>Using Generalization</vt:lpstr>
      <vt:lpstr>Using Generalization (continued)</vt:lpstr>
      <vt:lpstr>Overriding Methods</vt:lpstr>
      <vt:lpstr>Abstract Class</vt:lpstr>
      <vt:lpstr>Abstract Operation</vt:lpstr>
      <vt:lpstr>Concrete Class</vt:lpstr>
      <vt:lpstr>Example:  Abstract Class</vt:lpstr>
      <vt:lpstr>Using Abstract Classes and Operations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Classes: Relationships</dc:title>
  <dc:creator>John I. Moore, Jr.</dc:creator>
  <cp:lastModifiedBy>Deepti Joshi</cp:lastModifiedBy>
  <cp:revision>55</cp:revision>
  <cp:lastPrinted>1999-04-26T14:57:43Z</cp:lastPrinted>
  <dcterms:created xsi:type="dcterms:W3CDTF">1999-03-05T23:35:17Z</dcterms:created>
  <dcterms:modified xsi:type="dcterms:W3CDTF">2013-09-05T02:44:14Z</dcterms:modified>
</cp:coreProperties>
</file>