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3" r:id="rId9"/>
    <p:sldId id="267" r:id="rId10"/>
    <p:sldId id="279" r:id="rId11"/>
    <p:sldId id="275" r:id="rId12"/>
    <p:sldId id="274" r:id="rId13"/>
    <p:sldId id="277" r:id="rId14"/>
    <p:sldId id="276" r:id="rId15"/>
    <p:sldId id="262" r:id="rId16"/>
    <p:sldId id="264" r:id="rId17"/>
    <p:sldId id="266" r:id="rId18"/>
    <p:sldId id="270" r:id="rId19"/>
    <p:sldId id="271" r:id="rId20"/>
    <p:sldId id="272" r:id="rId21"/>
    <p:sldId id="278" r:id="rId22"/>
    <p:sldId id="273" r:id="rId23"/>
    <p:sldId id="265" r:id="rId24"/>
    <p:sldId id="268" r:id="rId2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3" d="100"/>
          <a:sy n="63" d="100"/>
        </p:scale>
        <p:origin x="-12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56" d="100"/>
          <a:sy n="56" d="100"/>
        </p:scale>
        <p:origin x="-2299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UML – Interactions</a:t>
            </a: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5-</a:t>
            </a:r>
            <a:fld id="{44E5A8FF-A377-4CBF-9B0C-5304C4441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23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Interactions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4D4AEBE-1DC2-4D5D-9ED4-76944AAD6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810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Interactions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C7CF3C-46FE-467A-A572-944B2240804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FCCCFE5C-737D-4BAB-AA92-4E82FA34E4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DEDD46F-FCB8-424D-96D6-A6662C3BF8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4F3D5CD-FFC4-4567-8F34-9D5D45ED39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62B697D1-9BFF-47C3-B4D9-BBE9F75099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9DBE03-D5DD-4CB4-B6A0-53DAE46B6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2A94A21-4956-4171-B7AB-8B6518FC0A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B3256A4C-7B1A-49BC-AD18-CC1269E1D0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5C2C79F-567C-4308-90EB-588CD2D09E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0D8349FA-27D6-4E75-B874-00EC7E28AB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6C49FE05-58D9-467F-954C-889D9E4A35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09211E51-2FD3-47DA-8810-2B2BC8969D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9/3/2013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33FAC1CE-CEA0-4164-BD4F-AF610EBFD9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Modeling Object Interactions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Object Lifelines:</a:t>
            </a:r>
            <a:br>
              <a:rPr lang="en-US" dirty="0" smtClean="0"/>
            </a:br>
            <a:r>
              <a:rPr lang="en-US" dirty="0" smtClean="0"/>
              <a:t>Object Creation and Destruction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an object is created during the interaction, its lifeline starts with the receipt of the creation message.</a:t>
            </a:r>
          </a:p>
          <a:p>
            <a:pPr eaLnBrk="1" hangingPunct="1"/>
            <a:r>
              <a:rPr lang="en-US" smtClean="0"/>
              <a:t>If an object is destroyed during the interaction, its lifeline ends with the receipt of the destruction message and is labeled with a large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Object Lifelines</a:t>
            </a:r>
          </a:p>
        </p:txBody>
      </p:sp>
      <p:sp>
        <p:nvSpPr>
          <p:cNvPr id="13317" name="Rectangle 1027"/>
          <p:cNvSpPr>
            <a:spLocks noChangeArrowheads="1"/>
          </p:cNvSpPr>
          <p:nvPr/>
        </p:nvSpPr>
        <p:spPr bwMode="gray">
          <a:xfrm>
            <a:off x="3505200" y="2611438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Transaction</a:t>
            </a:r>
          </a:p>
        </p:txBody>
      </p:sp>
      <p:sp>
        <p:nvSpPr>
          <p:cNvPr id="13318" name="Rectangle 1028"/>
          <p:cNvSpPr>
            <a:spLocks noChangeArrowheads="1"/>
          </p:cNvSpPr>
          <p:nvPr/>
        </p:nvSpPr>
        <p:spPr bwMode="gray">
          <a:xfrm>
            <a:off x="990600" y="1600200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Client</a:t>
            </a:r>
          </a:p>
        </p:txBody>
      </p:sp>
      <p:sp>
        <p:nvSpPr>
          <p:cNvPr id="13319" name="Rectangle 1029"/>
          <p:cNvSpPr>
            <a:spLocks noChangeArrowheads="1"/>
          </p:cNvSpPr>
          <p:nvPr/>
        </p:nvSpPr>
        <p:spPr bwMode="gray">
          <a:xfrm>
            <a:off x="6019800" y="1600200"/>
            <a:ext cx="2193925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TransactionManager</a:t>
            </a:r>
          </a:p>
        </p:txBody>
      </p:sp>
      <p:sp>
        <p:nvSpPr>
          <p:cNvPr id="13320" name="Rectangle 1034"/>
          <p:cNvSpPr>
            <a:spLocks noChangeArrowheads="1"/>
          </p:cNvSpPr>
          <p:nvPr/>
        </p:nvSpPr>
        <p:spPr bwMode="gray">
          <a:xfrm>
            <a:off x="1584325" y="2514600"/>
            <a:ext cx="182563" cy="1096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321" name="Line 1035"/>
          <p:cNvSpPr>
            <a:spLocks noChangeShapeType="1"/>
          </p:cNvSpPr>
          <p:nvPr/>
        </p:nvSpPr>
        <p:spPr bwMode="gray">
          <a:xfrm>
            <a:off x="1765300" y="2884488"/>
            <a:ext cx="173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322" name="Text Box 1036"/>
          <p:cNvSpPr txBox="1">
            <a:spLocks noChangeArrowheads="1"/>
          </p:cNvSpPr>
          <p:nvPr/>
        </p:nvSpPr>
        <p:spPr bwMode="gray">
          <a:xfrm>
            <a:off x="2146300" y="2566988"/>
            <a:ext cx="974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«create»</a:t>
            </a:r>
          </a:p>
        </p:txBody>
      </p:sp>
      <p:sp>
        <p:nvSpPr>
          <p:cNvPr id="13323" name="Text Box 1037"/>
          <p:cNvSpPr txBox="1">
            <a:spLocks noChangeArrowheads="1"/>
          </p:cNvSpPr>
          <p:nvPr/>
        </p:nvSpPr>
        <p:spPr bwMode="gray">
          <a:xfrm>
            <a:off x="3889375" y="3795713"/>
            <a:ext cx="604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13324" name="Text Box 1041"/>
          <p:cNvSpPr txBox="1">
            <a:spLocks noChangeArrowheads="1"/>
          </p:cNvSpPr>
          <p:nvPr/>
        </p:nvSpPr>
        <p:spPr bwMode="gray">
          <a:xfrm>
            <a:off x="3976688" y="4597400"/>
            <a:ext cx="4556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3200"/>
              <a:t>X</a:t>
            </a:r>
          </a:p>
        </p:txBody>
      </p:sp>
      <p:sp>
        <p:nvSpPr>
          <p:cNvPr id="13325" name="Rectangle 1042"/>
          <p:cNvSpPr>
            <a:spLocks noChangeArrowheads="1"/>
          </p:cNvSpPr>
          <p:nvPr/>
        </p:nvSpPr>
        <p:spPr bwMode="gray">
          <a:xfrm>
            <a:off x="7024688" y="4548188"/>
            <a:ext cx="182562" cy="731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326" name="Line 1043"/>
          <p:cNvSpPr>
            <a:spLocks noChangeShapeType="1"/>
          </p:cNvSpPr>
          <p:nvPr/>
        </p:nvSpPr>
        <p:spPr bwMode="gray">
          <a:xfrm flipH="1">
            <a:off x="4273550" y="4887913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327" name="Text Box 1044"/>
          <p:cNvSpPr txBox="1">
            <a:spLocks noChangeArrowheads="1"/>
          </p:cNvSpPr>
          <p:nvPr/>
        </p:nvSpPr>
        <p:spPr bwMode="gray">
          <a:xfrm>
            <a:off x="5106988" y="4583113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«destroy»</a:t>
            </a:r>
          </a:p>
        </p:txBody>
      </p:sp>
      <p:sp>
        <p:nvSpPr>
          <p:cNvPr id="13328" name="Line 1045"/>
          <p:cNvSpPr>
            <a:spLocks noChangeShapeType="1"/>
          </p:cNvSpPr>
          <p:nvPr/>
        </p:nvSpPr>
        <p:spPr bwMode="gray">
          <a:xfrm>
            <a:off x="762000" y="6019800"/>
            <a:ext cx="7620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329" name="AutoShape 1046"/>
          <p:cNvSpPr>
            <a:spLocks noChangeArrowheads="1"/>
          </p:cNvSpPr>
          <p:nvPr/>
        </p:nvSpPr>
        <p:spPr bwMode="gray">
          <a:xfrm>
            <a:off x="1562100" y="56911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330" name="AutoShape 1047"/>
          <p:cNvSpPr>
            <a:spLocks noChangeArrowheads="1"/>
          </p:cNvSpPr>
          <p:nvPr/>
        </p:nvSpPr>
        <p:spPr bwMode="gray">
          <a:xfrm>
            <a:off x="4076700" y="47767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331" name="AutoShape 1048"/>
          <p:cNvSpPr>
            <a:spLocks noChangeArrowheads="1"/>
          </p:cNvSpPr>
          <p:nvPr/>
        </p:nvSpPr>
        <p:spPr bwMode="gray">
          <a:xfrm>
            <a:off x="7002463" y="56911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332" name="AutoShape 1049"/>
          <p:cNvSpPr>
            <a:spLocks noChangeArrowheads="1"/>
          </p:cNvSpPr>
          <p:nvPr/>
        </p:nvSpPr>
        <p:spPr bwMode="gray">
          <a:xfrm>
            <a:off x="1562100" y="39258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333" name="AutoShape 1050"/>
          <p:cNvSpPr>
            <a:spLocks noChangeArrowheads="1"/>
          </p:cNvSpPr>
          <p:nvPr/>
        </p:nvSpPr>
        <p:spPr bwMode="gray">
          <a:xfrm>
            <a:off x="4076700" y="39258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334" name="AutoShape 1051"/>
          <p:cNvSpPr>
            <a:spLocks noChangeArrowheads="1"/>
          </p:cNvSpPr>
          <p:nvPr/>
        </p:nvSpPr>
        <p:spPr bwMode="gray">
          <a:xfrm>
            <a:off x="7002463" y="39258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3335" name="AutoShape 1052"/>
          <p:cNvCxnSpPr>
            <a:cxnSpLocks noChangeShapeType="1"/>
            <a:stCxn id="13318" idx="2"/>
            <a:endCxn id="13320" idx="0"/>
          </p:cNvCxnSpPr>
          <p:nvPr/>
        </p:nvCxnSpPr>
        <p:spPr bwMode="gray">
          <a:xfrm>
            <a:off x="1676400" y="2147888"/>
            <a:ext cx="0" cy="3667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3336" name="AutoShape 1053"/>
          <p:cNvCxnSpPr>
            <a:cxnSpLocks noChangeShapeType="1"/>
            <a:stCxn id="13320" idx="2"/>
            <a:endCxn id="13332" idx="0"/>
          </p:cNvCxnSpPr>
          <p:nvPr/>
        </p:nvCxnSpPr>
        <p:spPr bwMode="gray">
          <a:xfrm>
            <a:off x="1676400" y="3611563"/>
            <a:ext cx="0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3337" name="AutoShape 1054"/>
          <p:cNvSpPr>
            <a:spLocks noChangeArrowheads="1"/>
          </p:cNvSpPr>
          <p:nvPr/>
        </p:nvSpPr>
        <p:spPr bwMode="gray">
          <a:xfrm flipV="1">
            <a:off x="1562100" y="41671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338" name="AutoShape 1055"/>
          <p:cNvSpPr>
            <a:spLocks noChangeArrowheads="1"/>
          </p:cNvSpPr>
          <p:nvPr/>
        </p:nvSpPr>
        <p:spPr bwMode="gray">
          <a:xfrm flipV="1">
            <a:off x="4076700" y="41671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339" name="AutoShape 1056"/>
          <p:cNvSpPr>
            <a:spLocks noChangeArrowheads="1"/>
          </p:cNvSpPr>
          <p:nvPr/>
        </p:nvSpPr>
        <p:spPr bwMode="gray">
          <a:xfrm flipV="1">
            <a:off x="7002463" y="41671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3340" name="AutoShape 1057"/>
          <p:cNvCxnSpPr>
            <a:cxnSpLocks noChangeShapeType="1"/>
            <a:stCxn id="13337" idx="0"/>
            <a:endCxn id="13329" idx="0"/>
          </p:cNvCxnSpPr>
          <p:nvPr/>
        </p:nvCxnSpPr>
        <p:spPr bwMode="gray">
          <a:xfrm>
            <a:off x="1674813" y="4395788"/>
            <a:ext cx="1587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3341" name="AutoShape 1058"/>
          <p:cNvCxnSpPr>
            <a:cxnSpLocks noChangeShapeType="1"/>
            <a:stCxn id="13317" idx="2"/>
            <a:endCxn id="13333" idx="0"/>
          </p:cNvCxnSpPr>
          <p:nvPr/>
        </p:nvCxnSpPr>
        <p:spPr bwMode="gray">
          <a:xfrm>
            <a:off x="4191000" y="3159125"/>
            <a:ext cx="0" cy="7667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3342" name="AutoShape 1059"/>
          <p:cNvCxnSpPr>
            <a:cxnSpLocks noChangeShapeType="1"/>
            <a:stCxn id="13319" idx="2"/>
            <a:endCxn id="13334" idx="0"/>
          </p:cNvCxnSpPr>
          <p:nvPr/>
        </p:nvCxnSpPr>
        <p:spPr bwMode="gray">
          <a:xfrm>
            <a:off x="7116763" y="2147888"/>
            <a:ext cx="0" cy="1778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3343" name="AutoShape 1060"/>
          <p:cNvCxnSpPr>
            <a:cxnSpLocks noChangeShapeType="1"/>
            <a:stCxn id="13338" idx="0"/>
            <a:endCxn id="13330" idx="0"/>
          </p:cNvCxnSpPr>
          <p:nvPr/>
        </p:nvCxnSpPr>
        <p:spPr bwMode="gray">
          <a:xfrm>
            <a:off x="4189413" y="4395788"/>
            <a:ext cx="1587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3344" name="AutoShape 1061"/>
          <p:cNvCxnSpPr>
            <a:cxnSpLocks noChangeShapeType="1"/>
            <a:stCxn id="13339" idx="0"/>
            <a:endCxn id="13325" idx="0"/>
          </p:cNvCxnSpPr>
          <p:nvPr/>
        </p:nvCxnSpPr>
        <p:spPr bwMode="gray">
          <a:xfrm>
            <a:off x="7115175" y="4395788"/>
            <a:ext cx="15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3345" name="AutoShape 1062"/>
          <p:cNvCxnSpPr>
            <a:cxnSpLocks noChangeShapeType="1"/>
            <a:stCxn id="13325" idx="2"/>
            <a:endCxn id="13331" idx="0"/>
          </p:cNvCxnSpPr>
          <p:nvPr/>
        </p:nvCxnSpPr>
        <p:spPr bwMode="gray">
          <a:xfrm>
            <a:off x="7116763" y="5280025"/>
            <a:ext cx="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3346" name="Text Box 1063"/>
          <p:cNvSpPr txBox="1">
            <a:spLocks noChangeArrowheads="1"/>
          </p:cNvSpPr>
          <p:nvPr/>
        </p:nvSpPr>
        <p:spPr bwMode="gray">
          <a:xfrm>
            <a:off x="6815138" y="3795713"/>
            <a:ext cx="604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13347" name="Text Box 1064"/>
          <p:cNvSpPr txBox="1">
            <a:spLocks noChangeArrowheads="1"/>
          </p:cNvSpPr>
          <p:nvPr/>
        </p:nvSpPr>
        <p:spPr bwMode="gray">
          <a:xfrm>
            <a:off x="1373188" y="3795713"/>
            <a:ext cx="604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Focus of Control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focus of control (also called an activation) represents the period of time during which an object is performing an operation, either indirectly or through subordinate operations.</a:t>
            </a:r>
          </a:p>
          <a:p>
            <a:pPr eaLnBrk="1" hangingPunct="1"/>
            <a:r>
              <a:rPr lang="en-US" smtClean="0"/>
              <a:t>Focus of control is shown as a tall, thin rectangle superimposed over the object lifeline</a:t>
            </a:r>
          </a:p>
          <a:p>
            <a:pPr lvl="1" eaLnBrk="1" hangingPunct="1"/>
            <a:r>
              <a:rPr lang="en-US" smtClean="0"/>
              <a:t>top aligned with operation initiation</a:t>
            </a:r>
          </a:p>
          <a:p>
            <a:pPr lvl="1" eaLnBrk="1" hangingPunct="1"/>
            <a:r>
              <a:rPr lang="en-US" smtClean="0"/>
              <a:t>bottom aligned with operation completion</a:t>
            </a:r>
          </a:p>
          <a:p>
            <a:pPr eaLnBrk="1" hangingPunct="1"/>
            <a:r>
              <a:rPr lang="en-US" smtClean="0"/>
              <a:t>Action completion may be marked by a return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Depicting Recursion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Recursion, either direct or indirect, is shown by stacking another focus of control slightly to the right of its parent.</a:t>
            </a:r>
          </a:p>
        </p:txBody>
      </p:sp>
      <p:sp>
        <p:nvSpPr>
          <p:cNvPr id="15366" name="Rectangle 1029"/>
          <p:cNvSpPr>
            <a:spLocks noChangeArrowheads="1"/>
          </p:cNvSpPr>
          <p:nvPr/>
        </p:nvSpPr>
        <p:spPr bwMode="gray">
          <a:xfrm>
            <a:off x="3632200" y="2438400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/>
              <a:t>: C</a:t>
            </a:r>
          </a:p>
        </p:txBody>
      </p:sp>
      <p:sp>
        <p:nvSpPr>
          <p:cNvPr id="15367" name="Freeform 1039"/>
          <p:cNvSpPr>
            <a:spLocks/>
          </p:cNvSpPr>
          <p:nvPr/>
        </p:nvSpPr>
        <p:spPr bwMode="gray">
          <a:xfrm>
            <a:off x="4422775" y="3581400"/>
            <a:ext cx="855663" cy="233363"/>
          </a:xfrm>
          <a:custGeom>
            <a:avLst/>
            <a:gdLst>
              <a:gd name="T0" fmla="*/ 0 w 539"/>
              <a:gd name="T1" fmla="*/ 0 h 147"/>
              <a:gd name="T2" fmla="*/ 1330643072 w 539"/>
              <a:gd name="T3" fmla="*/ 120967759 h 147"/>
              <a:gd name="T4" fmla="*/ 168851334 w 539"/>
              <a:gd name="T5" fmla="*/ 370464502 h 147"/>
              <a:gd name="T6" fmla="*/ 0 60000 65536"/>
              <a:gd name="T7" fmla="*/ 0 60000 65536"/>
              <a:gd name="T8" fmla="*/ 0 60000 65536"/>
              <a:gd name="T9" fmla="*/ 0 w 539"/>
              <a:gd name="T10" fmla="*/ 0 h 147"/>
              <a:gd name="T11" fmla="*/ 539 w 539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9" h="147">
                <a:moveTo>
                  <a:pt x="0" y="0"/>
                </a:moveTo>
                <a:cubicBezTo>
                  <a:pt x="256" y="12"/>
                  <a:pt x="517" y="24"/>
                  <a:pt x="528" y="48"/>
                </a:cubicBezTo>
                <a:cubicBezTo>
                  <a:pt x="539" y="72"/>
                  <a:pt x="163" y="127"/>
                  <a:pt x="67" y="14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368" name="Freeform 1040"/>
          <p:cNvSpPr>
            <a:spLocks/>
          </p:cNvSpPr>
          <p:nvPr/>
        </p:nvSpPr>
        <p:spPr bwMode="gray">
          <a:xfrm>
            <a:off x="4421188" y="4548188"/>
            <a:ext cx="854075" cy="239712"/>
          </a:xfrm>
          <a:custGeom>
            <a:avLst/>
            <a:gdLst>
              <a:gd name="T0" fmla="*/ 148688407 w 538"/>
              <a:gd name="T1" fmla="*/ 0 h 151"/>
              <a:gd name="T2" fmla="*/ 1330642293 w 538"/>
              <a:gd name="T3" fmla="*/ 176410548 h 151"/>
              <a:gd name="T4" fmla="*/ 0 w 538"/>
              <a:gd name="T5" fmla="*/ 380541952 h 151"/>
              <a:gd name="T6" fmla="*/ 0 60000 65536"/>
              <a:gd name="T7" fmla="*/ 0 60000 65536"/>
              <a:gd name="T8" fmla="*/ 0 60000 65536"/>
              <a:gd name="T9" fmla="*/ 0 w 538"/>
              <a:gd name="T10" fmla="*/ 0 h 151"/>
              <a:gd name="T11" fmla="*/ 538 w 538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8" h="151">
                <a:moveTo>
                  <a:pt x="59" y="0"/>
                </a:moveTo>
                <a:cubicBezTo>
                  <a:pt x="137" y="11"/>
                  <a:pt x="538" y="45"/>
                  <a:pt x="528" y="70"/>
                </a:cubicBezTo>
                <a:cubicBezTo>
                  <a:pt x="518" y="95"/>
                  <a:pt x="110" y="134"/>
                  <a:pt x="0" y="151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369" name="Text Box 1041"/>
          <p:cNvSpPr txBox="1">
            <a:spLocks noChangeArrowheads="1"/>
          </p:cNvSpPr>
          <p:nvPr/>
        </p:nvSpPr>
        <p:spPr bwMode="gray">
          <a:xfrm>
            <a:off x="5186363" y="3338513"/>
            <a:ext cx="151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/>
              <a:t>recursive call</a:t>
            </a:r>
          </a:p>
        </p:txBody>
      </p:sp>
      <p:sp>
        <p:nvSpPr>
          <p:cNvPr id="15370" name="Text Box 1042"/>
          <p:cNvSpPr txBox="1">
            <a:spLocks noChangeArrowheads="1"/>
          </p:cNvSpPr>
          <p:nvPr/>
        </p:nvSpPr>
        <p:spPr bwMode="gray">
          <a:xfrm>
            <a:off x="5173663" y="4354513"/>
            <a:ext cx="177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/>
              <a:t>recursive return</a:t>
            </a:r>
          </a:p>
        </p:txBody>
      </p:sp>
      <p:sp>
        <p:nvSpPr>
          <p:cNvPr id="15371" name="AutoShape 1043"/>
          <p:cNvSpPr>
            <a:spLocks noChangeArrowheads="1"/>
          </p:cNvSpPr>
          <p:nvPr/>
        </p:nvSpPr>
        <p:spPr bwMode="gray">
          <a:xfrm>
            <a:off x="4203700" y="551180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5372" name="AutoShape 1044"/>
          <p:cNvCxnSpPr>
            <a:cxnSpLocks noChangeShapeType="1"/>
            <a:stCxn id="15366" idx="2"/>
          </p:cNvCxnSpPr>
          <p:nvPr/>
        </p:nvCxnSpPr>
        <p:spPr bwMode="gray">
          <a:xfrm>
            <a:off x="4318000" y="2986088"/>
            <a:ext cx="0" cy="3857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5373" name="AutoShape 1045"/>
          <p:cNvCxnSpPr>
            <a:cxnSpLocks noChangeShapeType="1"/>
            <a:endCxn id="15371" idx="0"/>
          </p:cNvCxnSpPr>
          <p:nvPr/>
        </p:nvCxnSpPr>
        <p:spPr bwMode="gray">
          <a:xfrm>
            <a:off x="4318000" y="4833938"/>
            <a:ext cx="0" cy="6778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5374" name="AutoShape 1046"/>
          <p:cNvSpPr>
            <a:spLocks noChangeArrowheads="1"/>
          </p:cNvSpPr>
          <p:nvPr/>
        </p:nvSpPr>
        <p:spPr bwMode="gray">
          <a:xfrm rot="-5400000">
            <a:off x="3992563" y="47132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375" name="AutoShape 1049"/>
          <p:cNvSpPr>
            <a:spLocks noChangeArrowheads="1"/>
          </p:cNvSpPr>
          <p:nvPr/>
        </p:nvSpPr>
        <p:spPr bwMode="gray">
          <a:xfrm rot="-5400000">
            <a:off x="3992563" y="325913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376" name="Rectangle 1035"/>
          <p:cNvSpPr>
            <a:spLocks noChangeArrowheads="1"/>
          </p:cNvSpPr>
          <p:nvPr/>
        </p:nvSpPr>
        <p:spPr bwMode="gray">
          <a:xfrm>
            <a:off x="4325938" y="3733800"/>
            <a:ext cx="182562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5377" name="AutoShape 1050"/>
          <p:cNvCxnSpPr>
            <a:cxnSpLocks noChangeShapeType="1"/>
            <a:stCxn id="15376" idx="2"/>
            <a:endCxn id="15374" idx="3"/>
          </p:cNvCxnSpPr>
          <p:nvPr/>
        </p:nvCxnSpPr>
        <p:spPr bwMode="gray">
          <a:xfrm rot="5400000">
            <a:off x="4229894" y="4637881"/>
            <a:ext cx="177800" cy="1984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78" name="AutoShape 1051"/>
          <p:cNvCxnSpPr>
            <a:cxnSpLocks noChangeShapeType="1"/>
            <a:stCxn id="15374" idx="3"/>
            <a:endCxn id="15375" idx="3"/>
          </p:cNvCxnSpPr>
          <p:nvPr/>
        </p:nvCxnSpPr>
        <p:spPr bwMode="gray">
          <a:xfrm flipV="1">
            <a:off x="4219575" y="3371850"/>
            <a:ext cx="0" cy="145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9" name="AutoShape 1052"/>
          <p:cNvCxnSpPr>
            <a:cxnSpLocks noChangeShapeType="1"/>
            <a:stCxn id="15375" idx="3"/>
            <a:endCxn id="15376" idx="0"/>
          </p:cNvCxnSpPr>
          <p:nvPr/>
        </p:nvCxnSpPr>
        <p:spPr bwMode="gray">
          <a:xfrm>
            <a:off x="4219575" y="3371850"/>
            <a:ext cx="198438" cy="3619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Timing Considerations:</a:t>
            </a:r>
            <a:br>
              <a:rPr lang="en-US" dirty="0" smtClean="0"/>
            </a:br>
            <a:r>
              <a:rPr lang="en-US" dirty="0" smtClean="0"/>
              <a:t>Message Duration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For most models, it is common to assume that messages are instantaneous.  To indicate that a message requires some time to reach its destination (e.g., over a network), the message arrow is drawn diagonally downward instead of horizontally.</a:t>
            </a:r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gray">
          <a:xfrm>
            <a:off x="3567113" y="4527550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gray">
          <a:xfrm>
            <a:off x="2895600" y="3956050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/>
              <a:t>: C1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gray">
          <a:xfrm>
            <a:off x="5548313" y="4527550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gray">
          <a:xfrm>
            <a:off x="4876800" y="3956050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/>
              <a:t>: C2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gray">
          <a:xfrm>
            <a:off x="3568700" y="4984750"/>
            <a:ext cx="19653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Communication Diagram</a:t>
            </a:r>
            <a:br>
              <a:rPr lang="en-US" smtClean="0"/>
            </a:br>
            <a:r>
              <a:rPr lang="en-US" sz="2600" smtClean="0"/>
              <a:t>(a.k.a. Collaboration Diagram)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Emphasizes the structural organization of the participating objects</a:t>
            </a:r>
          </a:p>
          <a:p>
            <a:pPr eaLnBrk="1" hangingPunct="1"/>
            <a:r>
              <a:rPr lang="en-US" smtClean="0"/>
              <a:t>Features</a:t>
            </a:r>
          </a:p>
          <a:p>
            <a:pPr lvl="1" eaLnBrk="1" hangingPunct="1"/>
            <a:r>
              <a:rPr lang="en-US" smtClean="0"/>
              <a:t>links</a:t>
            </a:r>
          </a:p>
          <a:p>
            <a:pPr lvl="1" eaLnBrk="1" hangingPunct="1"/>
            <a:r>
              <a:rPr lang="en-US" smtClean="0"/>
              <a:t>sequence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Communication Diagram</a:t>
            </a:r>
          </a:p>
        </p:txBody>
      </p:sp>
      <p:grpSp>
        <p:nvGrpSpPr>
          <p:cNvPr id="18437" name="Group 3"/>
          <p:cNvGrpSpPr>
            <a:grpSpLocks noChangeAspect="1"/>
          </p:cNvGrpSpPr>
          <p:nvPr/>
        </p:nvGrpSpPr>
        <p:grpSpPr bwMode="auto">
          <a:xfrm>
            <a:off x="1011238" y="3098800"/>
            <a:ext cx="1268412" cy="866775"/>
            <a:chOff x="3277" y="2208"/>
            <a:chExt cx="960" cy="655"/>
          </a:xfrm>
        </p:grpSpPr>
        <p:grpSp>
          <p:nvGrpSpPr>
            <p:cNvPr id="18462" name="Group 4"/>
            <p:cNvGrpSpPr>
              <a:grpSpLocks noChangeAspect="1"/>
            </p:cNvGrpSpPr>
            <p:nvPr/>
          </p:nvGrpSpPr>
          <p:grpSpPr bwMode="auto">
            <a:xfrm>
              <a:off x="3660" y="2208"/>
              <a:ext cx="192" cy="436"/>
              <a:chOff x="944" y="2400"/>
              <a:chExt cx="192" cy="436"/>
            </a:xfrm>
          </p:grpSpPr>
          <p:sp>
            <p:nvSpPr>
              <p:cNvPr id="18464" name="Oval 5"/>
              <p:cNvSpPr>
                <a:spLocks noChangeAspect="1" noChangeArrowheads="1"/>
              </p:cNvSpPr>
              <p:nvPr/>
            </p:nvSpPr>
            <p:spPr bwMode="gray">
              <a:xfrm>
                <a:off x="968" y="2400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5" name="Line 6"/>
              <p:cNvSpPr>
                <a:spLocks noChangeAspect="1" noChangeShapeType="1"/>
              </p:cNvSpPr>
              <p:nvPr/>
            </p:nvSpPr>
            <p:spPr bwMode="gray">
              <a:xfrm>
                <a:off x="953" y="2612"/>
                <a:ext cx="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6" name="Line 7"/>
              <p:cNvSpPr>
                <a:spLocks noChangeAspect="1" noChangeShapeType="1"/>
              </p:cNvSpPr>
              <p:nvPr/>
            </p:nvSpPr>
            <p:spPr bwMode="gray">
              <a:xfrm>
                <a:off x="10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467" name="Group 8"/>
              <p:cNvGrpSpPr>
                <a:grpSpLocks noChangeAspect="1"/>
              </p:cNvGrpSpPr>
              <p:nvPr/>
            </p:nvGrpSpPr>
            <p:grpSpPr bwMode="auto">
              <a:xfrm>
                <a:off x="944" y="2740"/>
                <a:ext cx="192" cy="96"/>
                <a:chOff x="960" y="2832"/>
                <a:chExt cx="192" cy="96"/>
              </a:xfrm>
            </p:grpSpPr>
            <p:sp>
              <p:nvSpPr>
                <p:cNvPr id="18468" name="Line 9"/>
                <p:cNvSpPr>
                  <a:spLocks noChangeAspect="1" noChangeShapeType="1"/>
                </p:cNvSpPr>
                <p:nvPr/>
              </p:nvSpPr>
              <p:spPr bwMode="gray">
                <a:xfrm flipH="1">
                  <a:off x="960" y="283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9" name="Line 10"/>
                <p:cNvSpPr>
                  <a:spLocks noChangeAspect="1" noChangeShapeType="1"/>
                </p:cNvSpPr>
                <p:nvPr/>
              </p:nvSpPr>
              <p:spPr bwMode="gray">
                <a:xfrm>
                  <a:off x="1056" y="283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463" name="Text Box 11"/>
            <p:cNvSpPr txBox="1">
              <a:spLocks noChangeAspect="1" noChangeArrowheads="1"/>
            </p:cNvSpPr>
            <p:nvPr/>
          </p:nvSpPr>
          <p:spPr bwMode="gray">
            <a:xfrm>
              <a:off x="3277" y="2609"/>
              <a:ext cx="960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u="sng"/>
                <a:t>: Passenger</a:t>
              </a:r>
            </a:p>
          </p:txBody>
        </p:sp>
      </p:grpSp>
      <p:sp>
        <p:nvSpPr>
          <p:cNvPr id="18438" name="Rectangle 12"/>
          <p:cNvSpPr>
            <a:spLocks noChangeArrowheads="1"/>
          </p:cNvSpPr>
          <p:nvPr/>
        </p:nvSpPr>
        <p:spPr bwMode="gray">
          <a:xfrm>
            <a:off x="3276600" y="3303588"/>
            <a:ext cx="12795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Call Button</a:t>
            </a:r>
          </a:p>
        </p:txBody>
      </p:sp>
      <p:sp>
        <p:nvSpPr>
          <p:cNvPr id="18439" name="Rectangle 13"/>
          <p:cNvSpPr>
            <a:spLocks noChangeArrowheads="1"/>
          </p:cNvSpPr>
          <p:nvPr/>
        </p:nvSpPr>
        <p:spPr bwMode="gray">
          <a:xfrm>
            <a:off x="3276600" y="4721225"/>
            <a:ext cx="12795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Scheduler</a:t>
            </a:r>
          </a:p>
        </p:txBody>
      </p:sp>
      <p:sp>
        <p:nvSpPr>
          <p:cNvPr id="18440" name="Rectangle 14"/>
          <p:cNvSpPr>
            <a:spLocks noChangeArrowheads="1"/>
          </p:cNvSpPr>
          <p:nvPr/>
        </p:nvSpPr>
        <p:spPr bwMode="gray">
          <a:xfrm>
            <a:off x="6430963" y="3302000"/>
            <a:ext cx="12795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r : Request</a:t>
            </a:r>
          </a:p>
        </p:txBody>
      </p:sp>
      <p:sp>
        <p:nvSpPr>
          <p:cNvPr id="18441" name="Rectangle 15"/>
          <p:cNvSpPr>
            <a:spLocks noChangeArrowheads="1"/>
          </p:cNvSpPr>
          <p:nvPr/>
        </p:nvSpPr>
        <p:spPr bwMode="gray">
          <a:xfrm>
            <a:off x="6430963" y="1978025"/>
            <a:ext cx="12795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Lamp</a:t>
            </a:r>
          </a:p>
        </p:txBody>
      </p:sp>
      <p:sp>
        <p:nvSpPr>
          <p:cNvPr id="18442" name="Rectangle 16"/>
          <p:cNvSpPr>
            <a:spLocks noChangeArrowheads="1"/>
          </p:cNvSpPr>
          <p:nvPr/>
        </p:nvSpPr>
        <p:spPr bwMode="gray">
          <a:xfrm>
            <a:off x="6430963" y="4721225"/>
            <a:ext cx="12795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Elevator</a:t>
            </a:r>
          </a:p>
        </p:txBody>
      </p:sp>
      <p:cxnSp>
        <p:nvCxnSpPr>
          <p:cNvPr id="18443" name="AutoShape 18"/>
          <p:cNvCxnSpPr>
            <a:cxnSpLocks noChangeShapeType="1"/>
            <a:stCxn id="18438" idx="0"/>
            <a:endCxn id="18441" idx="1"/>
          </p:cNvCxnSpPr>
          <p:nvPr/>
        </p:nvCxnSpPr>
        <p:spPr bwMode="gray">
          <a:xfrm rot="-5400000">
            <a:off x="4625181" y="1497807"/>
            <a:ext cx="1096963" cy="2514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44" name="AutoShape 19"/>
          <p:cNvCxnSpPr>
            <a:cxnSpLocks noChangeShapeType="1"/>
            <a:stCxn id="18438" idx="3"/>
            <a:endCxn id="18440" idx="1"/>
          </p:cNvCxnSpPr>
          <p:nvPr/>
        </p:nvCxnSpPr>
        <p:spPr bwMode="gray">
          <a:xfrm flipV="1">
            <a:off x="4556125" y="3530600"/>
            <a:ext cx="18748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5" name="AutoShape 20"/>
          <p:cNvCxnSpPr>
            <a:cxnSpLocks noChangeShapeType="1"/>
            <a:stCxn id="18438" idx="2"/>
            <a:endCxn id="18439" idx="0"/>
          </p:cNvCxnSpPr>
          <p:nvPr/>
        </p:nvCxnSpPr>
        <p:spPr bwMode="gray">
          <a:xfrm>
            <a:off x="3916363" y="3760788"/>
            <a:ext cx="0" cy="960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6" name="AutoShape 21"/>
          <p:cNvCxnSpPr>
            <a:cxnSpLocks noChangeShapeType="1"/>
            <a:stCxn id="18439" idx="3"/>
            <a:endCxn id="18442" idx="1"/>
          </p:cNvCxnSpPr>
          <p:nvPr/>
        </p:nvCxnSpPr>
        <p:spPr bwMode="gray">
          <a:xfrm>
            <a:off x="4556125" y="4949825"/>
            <a:ext cx="1874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7" name="Line 23"/>
          <p:cNvSpPr>
            <a:spLocks noChangeShapeType="1"/>
          </p:cNvSpPr>
          <p:nvPr/>
        </p:nvSpPr>
        <p:spPr bwMode="gray">
          <a:xfrm>
            <a:off x="1892300" y="3492500"/>
            <a:ext cx="1389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8448" name="Group 50"/>
          <p:cNvGrpSpPr>
            <a:grpSpLocks/>
          </p:cNvGrpSpPr>
          <p:nvPr/>
        </p:nvGrpSpPr>
        <p:grpSpPr bwMode="auto">
          <a:xfrm>
            <a:off x="2033588" y="2997200"/>
            <a:ext cx="1044575" cy="361950"/>
            <a:chOff x="1281" y="1996"/>
            <a:chExt cx="658" cy="228"/>
          </a:xfrm>
        </p:grpSpPr>
        <p:sp>
          <p:nvSpPr>
            <p:cNvPr id="18460" name="Line 32"/>
            <p:cNvSpPr>
              <a:spLocks noChangeShapeType="1"/>
            </p:cNvSpPr>
            <p:nvPr/>
          </p:nvSpPr>
          <p:spPr bwMode="gray">
            <a:xfrm>
              <a:off x="1387" y="2224"/>
              <a:ext cx="4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Text Box 33"/>
            <p:cNvSpPr txBox="1">
              <a:spLocks noChangeArrowheads="1"/>
            </p:cNvSpPr>
            <p:nvPr/>
          </p:nvSpPr>
          <p:spPr bwMode="gray">
            <a:xfrm>
              <a:off x="1281" y="1996"/>
              <a:ext cx="6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 : push()</a:t>
              </a:r>
            </a:p>
          </p:txBody>
        </p:sp>
      </p:grpSp>
      <p:grpSp>
        <p:nvGrpSpPr>
          <p:cNvPr id="18449" name="Group 36"/>
          <p:cNvGrpSpPr>
            <a:grpSpLocks/>
          </p:cNvGrpSpPr>
          <p:nvPr/>
        </p:nvGrpSpPr>
        <p:grpSpPr bwMode="auto">
          <a:xfrm>
            <a:off x="4808538" y="2997200"/>
            <a:ext cx="1258887" cy="361950"/>
            <a:chOff x="1177" y="1906"/>
            <a:chExt cx="793" cy="228"/>
          </a:xfrm>
        </p:grpSpPr>
        <p:sp>
          <p:nvSpPr>
            <p:cNvPr id="18458" name="Line 37"/>
            <p:cNvSpPr>
              <a:spLocks noChangeShapeType="1"/>
            </p:cNvSpPr>
            <p:nvPr/>
          </p:nvSpPr>
          <p:spPr bwMode="gray">
            <a:xfrm>
              <a:off x="1344" y="2134"/>
              <a:ext cx="4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Text Box 38"/>
            <p:cNvSpPr txBox="1">
              <a:spLocks noChangeArrowheads="1"/>
            </p:cNvSpPr>
            <p:nvPr/>
          </p:nvSpPr>
          <p:spPr bwMode="gray">
            <a:xfrm>
              <a:off x="1177" y="1906"/>
              <a:ext cx="7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3 : «create»</a:t>
              </a:r>
            </a:p>
          </p:txBody>
        </p:sp>
      </p:grpSp>
      <p:grpSp>
        <p:nvGrpSpPr>
          <p:cNvPr id="18450" name="Group 39"/>
          <p:cNvGrpSpPr>
            <a:grpSpLocks/>
          </p:cNvGrpSpPr>
          <p:nvPr/>
        </p:nvGrpSpPr>
        <p:grpSpPr bwMode="auto">
          <a:xfrm>
            <a:off x="4824413" y="1676400"/>
            <a:ext cx="1227137" cy="361950"/>
            <a:chOff x="1190" y="1906"/>
            <a:chExt cx="773" cy="228"/>
          </a:xfrm>
        </p:grpSpPr>
        <p:sp>
          <p:nvSpPr>
            <p:cNvPr id="18456" name="Line 40"/>
            <p:cNvSpPr>
              <a:spLocks noChangeShapeType="1"/>
            </p:cNvSpPr>
            <p:nvPr/>
          </p:nvSpPr>
          <p:spPr bwMode="gray">
            <a:xfrm>
              <a:off x="1344" y="2134"/>
              <a:ext cx="4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Text Box 41"/>
            <p:cNvSpPr txBox="1">
              <a:spLocks noChangeArrowheads="1"/>
            </p:cNvSpPr>
            <p:nvPr/>
          </p:nvSpPr>
          <p:spPr bwMode="gray">
            <a:xfrm>
              <a:off x="1190" y="1906"/>
              <a:ext cx="7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 : turnOn()</a:t>
              </a:r>
            </a:p>
          </p:txBody>
        </p:sp>
      </p:grpSp>
      <p:grpSp>
        <p:nvGrpSpPr>
          <p:cNvPr id="18451" name="Group 48"/>
          <p:cNvGrpSpPr>
            <a:grpSpLocks/>
          </p:cNvGrpSpPr>
          <p:nvPr/>
        </p:nvGrpSpPr>
        <p:grpSpPr bwMode="auto">
          <a:xfrm>
            <a:off x="4781550" y="4425950"/>
            <a:ext cx="1316038" cy="361950"/>
            <a:chOff x="2982" y="2778"/>
            <a:chExt cx="829" cy="228"/>
          </a:xfrm>
        </p:grpSpPr>
        <p:sp>
          <p:nvSpPr>
            <p:cNvPr id="18454" name="Line 43"/>
            <p:cNvSpPr>
              <a:spLocks noChangeShapeType="1"/>
            </p:cNvSpPr>
            <p:nvPr/>
          </p:nvSpPr>
          <p:spPr bwMode="gray">
            <a:xfrm>
              <a:off x="3164" y="3006"/>
              <a:ext cx="4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Text Box 44"/>
            <p:cNvSpPr txBox="1">
              <a:spLocks noChangeArrowheads="1"/>
            </p:cNvSpPr>
            <p:nvPr/>
          </p:nvSpPr>
          <p:spPr bwMode="gray">
            <a:xfrm>
              <a:off x="2982" y="2778"/>
              <a:ext cx="8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5 : service(r)</a:t>
              </a:r>
            </a:p>
          </p:txBody>
        </p:sp>
      </p:grpSp>
      <p:sp>
        <p:nvSpPr>
          <p:cNvPr id="18452" name="Text Box 27"/>
          <p:cNvSpPr txBox="1">
            <a:spLocks noChangeArrowheads="1"/>
          </p:cNvSpPr>
          <p:nvPr/>
        </p:nvSpPr>
        <p:spPr bwMode="gray">
          <a:xfrm>
            <a:off x="2268538" y="4013200"/>
            <a:ext cx="1484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4 : schedule(r)</a:t>
            </a:r>
          </a:p>
        </p:txBody>
      </p:sp>
      <p:sp>
        <p:nvSpPr>
          <p:cNvPr id="18453" name="Line 46"/>
          <p:cNvSpPr>
            <a:spLocks noChangeShapeType="1"/>
          </p:cNvSpPr>
          <p:nvPr/>
        </p:nvSpPr>
        <p:spPr bwMode="gray">
          <a:xfrm>
            <a:off x="3722688" y="38703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in Interactions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objects in an interaction can represent instances of classes, components, nodes, actors, and even use cases.</a:t>
            </a:r>
          </a:p>
          <a:p>
            <a:pPr eaLnBrk="1" hangingPunct="1"/>
            <a:r>
              <a:rPr lang="en-US" smtClean="0"/>
              <a:t>Although abstract classes and interfaces do not have any direct instances, an interaction may show “prototypical” instances of them as well.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gray">
          <a:xfrm>
            <a:off x="5029200" y="4240213"/>
            <a:ext cx="1371600" cy="731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u="sng"/>
              <a:t>: </a:t>
            </a:r>
            <a:r>
              <a:rPr lang="en-US" sz="1800" i="1" u="sng"/>
              <a:t>Shape</a:t>
            </a:r>
            <a:endParaRPr lang="en-US" sz="1800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gray">
          <a:xfrm flipH="1">
            <a:off x="3352800" y="46069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9464" name="Text Box 5"/>
          <p:cNvSpPr txBox="1">
            <a:spLocks noChangeArrowheads="1"/>
          </p:cNvSpPr>
          <p:nvPr/>
        </p:nvSpPr>
        <p:spPr bwMode="gray">
          <a:xfrm>
            <a:off x="3770313" y="41148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/>
              <a:t>draw()</a:t>
            </a:r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gray">
          <a:xfrm>
            <a:off x="3771900" y="44751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 Labels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mtClean="0"/>
              <a:t>A message label can include:</a:t>
            </a:r>
          </a:p>
          <a:p>
            <a:pPr eaLnBrk="1" hangingPunct="1"/>
            <a:r>
              <a:rPr lang="en-US" smtClean="0"/>
              <a:t>Sequence number followed by a colon</a:t>
            </a:r>
          </a:p>
          <a:p>
            <a:pPr lvl="1" eaLnBrk="1" hangingPunct="1"/>
            <a:r>
              <a:rPr lang="en-US" smtClean="0"/>
              <a:t>number starting with 1 (1, 2, 3, ...)</a:t>
            </a:r>
          </a:p>
          <a:p>
            <a:pPr lvl="1" eaLnBrk="1" hangingPunct="1"/>
            <a:r>
              <a:rPr lang="en-US" smtClean="0"/>
              <a:t>Dewey decimal numbering can be used to indicate nested calls for procedural flow of control  (e.g., 2.1, 2.2, 2.3)</a:t>
            </a:r>
          </a:p>
          <a:p>
            <a:pPr lvl="1" eaLnBrk="1" hangingPunct="1"/>
            <a:r>
              <a:rPr lang="en-US" smtClean="0"/>
              <a:t>letters can be used to indicate different thread of control</a:t>
            </a:r>
          </a:p>
          <a:p>
            <a:pPr lvl="1" eaLnBrk="1" hangingPunct="1"/>
            <a:r>
              <a:rPr lang="en-US" smtClean="0"/>
              <a:t>usually omitted from sequence diagrams</a:t>
            </a:r>
          </a:p>
          <a:p>
            <a:pPr eaLnBrk="1" hangingPunct="1"/>
            <a:r>
              <a:rPr lang="en-US" smtClean="0"/>
              <a:t>Iterative or conditional expression (optional)</a:t>
            </a:r>
          </a:p>
          <a:p>
            <a:pPr lvl="1" eaLnBrk="1" hangingPunct="1"/>
            <a:r>
              <a:rPr lang="en-US" smtClean="0"/>
              <a:t>*[ iteration clause ]	an iteration</a:t>
            </a:r>
          </a:p>
          <a:p>
            <a:pPr lvl="1" eaLnBrk="1" hangingPunct="1"/>
            <a:r>
              <a:rPr lang="en-US" smtClean="0"/>
              <a:t>*				an iteration (common)</a:t>
            </a:r>
          </a:p>
          <a:p>
            <a:pPr lvl="1" eaLnBrk="1" hangingPunct="1"/>
            <a:r>
              <a:rPr lang="en-US" smtClean="0"/>
              <a:t>[ condition clause ]	branch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Message Labels</a:t>
            </a:r>
            <a:br>
              <a:rPr lang="en-US" smtClean="0"/>
            </a:br>
            <a:r>
              <a:rPr lang="en-US" sz="2600" smtClean="0"/>
              <a:t>(continued)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 signature of the form</a:t>
            </a:r>
          </a:p>
          <a:p>
            <a:pPr lvl="1" eaLnBrk="1" hangingPunct="1">
              <a:buFontTx/>
              <a:buNone/>
            </a:pPr>
            <a:r>
              <a:rPr lang="en-US" smtClean="0"/>
              <a:t>	returnValue := messageName(argument, ...)</a:t>
            </a:r>
          </a:p>
          <a:p>
            <a:pPr eaLnBrk="1" hangingPunct="1">
              <a:buFontTx/>
              <a:buNone/>
            </a:pPr>
            <a:r>
              <a:rPr lang="en-US" smtClean="0"/>
              <a:t>	The return value and assignment operator are omitted if the message does not return a value.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1312863" y="3581400"/>
            <a:ext cx="6307137" cy="127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/>
              <a:t>Note:  UML also permits message labels to be expressed in the syntax of a programming language such as Java or Smalltalk.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Interactions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In object-oriented systems, objects interact and cooperate to achieve system goals.</a:t>
            </a:r>
          </a:p>
          <a:p>
            <a:pPr eaLnBrk="1" hangingPunct="1"/>
            <a:r>
              <a:rPr lang="en-US" smtClean="0"/>
              <a:t>Object communicate by sending messages.</a:t>
            </a:r>
          </a:p>
          <a:p>
            <a:pPr eaLnBrk="1" hangingPunct="1"/>
            <a:r>
              <a:rPr lang="en-US" smtClean="0"/>
              <a:t>An </a:t>
            </a:r>
            <a:r>
              <a:rPr lang="en-US" i="1" smtClean="0"/>
              <a:t>interaction</a:t>
            </a:r>
            <a:r>
              <a:rPr lang="en-US" smtClean="0"/>
              <a:t> is a behavior that comprises a set of messages exchanged among a set of objects within a particular context to accomplish a particular purpose.</a:t>
            </a:r>
          </a:p>
          <a:p>
            <a:pPr eaLnBrk="1" hangingPunct="1"/>
            <a:r>
              <a:rPr lang="en-US" smtClean="0"/>
              <a:t>Context can be</a:t>
            </a:r>
          </a:p>
          <a:p>
            <a:pPr lvl="1" eaLnBrk="1" hangingPunct="1"/>
            <a:r>
              <a:rPr lang="en-US" smtClean="0"/>
              <a:t>system			–  subsystem</a:t>
            </a:r>
          </a:p>
          <a:p>
            <a:pPr lvl="1" eaLnBrk="1" hangingPunct="1"/>
            <a:r>
              <a:rPr lang="en-US" smtClean="0"/>
              <a:t>use case			–  operation</a:t>
            </a:r>
          </a:p>
          <a:p>
            <a:pPr lvl="1" eaLnBrk="1" hangingPunct="1"/>
            <a:r>
              <a:rPr lang="en-US" smtClean="0"/>
              <a:t>class			– 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 Label Examples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B2				message within thread B</a:t>
            </a:r>
          </a:p>
          <a:p>
            <a:pPr eaLnBrk="1" hangingPunct="1">
              <a:buFontTx/>
              <a:buNone/>
            </a:pPr>
            <a:r>
              <a:rPr lang="en-US" smtClean="0"/>
              <a:t>2 : display(x, y)		simple message</a:t>
            </a:r>
          </a:p>
          <a:p>
            <a:pPr eaLnBrk="1" hangingPunct="1">
              <a:buFontTx/>
              <a:buNone/>
            </a:pPr>
            <a:r>
              <a:rPr lang="en-US" smtClean="0"/>
              <a:t>1.3.1 : p := find(specs)	nested call with return value</a:t>
            </a:r>
          </a:p>
          <a:p>
            <a:pPr eaLnBrk="1" hangingPunct="1">
              <a:buFontTx/>
              <a:buNone/>
            </a:pPr>
            <a:r>
              <a:rPr lang="en-US" smtClean="0"/>
              <a:t>3* : update()			iteration</a:t>
            </a:r>
          </a:p>
          <a:p>
            <a:pPr eaLnBrk="1" hangingPunct="1">
              <a:buFontTx/>
              <a:buNone/>
            </a:pPr>
            <a:r>
              <a:rPr lang="en-US" smtClean="0"/>
              <a:t>3*[ i := 1..n] : update()	iteration</a:t>
            </a:r>
          </a:p>
          <a:p>
            <a:pPr eaLnBrk="1" hangingPunct="1">
              <a:buFontTx/>
              <a:buNone/>
            </a:pPr>
            <a:r>
              <a:rPr lang="en-US" smtClean="0"/>
              <a:t>5 [ x &gt; 0 ] : submit()		branch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Timing Constraints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Timing constraints can be used to show real-time performance requirements.</a:t>
            </a:r>
          </a:p>
          <a:p>
            <a:pPr eaLnBrk="1" hangingPunct="1"/>
            <a:r>
              <a:rPr lang="en-US" smtClean="0"/>
              <a:t>A timing constraint can be formed using message names and timing functions such as sendTime, receiveTime, executionTime, etc.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1752600" y="3960813"/>
            <a:ext cx="1554163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Tracker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5913438" y="3960813"/>
            <a:ext cx="1554162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ThreatHandler</a:t>
            </a:r>
          </a:p>
        </p:txBody>
      </p:sp>
      <p:cxnSp>
        <p:nvCxnSpPr>
          <p:cNvPr id="23560" name="AutoShape 6"/>
          <p:cNvCxnSpPr>
            <a:cxnSpLocks noChangeShapeType="1"/>
            <a:stCxn id="23558" idx="3"/>
            <a:endCxn id="23559" idx="1"/>
          </p:cNvCxnSpPr>
          <p:nvPr/>
        </p:nvCxnSpPr>
        <p:spPr bwMode="auto">
          <a:xfrm>
            <a:off x="3306763" y="4281488"/>
            <a:ext cx="2606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3561" name="Text Box 7"/>
          <p:cNvSpPr txBox="1">
            <a:spLocks noChangeArrowheads="1"/>
          </p:cNvSpPr>
          <p:nvPr/>
        </p:nvSpPr>
        <p:spPr bwMode="auto">
          <a:xfrm>
            <a:off x="3422650" y="3886200"/>
            <a:ext cx="2295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determineThreatLevel()</a:t>
            </a:r>
          </a:p>
        </p:txBody>
      </p:sp>
      <p:sp>
        <p:nvSpPr>
          <p:cNvPr id="23562" name="Text Box 8"/>
          <p:cNvSpPr txBox="1">
            <a:spLocks noChangeArrowheads="1"/>
          </p:cNvSpPr>
          <p:nvPr/>
        </p:nvSpPr>
        <p:spPr bwMode="auto">
          <a:xfrm>
            <a:off x="3328988" y="4254500"/>
            <a:ext cx="2484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{ executionTime &lt; 20ms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Multiobjects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multiobject represents a set of objects on the “many” end of an association.</a:t>
            </a:r>
          </a:p>
          <a:p>
            <a:pPr eaLnBrk="1" hangingPunct="1"/>
            <a:r>
              <a:rPr lang="en-US" smtClean="0"/>
              <a:t>A multiobject is shown as two objects slightly offset from each other.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message sent to the multiobject indicates a message to the entire set, rather than to a single object in the set.</a:t>
            </a:r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3886200" y="3078163"/>
            <a:ext cx="1524000" cy="884237"/>
            <a:chOff x="2448" y="2352"/>
            <a:chExt cx="960" cy="557"/>
          </a:xfrm>
        </p:grpSpPr>
        <p:sp>
          <p:nvSpPr>
            <p:cNvPr id="24583" name="Rectangle 4"/>
            <p:cNvSpPr>
              <a:spLocks noChangeArrowheads="1"/>
            </p:cNvSpPr>
            <p:nvPr/>
          </p:nvSpPr>
          <p:spPr bwMode="auto">
            <a:xfrm>
              <a:off x="2448" y="2448"/>
              <a:ext cx="864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u="sng"/>
                <a:t>:Order</a:t>
              </a:r>
              <a:endParaRPr lang="en-US" sz="1800"/>
            </a:p>
          </p:txBody>
        </p:sp>
        <p:sp>
          <p:nvSpPr>
            <p:cNvPr id="24584" name="Freeform 5"/>
            <p:cNvSpPr>
              <a:spLocks/>
            </p:cNvSpPr>
            <p:nvPr/>
          </p:nvSpPr>
          <p:spPr bwMode="auto">
            <a:xfrm>
              <a:off x="2544" y="2352"/>
              <a:ext cx="864" cy="480"/>
            </a:xfrm>
            <a:custGeom>
              <a:avLst/>
              <a:gdLst>
                <a:gd name="T0" fmla="*/ 0 w 864"/>
                <a:gd name="T1" fmla="*/ 96 h 480"/>
                <a:gd name="T2" fmla="*/ 0 w 864"/>
                <a:gd name="T3" fmla="*/ 0 h 480"/>
                <a:gd name="T4" fmla="*/ 864 w 864"/>
                <a:gd name="T5" fmla="*/ 0 h 480"/>
                <a:gd name="T6" fmla="*/ 864 w 864"/>
                <a:gd name="T7" fmla="*/ 480 h 480"/>
                <a:gd name="T8" fmla="*/ 768 w 864"/>
                <a:gd name="T9" fmla="*/ 48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480"/>
                <a:gd name="T17" fmla="*/ 864 w 864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480">
                  <a:moveTo>
                    <a:pt x="0" y="96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768" y="48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Sequence Diagrams versus</a:t>
            </a:r>
            <a:br>
              <a:rPr lang="en-US" dirty="0" smtClean="0"/>
            </a:br>
            <a:r>
              <a:rPr lang="en-US" dirty="0" smtClean="0"/>
              <a:t>Communication Diagrams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524000"/>
            <a:ext cx="8503920" cy="4572000"/>
          </a:xfrm>
        </p:spPr>
        <p:txBody>
          <a:bodyPr/>
          <a:lstStyle/>
          <a:p>
            <a:pPr eaLnBrk="1" hangingPunct="1"/>
            <a:r>
              <a:rPr lang="en-US" smtClean="0"/>
              <a:t>A communication diagram shows the relationships among the objects in addition to the messages.</a:t>
            </a:r>
          </a:p>
          <a:p>
            <a:pPr eaLnBrk="1" hangingPunct="1"/>
            <a:r>
              <a:rPr lang="en-US" smtClean="0"/>
              <a:t>A sequence diagram shows time as a separate dimension;  a communication diagram uses sequence numbers.</a:t>
            </a:r>
          </a:p>
          <a:p>
            <a:pPr eaLnBrk="1" hangingPunct="1"/>
            <a:r>
              <a:rPr lang="en-US" smtClean="0"/>
              <a:t>Sequence diagrams can show focus of control.</a:t>
            </a:r>
          </a:p>
          <a:p>
            <a:pPr eaLnBrk="1" hangingPunct="1"/>
            <a:r>
              <a:rPr lang="en-US" smtClean="0"/>
              <a:t>Communication diagrams are more “space efficient” than sequence diagrams.</a:t>
            </a:r>
          </a:p>
          <a:p>
            <a:pPr eaLnBrk="1" hangingPunct="1"/>
            <a:r>
              <a:rPr lang="en-US" smtClean="0"/>
              <a:t>Sequence diagrams are better suited for real-time specifications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Modeling with Interaction Diagrams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Use interaction diagrams to model</a:t>
            </a:r>
          </a:p>
          <a:p>
            <a:pPr eaLnBrk="1" hangingPunct="1"/>
            <a:r>
              <a:rPr lang="en-US" smtClean="0"/>
              <a:t>The dynamic interaction among several objects as part of a pattern or architectural framework</a:t>
            </a:r>
          </a:p>
          <a:p>
            <a:pPr eaLnBrk="1" hangingPunct="1"/>
            <a:r>
              <a:rPr lang="en-US" smtClean="0"/>
              <a:t>A specific scenario within a use case</a:t>
            </a:r>
          </a:p>
          <a:p>
            <a:pPr eaLnBrk="1" hangingPunct="1"/>
            <a:r>
              <a:rPr lang="en-US" smtClean="0"/>
              <a:t>The behavior of an operation that interacts with other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i="1" smtClean="0"/>
              <a:t>message</a:t>
            </a:r>
            <a:r>
              <a:rPr lang="en-US" smtClean="0"/>
              <a:t> is the conveyance of information from one object to another, with the expectation that activity will ensue.</a:t>
            </a:r>
          </a:p>
          <a:p>
            <a:pPr eaLnBrk="1" hangingPunct="1"/>
            <a:r>
              <a:rPr lang="en-US" smtClean="0"/>
              <a:t>The receipt of a message instance is considered to be an instance of an event.</a:t>
            </a:r>
          </a:p>
          <a:p>
            <a:pPr eaLnBrk="1" hangingPunct="1"/>
            <a:r>
              <a:rPr lang="en-US" smtClean="0"/>
              <a:t>A message implementation can take various forms:</a:t>
            </a:r>
          </a:p>
          <a:p>
            <a:pPr lvl="1" eaLnBrk="1" hangingPunct="1"/>
            <a:r>
              <a:rPr lang="en-US" smtClean="0"/>
              <a:t>method call</a:t>
            </a:r>
          </a:p>
          <a:p>
            <a:pPr lvl="1" eaLnBrk="1" hangingPunct="1"/>
            <a:r>
              <a:rPr lang="en-US" smtClean="0"/>
              <a:t>remote procedure call</a:t>
            </a:r>
          </a:p>
          <a:p>
            <a:pPr lvl="1" eaLnBrk="1" hangingPunct="1"/>
            <a:r>
              <a:rPr lang="en-US" smtClean="0"/>
              <a:t>interprocess communication between active threads</a:t>
            </a:r>
          </a:p>
          <a:p>
            <a:pPr lvl="1" eaLnBrk="1" hangingPunct="1"/>
            <a:r>
              <a:rPr lang="en-US" smtClean="0"/>
              <a:t>explicit throwing of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Modeling Messages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</a:t>
            </a:r>
          </a:p>
          <a:p>
            <a:pPr lvl="1" eaLnBrk="1" hangingPunct="1"/>
            <a:r>
              <a:rPr lang="en-US" dirty="0" smtClean="0"/>
              <a:t>invoke an operation on an object </a:t>
            </a:r>
          </a:p>
          <a:p>
            <a:pPr lvl="1" eaLnBrk="1" hangingPunct="1"/>
            <a:r>
              <a:rPr lang="en-US" dirty="0" smtClean="0"/>
              <a:t>nested flow of control (caller waits)</a:t>
            </a:r>
          </a:p>
          <a:p>
            <a:pPr lvl="1" eaLnBrk="1" hangingPunct="1"/>
            <a:r>
              <a:rPr lang="en-US" dirty="0" smtClean="0"/>
              <a:t>most common kind of message</a:t>
            </a:r>
          </a:p>
          <a:p>
            <a:pPr eaLnBrk="1" hangingPunct="1"/>
            <a:r>
              <a:rPr lang="en-US" dirty="0" smtClean="0"/>
              <a:t>Sequential Message</a:t>
            </a:r>
          </a:p>
          <a:p>
            <a:pPr lvl="1" eaLnBrk="1" hangingPunct="1"/>
            <a:r>
              <a:rPr lang="en-US" dirty="0" smtClean="0"/>
              <a:t>flat flow of control (no nesting implied)</a:t>
            </a:r>
          </a:p>
          <a:p>
            <a:pPr lvl="1" eaLnBrk="1" hangingPunct="1"/>
            <a:r>
              <a:rPr lang="en-US" dirty="0" smtClean="0"/>
              <a:t>shows progression to the next step in the sequence</a:t>
            </a:r>
          </a:p>
          <a:p>
            <a:pPr eaLnBrk="1" hangingPunct="1"/>
            <a:r>
              <a:rPr lang="en-US" dirty="0" smtClean="0"/>
              <a:t>Asynchronous Message</a:t>
            </a:r>
          </a:p>
          <a:p>
            <a:pPr lvl="1" eaLnBrk="1" hangingPunct="1"/>
            <a:r>
              <a:rPr lang="en-US" dirty="0" smtClean="0"/>
              <a:t>asynchronous flow of control (caller doesn’t wait)</a:t>
            </a:r>
          </a:p>
          <a:p>
            <a:pPr lvl="1" eaLnBrk="1" hangingPunct="1"/>
            <a:r>
              <a:rPr lang="en-US" dirty="0" smtClean="0"/>
              <a:t>for example, send a signal</a:t>
            </a:r>
          </a:p>
        </p:txBody>
      </p:sp>
      <p:grpSp>
        <p:nvGrpSpPr>
          <p:cNvPr id="6150" name="Group 21"/>
          <p:cNvGrpSpPr>
            <a:grpSpLocks/>
          </p:cNvGrpSpPr>
          <p:nvPr/>
        </p:nvGrpSpPr>
        <p:grpSpPr bwMode="auto">
          <a:xfrm>
            <a:off x="1524000" y="1557020"/>
            <a:ext cx="1200150" cy="381000"/>
            <a:chOff x="2984" y="1056"/>
            <a:chExt cx="756" cy="240"/>
          </a:xfrm>
        </p:grpSpPr>
        <p:sp>
          <p:nvSpPr>
            <p:cNvPr id="6157" name="Line 4"/>
            <p:cNvSpPr>
              <a:spLocks noChangeShapeType="1"/>
            </p:cNvSpPr>
            <p:nvPr/>
          </p:nvSpPr>
          <p:spPr bwMode="gray">
            <a:xfrm>
              <a:off x="3016" y="1296"/>
              <a:ext cx="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11"/>
            <p:cNvSpPr txBox="1">
              <a:spLocks noChangeArrowheads="1"/>
            </p:cNvSpPr>
            <p:nvPr/>
          </p:nvSpPr>
          <p:spPr bwMode="gray">
            <a:xfrm>
              <a:off x="2984" y="1056"/>
              <a:ext cx="7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schedule(r)</a:t>
              </a:r>
            </a:p>
          </p:txBody>
        </p:sp>
      </p:grpSp>
      <p:grpSp>
        <p:nvGrpSpPr>
          <p:cNvPr id="6151" name="Group 35"/>
          <p:cNvGrpSpPr>
            <a:grpSpLocks/>
          </p:cNvGrpSpPr>
          <p:nvPr/>
        </p:nvGrpSpPr>
        <p:grpSpPr bwMode="auto">
          <a:xfrm>
            <a:off x="3921918" y="3287395"/>
            <a:ext cx="1096963" cy="347663"/>
            <a:chOff x="3021" y="2136"/>
            <a:chExt cx="691" cy="219"/>
          </a:xfrm>
        </p:grpSpPr>
        <p:sp>
          <p:nvSpPr>
            <p:cNvPr id="6155" name="Line 28"/>
            <p:cNvSpPr>
              <a:spLocks noChangeShapeType="1"/>
            </p:cNvSpPr>
            <p:nvPr/>
          </p:nvSpPr>
          <p:spPr bwMode="gray">
            <a:xfrm>
              <a:off x="3021" y="2355"/>
              <a:ext cx="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Text Box 29"/>
            <p:cNvSpPr txBox="1">
              <a:spLocks noChangeArrowheads="1"/>
            </p:cNvSpPr>
            <p:nvPr/>
          </p:nvSpPr>
          <p:spPr bwMode="gray">
            <a:xfrm>
              <a:off x="3117" y="2136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search</a:t>
              </a:r>
            </a:p>
          </p:txBody>
        </p:sp>
      </p:grpSp>
      <p:grpSp>
        <p:nvGrpSpPr>
          <p:cNvPr id="6152" name="Group 36"/>
          <p:cNvGrpSpPr>
            <a:grpSpLocks/>
          </p:cNvGrpSpPr>
          <p:nvPr/>
        </p:nvGrpSpPr>
        <p:grpSpPr bwMode="auto">
          <a:xfrm>
            <a:off x="4331653" y="4606290"/>
            <a:ext cx="1123950" cy="347662"/>
            <a:chOff x="3014" y="2136"/>
            <a:chExt cx="708" cy="219"/>
          </a:xfrm>
        </p:grpSpPr>
        <p:sp>
          <p:nvSpPr>
            <p:cNvPr id="6153" name="Line 37"/>
            <p:cNvSpPr>
              <a:spLocks noChangeShapeType="1"/>
            </p:cNvSpPr>
            <p:nvPr/>
          </p:nvSpPr>
          <p:spPr bwMode="gray">
            <a:xfrm>
              <a:off x="3021" y="2355"/>
              <a:ext cx="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Text Box 38"/>
            <p:cNvSpPr txBox="1">
              <a:spLocks noChangeArrowheads="1"/>
            </p:cNvSpPr>
            <p:nvPr/>
          </p:nvSpPr>
          <p:spPr bwMode="gray">
            <a:xfrm>
              <a:off x="3014" y="2136"/>
              <a:ext cx="7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 : notify()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Modeling Messages</a:t>
            </a:r>
            <a:br>
              <a:rPr lang="en-US" smtClean="0"/>
            </a:br>
            <a:r>
              <a:rPr lang="en-US" sz="2600" smtClean="0"/>
              <a:t>(continued)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</a:t>
            </a:r>
          </a:p>
          <a:p>
            <a:pPr lvl="1" eaLnBrk="1" hangingPunct="1"/>
            <a:r>
              <a:rPr lang="en-US" smtClean="0"/>
              <a:t>may be used to show explicit return from a call</a:t>
            </a:r>
          </a:p>
          <a:p>
            <a:pPr lvl="1" eaLnBrk="1" hangingPunct="1"/>
            <a:r>
              <a:rPr lang="en-US" smtClean="0"/>
              <a:t>often suppressed as implicit</a:t>
            </a:r>
          </a:p>
          <a:p>
            <a:pPr lvl="1" eaLnBrk="1" hangingPunct="1"/>
            <a:r>
              <a:rPr lang="en-US" smtClean="0"/>
              <a:t>can be labeled with a return value</a:t>
            </a:r>
          </a:p>
          <a:p>
            <a:pPr eaLnBrk="1" hangingPunct="1"/>
            <a:r>
              <a:rPr lang="en-US" smtClean="0"/>
              <a:t>Object Creation</a:t>
            </a:r>
          </a:p>
          <a:p>
            <a:pPr eaLnBrk="1" hangingPunct="1"/>
            <a:r>
              <a:rPr lang="en-US" smtClean="0"/>
              <a:t>Object Destruction</a:t>
            </a:r>
          </a:p>
        </p:txBody>
      </p:sp>
      <p:grpSp>
        <p:nvGrpSpPr>
          <p:cNvPr id="7174" name="Group 4"/>
          <p:cNvGrpSpPr>
            <a:grpSpLocks/>
          </p:cNvGrpSpPr>
          <p:nvPr/>
        </p:nvGrpSpPr>
        <p:grpSpPr bwMode="auto">
          <a:xfrm>
            <a:off x="3736975" y="3708400"/>
            <a:ext cx="1096963" cy="368300"/>
            <a:chOff x="3016" y="2400"/>
            <a:chExt cx="691" cy="232"/>
          </a:xfrm>
        </p:grpSpPr>
        <p:sp>
          <p:nvSpPr>
            <p:cNvPr id="7181" name="Line 5"/>
            <p:cNvSpPr>
              <a:spLocks noChangeShapeType="1"/>
            </p:cNvSpPr>
            <p:nvPr/>
          </p:nvSpPr>
          <p:spPr bwMode="gray">
            <a:xfrm>
              <a:off x="3016" y="2632"/>
              <a:ext cx="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Text Box 6"/>
            <p:cNvSpPr txBox="1">
              <a:spLocks noChangeArrowheads="1"/>
            </p:cNvSpPr>
            <p:nvPr/>
          </p:nvSpPr>
          <p:spPr bwMode="gray">
            <a:xfrm>
              <a:off x="3022" y="2400"/>
              <a:ext cx="678" cy="21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«destroy»</a:t>
              </a:r>
            </a:p>
          </p:txBody>
        </p:sp>
      </p:grp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3768408" y="3315335"/>
            <a:ext cx="1096963" cy="374650"/>
            <a:chOff x="3016" y="2080"/>
            <a:chExt cx="691" cy="236"/>
          </a:xfrm>
        </p:grpSpPr>
        <p:sp>
          <p:nvSpPr>
            <p:cNvPr id="7179" name="Line 8"/>
            <p:cNvSpPr>
              <a:spLocks noChangeShapeType="1"/>
            </p:cNvSpPr>
            <p:nvPr/>
          </p:nvSpPr>
          <p:spPr bwMode="gray">
            <a:xfrm>
              <a:off x="3016" y="2316"/>
              <a:ext cx="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Text Box 9"/>
            <p:cNvSpPr txBox="1">
              <a:spLocks noChangeArrowheads="1"/>
            </p:cNvSpPr>
            <p:nvPr/>
          </p:nvSpPr>
          <p:spPr bwMode="gray">
            <a:xfrm>
              <a:off x="3055" y="2080"/>
              <a:ext cx="6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«create»</a:t>
              </a:r>
            </a:p>
          </p:txBody>
        </p:sp>
      </p:grpSp>
      <p:grpSp>
        <p:nvGrpSpPr>
          <p:cNvPr id="7176" name="Group 15"/>
          <p:cNvGrpSpPr>
            <a:grpSpLocks/>
          </p:cNvGrpSpPr>
          <p:nvPr/>
        </p:nvGrpSpPr>
        <p:grpSpPr bwMode="auto">
          <a:xfrm>
            <a:off x="2133600" y="1564481"/>
            <a:ext cx="1257300" cy="347663"/>
            <a:chOff x="2576" y="1432"/>
            <a:chExt cx="792" cy="219"/>
          </a:xfrm>
        </p:grpSpPr>
        <p:sp>
          <p:nvSpPr>
            <p:cNvPr id="7177" name="Line 16"/>
            <p:cNvSpPr>
              <a:spLocks noChangeShapeType="1"/>
            </p:cNvSpPr>
            <p:nvPr/>
          </p:nvSpPr>
          <p:spPr bwMode="gray">
            <a:xfrm>
              <a:off x="2624" y="1651"/>
              <a:ext cx="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Text Box 17"/>
            <p:cNvSpPr txBox="1">
              <a:spLocks noChangeArrowheads="1"/>
            </p:cNvSpPr>
            <p:nvPr/>
          </p:nvSpPr>
          <p:spPr bwMode="gray">
            <a:xfrm>
              <a:off x="2576" y="1432"/>
              <a:ext cx="7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return value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Interaction Diagrams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 bwMode="gray"/>
        <p:txBody>
          <a:bodyPr/>
          <a:lstStyle/>
          <a:p>
            <a:pPr eaLnBrk="1" hangingPunct="1"/>
            <a:r>
              <a:rPr lang="en-US" smtClean="0"/>
              <a:t>Commonly contain</a:t>
            </a:r>
          </a:p>
          <a:p>
            <a:pPr lvl="1" eaLnBrk="1" hangingPunct="1"/>
            <a:r>
              <a:rPr lang="en-US" smtClean="0"/>
              <a:t>objects</a:t>
            </a:r>
          </a:p>
          <a:p>
            <a:pPr lvl="1" eaLnBrk="1" hangingPunct="1"/>
            <a:r>
              <a:rPr lang="en-US" smtClean="0"/>
              <a:t>links</a:t>
            </a:r>
          </a:p>
          <a:p>
            <a:pPr lvl="1" eaLnBrk="1" hangingPunct="1"/>
            <a:r>
              <a:rPr lang="en-US" smtClean="0"/>
              <a:t>messages</a:t>
            </a:r>
          </a:p>
          <a:p>
            <a:pPr eaLnBrk="1" hangingPunct="1"/>
            <a:r>
              <a:rPr lang="en-US" smtClean="0"/>
              <a:t>Model the dynamic aspects of objects interacting in a system</a:t>
            </a:r>
          </a:p>
          <a:p>
            <a:pPr eaLnBrk="1" hangingPunct="1"/>
            <a:r>
              <a:rPr lang="en-US" smtClean="0"/>
              <a:t>Two kinds of interaction diagrams</a:t>
            </a:r>
          </a:p>
          <a:p>
            <a:pPr lvl="1" eaLnBrk="1" hangingPunct="1"/>
            <a:r>
              <a:rPr lang="en-US" smtClean="0"/>
              <a:t>Sequence Diagrams</a:t>
            </a:r>
          </a:p>
          <a:p>
            <a:pPr lvl="1" eaLnBrk="1" hangingPunct="1"/>
            <a:r>
              <a:rPr lang="en-US" smtClean="0"/>
              <a:t>Communication Diagram</a:t>
            </a:r>
          </a:p>
        </p:txBody>
      </p:sp>
      <p:grpSp>
        <p:nvGrpSpPr>
          <p:cNvPr id="8198" name="Group 7"/>
          <p:cNvGrpSpPr>
            <a:grpSpLocks/>
          </p:cNvGrpSpPr>
          <p:nvPr/>
        </p:nvGrpSpPr>
        <p:grpSpPr bwMode="auto">
          <a:xfrm>
            <a:off x="4319588" y="4572000"/>
            <a:ext cx="1776412" cy="762000"/>
            <a:chOff x="2669" y="2928"/>
            <a:chExt cx="1119" cy="480"/>
          </a:xfrm>
        </p:grpSpPr>
        <p:sp>
          <p:nvSpPr>
            <p:cNvPr id="8199" name="Text Box 4"/>
            <p:cNvSpPr txBox="1">
              <a:spLocks noChangeArrowheads="1"/>
            </p:cNvSpPr>
            <p:nvPr/>
          </p:nvSpPr>
          <p:spPr bwMode="gray">
            <a:xfrm>
              <a:off x="2669" y="2928"/>
              <a:ext cx="23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400"/>
                <a:t>}</a:t>
              </a:r>
            </a:p>
          </p:txBody>
        </p:sp>
        <p:sp>
          <p:nvSpPr>
            <p:cNvPr id="8200" name="Text Box 5"/>
            <p:cNvSpPr txBox="1">
              <a:spLocks noChangeArrowheads="1"/>
            </p:cNvSpPr>
            <p:nvPr/>
          </p:nvSpPr>
          <p:spPr bwMode="gray">
            <a:xfrm>
              <a:off x="2856" y="2998"/>
              <a:ext cx="9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800" dirty="0"/>
                <a:t>Semantically</a:t>
              </a:r>
            </a:p>
            <a:p>
              <a:pPr algn="l"/>
              <a:r>
                <a:rPr lang="en-US" sz="1800" dirty="0"/>
                <a:t>Equivalent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Sequence Diagram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Emphasizes the time ordering of messages</a:t>
            </a:r>
          </a:p>
          <a:p>
            <a:pPr eaLnBrk="1" hangingPunct="1"/>
            <a:r>
              <a:rPr lang="en-US" smtClean="0"/>
              <a:t>Features</a:t>
            </a:r>
          </a:p>
          <a:p>
            <a:pPr lvl="1" eaLnBrk="1" hangingPunct="1"/>
            <a:r>
              <a:rPr lang="en-US" smtClean="0"/>
              <a:t>object lifelines</a:t>
            </a:r>
          </a:p>
          <a:p>
            <a:pPr lvl="1" eaLnBrk="1" hangingPunct="1"/>
            <a:r>
              <a:rPr lang="en-US" smtClean="0"/>
              <a:t>focus of control</a:t>
            </a:r>
          </a:p>
          <a:p>
            <a:pPr eaLnBrk="1" hangingPunct="1"/>
            <a:r>
              <a:rPr lang="en-US" smtClean="0"/>
              <a:t>Time increases as you “read” down the diagram.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Sequence Diagram</a:t>
            </a:r>
          </a:p>
        </p:txBody>
      </p:sp>
      <p:grpSp>
        <p:nvGrpSpPr>
          <p:cNvPr id="10245" name="Group 78"/>
          <p:cNvGrpSpPr>
            <a:grpSpLocks/>
          </p:cNvGrpSpPr>
          <p:nvPr/>
        </p:nvGrpSpPr>
        <p:grpSpPr bwMode="auto">
          <a:xfrm>
            <a:off x="236538" y="1524000"/>
            <a:ext cx="1268412" cy="866775"/>
            <a:chOff x="149" y="1159"/>
            <a:chExt cx="799" cy="546"/>
          </a:xfrm>
        </p:grpSpPr>
        <p:grpSp>
          <p:nvGrpSpPr>
            <p:cNvPr id="10284" name="Group 4"/>
            <p:cNvGrpSpPr>
              <a:grpSpLocks noChangeAspect="1"/>
            </p:cNvGrpSpPr>
            <p:nvPr/>
          </p:nvGrpSpPr>
          <p:grpSpPr bwMode="auto">
            <a:xfrm>
              <a:off x="468" y="1159"/>
              <a:ext cx="160" cy="363"/>
              <a:chOff x="944" y="2400"/>
              <a:chExt cx="192" cy="436"/>
            </a:xfrm>
          </p:grpSpPr>
          <p:sp>
            <p:nvSpPr>
              <p:cNvPr id="10286" name="Oval 5"/>
              <p:cNvSpPr>
                <a:spLocks noChangeAspect="1" noChangeArrowheads="1"/>
              </p:cNvSpPr>
              <p:nvPr/>
            </p:nvSpPr>
            <p:spPr bwMode="gray">
              <a:xfrm>
                <a:off x="968" y="2400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7" name="Line 6"/>
              <p:cNvSpPr>
                <a:spLocks noChangeAspect="1" noChangeShapeType="1"/>
              </p:cNvSpPr>
              <p:nvPr/>
            </p:nvSpPr>
            <p:spPr bwMode="gray">
              <a:xfrm>
                <a:off x="953" y="2612"/>
                <a:ext cx="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8" name="Line 7"/>
              <p:cNvSpPr>
                <a:spLocks noChangeAspect="1" noChangeShapeType="1"/>
              </p:cNvSpPr>
              <p:nvPr/>
            </p:nvSpPr>
            <p:spPr bwMode="gray">
              <a:xfrm>
                <a:off x="10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89" name="Group 8"/>
              <p:cNvGrpSpPr>
                <a:grpSpLocks noChangeAspect="1"/>
              </p:cNvGrpSpPr>
              <p:nvPr/>
            </p:nvGrpSpPr>
            <p:grpSpPr bwMode="auto">
              <a:xfrm>
                <a:off x="944" y="2740"/>
                <a:ext cx="192" cy="96"/>
                <a:chOff x="960" y="2832"/>
                <a:chExt cx="192" cy="96"/>
              </a:xfrm>
            </p:grpSpPr>
            <p:sp>
              <p:nvSpPr>
                <p:cNvPr id="10290" name="Line 9"/>
                <p:cNvSpPr>
                  <a:spLocks noChangeAspect="1" noChangeShapeType="1"/>
                </p:cNvSpPr>
                <p:nvPr/>
              </p:nvSpPr>
              <p:spPr bwMode="gray">
                <a:xfrm flipH="1">
                  <a:off x="960" y="283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1" name="Line 10"/>
                <p:cNvSpPr>
                  <a:spLocks noChangeAspect="1" noChangeShapeType="1"/>
                </p:cNvSpPr>
                <p:nvPr/>
              </p:nvSpPr>
              <p:spPr bwMode="gray">
                <a:xfrm>
                  <a:off x="1056" y="283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85" name="Text Box 11"/>
            <p:cNvSpPr txBox="1">
              <a:spLocks noChangeAspect="1" noChangeArrowheads="1"/>
            </p:cNvSpPr>
            <p:nvPr/>
          </p:nvSpPr>
          <p:spPr bwMode="gray">
            <a:xfrm>
              <a:off x="149" y="1493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u="sng"/>
                <a:t>: Passenger</a:t>
              </a:r>
            </a:p>
          </p:txBody>
        </p:sp>
      </p:grpSp>
      <p:sp>
        <p:nvSpPr>
          <p:cNvPr id="10246" name="Rectangle 12"/>
          <p:cNvSpPr>
            <a:spLocks noChangeArrowheads="1"/>
          </p:cNvSpPr>
          <p:nvPr/>
        </p:nvSpPr>
        <p:spPr bwMode="gray">
          <a:xfrm>
            <a:off x="1663700" y="1766888"/>
            <a:ext cx="1279525" cy="36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Call Button</a:t>
            </a:r>
          </a:p>
        </p:txBody>
      </p:sp>
      <p:sp>
        <p:nvSpPr>
          <p:cNvPr id="10247" name="Rectangle 13"/>
          <p:cNvSpPr>
            <a:spLocks noChangeArrowheads="1"/>
          </p:cNvSpPr>
          <p:nvPr/>
        </p:nvSpPr>
        <p:spPr bwMode="gray">
          <a:xfrm>
            <a:off x="6030913" y="1766888"/>
            <a:ext cx="1279525" cy="36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Scheduler</a:t>
            </a:r>
          </a:p>
        </p:txBody>
      </p:sp>
      <p:sp>
        <p:nvSpPr>
          <p:cNvPr id="10248" name="Rectangle 14"/>
          <p:cNvSpPr>
            <a:spLocks noChangeArrowheads="1"/>
          </p:cNvSpPr>
          <p:nvPr/>
        </p:nvSpPr>
        <p:spPr bwMode="gray">
          <a:xfrm>
            <a:off x="4635500" y="3646488"/>
            <a:ext cx="1189038" cy="36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r : Request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gray">
          <a:xfrm>
            <a:off x="3149600" y="1766888"/>
            <a:ext cx="1279525" cy="36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Lamp</a:t>
            </a:r>
          </a:p>
        </p:txBody>
      </p:sp>
      <p:sp>
        <p:nvSpPr>
          <p:cNvPr id="10250" name="Line 21"/>
          <p:cNvSpPr>
            <a:spLocks noChangeShapeType="1"/>
          </p:cNvSpPr>
          <p:nvPr/>
        </p:nvSpPr>
        <p:spPr bwMode="gray">
          <a:xfrm>
            <a:off x="939800" y="2755900"/>
            <a:ext cx="125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1" name="Text Box 30"/>
          <p:cNvSpPr txBox="1">
            <a:spLocks noChangeArrowheads="1"/>
          </p:cNvSpPr>
          <p:nvPr/>
        </p:nvSpPr>
        <p:spPr bwMode="gray">
          <a:xfrm>
            <a:off x="1182688" y="2422525"/>
            <a:ext cx="760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push()</a:t>
            </a:r>
          </a:p>
        </p:txBody>
      </p:sp>
      <p:sp>
        <p:nvSpPr>
          <p:cNvPr id="10252" name="Rectangle 29"/>
          <p:cNvSpPr>
            <a:spLocks noChangeArrowheads="1"/>
          </p:cNvSpPr>
          <p:nvPr/>
        </p:nvSpPr>
        <p:spPr bwMode="gray">
          <a:xfrm>
            <a:off x="2227263" y="2493963"/>
            <a:ext cx="152400" cy="2166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3" name="Line 31"/>
          <p:cNvSpPr>
            <a:spLocks noChangeShapeType="1"/>
          </p:cNvSpPr>
          <p:nvPr/>
        </p:nvSpPr>
        <p:spPr bwMode="gray">
          <a:xfrm>
            <a:off x="2374900" y="3295650"/>
            <a:ext cx="1306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4" name="Text Box 33"/>
          <p:cNvSpPr txBox="1">
            <a:spLocks noChangeArrowheads="1"/>
          </p:cNvSpPr>
          <p:nvPr/>
        </p:nvSpPr>
        <p:spPr bwMode="gray">
          <a:xfrm>
            <a:off x="2501900" y="2962275"/>
            <a:ext cx="942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turnOn()</a:t>
            </a:r>
          </a:p>
        </p:txBody>
      </p:sp>
      <p:sp>
        <p:nvSpPr>
          <p:cNvPr id="10255" name="Text Box 36"/>
          <p:cNvSpPr txBox="1">
            <a:spLocks noChangeArrowheads="1"/>
          </p:cNvSpPr>
          <p:nvPr/>
        </p:nvSpPr>
        <p:spPr bwMode="gray">
          <a:xfrm>
            <a:off x="2501900" y="3529013"/>
            <a:ext cx="974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«create»</a:t>
            </a:r>
          </a:p>
        </p:txBody>
      </p:sp>
      <p:sp>
        <p:nvSpPr>
          <p:cNvPr id="10256" name="Line 25"/>
          <p:cNvSpPr>
            <a:spLocks noChangeShapeType="1"/>
          </p:cNvSpPr>
          <p:nvPr/>
        </p:nvSpPr>
        <p:spPr bwMode="gray">
          <a:xfrm>
            <a:off x="2381250" y="4375150"/>
            <a:ext cx="423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7" name="Text Box 37"/>
          <p:cNvSpPr txBox="1">
            <a:spLocks noChangeArrowheads="1"/>
          </p:cNvSpPr>
          <p:nvPr/>
        </p:nvSpPr>
        <p:spPr bwMode="gray">
          <a:xfrm>
            <a:off x="2501900" y="4041775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schedule(r)</a:t>
            </a:r>
          </a:p>
        </p:txBody>
      </p:sp>
      <p:sp>
        <p:nvSpPr>
          <p:cNvPr id="10258" name="Rectangle 40"/>
          <p:cNvSpPr>
            <a:spLocks noChangeArrowheads="1"/>
          </p:cNvSpPr>
          <p:nvPr/>
        </p:nvSpPr>
        <p:spPr bwMode="gray">
          <a:xfrm>
            <a:off x="6594475" y="4186238"/>
            <a:ext cx="15240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9" name="Rectangle 41"/>
          <p:cNvSpPr>
            <a:spLocks noChangeArrowheads="1"/>
          </p:cNvSpPr>
          <p:nvPr/>
        </p:nvSpPr>
        <p:spPr bwMode="gray">
          <a:xfrm>
            <a:off x="7518400" y="1766888"/>
            <a:ext cx="1279525" cy="36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Elevator</a:t>
            </a:r>
          </a:p>
        </p:txBody>
      </p:sp>
      <p:sp>
        <p:nvSpPr>
          <p:cNvPr id="10260" name="Rectangle 43"/>
          <p:cNvSpPr>
            <a:spLocks noChangeArrowheads="1"/>
          </p:cNvSpPr>
          <p:nvPr/>
        </p:nvSpPr>
        <p:spPr bwMode="gray">
          <a:xfrm>
            <a:off x="8081963" y="4706938"/>
            <a:ext cx="152400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1" name="Line 44"/>
          <p:cNvSpPr>
            <a:spLocks noChangeShapeType="1"/>
          </p:cNvSpPr>
          <p:nvPr/>
        </p:nvSpPr>
        <p:spPr bwMode="gray">
          <a:xfrm>
            <a:off x="6773863" y="4914900"/>
            <a:ext cx="128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2" name="Text Box 46"/>
          <p:cNvSpPr txBox="1">
            <a:spLocks noChangeArrowheads="1"/>
          </p:cNvSpPr>
          <p:nvPr/>
        </p:nvSpPr>
        <p:spPr bwMode="gray">
          <a:xfrm>
            <a:off x="6840538" y="458152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service(r)</a:t>
            </a:r>
          </a:p>
        </p:txBody>
      </p:sp>
      <p:sp>
        <p:nvSpPr>
          <p:cNvPr id="10263" name="Rectangle 52"/>
          <p:cNvSpPr>
            <a:spLocks noChangeArrowheads="1"/>
          </p:cNvSpPr>
          <p:nvPr/>
        </p:nvSpPr>
        <p:spPr bwMode="gray">
          <a:xfrm>
            <a:off x="793750" y="2560638"/>
            <a:ext cx="152400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4" name="Rectangle 32"/>
          <p:cNvSpPr>
            <a:spLocks noChangeArrowheads="1"/>
          </p:cNvSpPr>
          <p:nvPr/>
        </p:nvSpPr>
        <p:spPr bwMode="gray">
          <a:xfrm>
            <a:off x="3713163" y="3106738"/>
            <a:ext cx="152400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5" name="Line 55"/>
          <p:cNvSpPr>
            <a:spLocks noChangeShapeType="1"/>
          </p:cNvSpPr>
          <p:nvPr/>
        </p:nvSpPr>
        <p:spPr bwMode="gray">
          <a:xfrm>
            <a:off x="2381250" y="3829050"/>
            <a:ext cx="226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0266" name="Line 57"/>
          <p:cNvSpPr>
            <a:spLocks noChangeShapeType="1"/>
          </p:cNvSpPr>
          <p:nvPr/>
        </p:nvSpPr>
        <p:spPr bwMode="gray">
          <a:xfrm>
            <a:off x="533400" y="5715000"/>
            <a:ext cx="8001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0267" name="AutoShape 60"/>
          <p:cNvSpPr>
            <a:spLocks noChangeArrowheads="1"/>
          </p:cNvSpPr>
          <p:nvPr/>
        </p:nvSpPr>
        <p:spPr bwMode="gray">
          <a:xfrm>
            <a:off x="755650" y="53990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0268" name="AutoShape 61"/>
          <p:cNvSpPr>
            <a:spLocks noChangeArrowheads="1"/>
          </p:cNvSpPr>
          <p:nvPr/>
        </p:nvSpPr>
        <p:spPr bwMode="gray">
          <a:xfrm>
            <a:off x="2189163" y="53990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0269" name="AutoShape 62"/>
          <p:cNvSpPr>
            <a:spLocks noChangeArrowheads="1"/>
          </p:cNvSpPr>
          <p:nvPr/>
        </p:nvSpPr>
        <p:spPr bwMode="gray">
          <a:xfrm>
            <a:off x="3675063" y="53990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0270" name="AutoShape 63"/>
          <p:cNvSpPr>
            <a:spLocks noChangeArrowheads="1"/>
          </p:cNvSpPr>
          <p:nvPr/>
        </p:nvSpPr>
        <p:spPr bwMode="gray">
          <a:xfrm>
            <a:off x="5116513" y="53990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0271" name="AutoShape 64"/>
          <p:cNvSpPr>
            <a:spLocks noChangeArrowheads="1"/>
          </p:cNvSpPr>
          <p:nvPr/>
        </p:nvSpPr>
        <p:spPr bwMode="gray">
          <a:xfrm>
            <a:off x="6556375" y="53990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0272" name="AutoShape 65"/>
          <p:cNvSpPr>
            <a:spLocks noChangeArrowheads="1"/>
          </p:cNvSpPr>
          <p:nvPr/>
        </p:nvSpPr>
        <p:spPr bwMode="gray">
          <a:xfrm>
            <a:off x="8043863" y="53990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0273" name="AutoShape 66"/>
          <p:cNvCxnSpPr>
            <a:cxnSpLocks noChangeShapeType="1"/>
            <a:stCxn id="10285" idx="2"/>
            <a:endCxn id="10263" idx="0"/>
          </p:cNvCxnSpPr>
          <p:nvPr/>
        </p:nvCxnSpPr>
        <p:spPr bwMode="gray">
          <a:xfrm flipH="1">
            <a:off x="869950" y="2390775"/>
            <a:ext cx="1588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274" name="AutoShape 67"/>
          <p:cNvCxnSpPr>
            <a:cxnSpLocks noChangeShapeType="1"/>
            <a:stCxn id="10263" idx="2"/>
            <a:endCxn id="10267" idx="0"/>
          </p:cNvCxnSpPr>
          <p:nvPr/>
        </p:nvCxnSpPr>
        <p:spPr bwMode="gray">
          <a:xfrm>
            <a:off x="869950" y="2971800"/>
            <a:ext cx="0" cy="24272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275" name="AutoShape 68"/>
          <p:cNvCxnSpPr>
            <a:cxnSpLocks noChangeShapeType="1"/>
            <a:stCxn id="10246" idx="2"/>
            <a:endCxn id="10252" idx="0"/>
          </p:cNvCxnSpPr>
          <p:nvPr/>
        </p:nvCxnSpPr>
        <p:spPr bwMode="gray">
          <a:xfrm>
            <a:off x="2303463" y="2132013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276" name="AutoShape 69"/>
          <p:cNvCxnSpPr>
            <a:cxnSpLocks noChangeShapeType="1"/>
            <a:stCxn id="10252" idx="2"/>
            <a:endCxn id="10268" idx="0"/>
          </p:cNvCxnSpPr>
          <p:nvPr/>
        </p:nvCxnSpPr>
        <p:spPr bwMode="gray">
          <a:xfrm>
            <a:off x="2303463" y="4660900"/>
            <a:ext cx="0" cy="7381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277" name="AutoShape 71"/>
          <p:cNvCxnSpPr>
            <a:cxnSpLocks noChangeShapeType="1"/>
            <a:stCxn id="10249" idx="2"/>
            <a:endCxn id="10264" idx="0"/>
          </p:cNvCxnSpPr>
          <p:nvPr/>
        </p:nvCxnSpPr>
        <p:spPr bwMode="gray">
          <a:xfrm>
            <a:off x="3789363" y="2132013"/>
            <a:ext cx="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278" name="AutoShape 72"/>
          <p:cNvCxnSpPr>
            <a:cxnSpLocks noChangeShapeType="1"/>
            <a:stCxn id="10264" idx="2"/>
            <a:endCxn id="10269" idx="0"/>
          </p:cNvCxnSpPr>
          <p:nvPr/>
        </p:nvCxnSpPr>
        <p:spPr bwMode="gray">
          <a:xfrm>
            <a:off x="3789363" y="3517900"/>
            <a:ext cx="0" cy="18811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279" name="AutoShape 73"/>
          <p:cNvCxnSpPr>
            <a:cxnSpLocks noChangeShapeType="1"/>
            <a:stCxn id="10248" idx="2"/>
            <a:endCxn id="10270" idx="0"/>
          </p:cNvCxnSpPr>
          <p:nvPr/>
        </p:nvCxnSpPr>
        <p:spPr bwMode="gray">
          <a:xfrm>
            <a:off x="5230813" y="4011613"/>
            <a:ext cx="0" cy="13874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280" name="AutoShape 74"/>
          <p:cNvCxnSpPr>
            <a:cxnSpLocks noChangeShapeType="1"/>
            <a:stCxn id="10247" idx="2"/>
            <a:endCxn id="10258" idx="0"/>
          </p:cNvCxnSpPr>
          <p:nvPr/>
        </p:nvCxnSpPr>
        <p:spPr bwMode="gray">
          <a:xfrm>
            <a:off x="6670675" y="2132013"/>
            <a:ext cx="0" cy="2054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281" name="AutoShape 75"/>
          <p:cNvCxnSpPr>
            <a:cxnSpLocks noChangeShapeType="1"/>
            <a:stCxn id="10258" idx="2"/>
            <a:endCxn id="10271" idx="0"/>
          </p:cNvCxnSpPr>
          <p:nvPr/>
        </p:nvCxnSpPr>
        <p:spPr bwMode="gray">
          <a:xfrm>
            <a:off x="6670675" y="5091113"/>
            <a:ext cx="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282" name="AutoShape 76"/>
          <p:cNvCxnSpPr>
            <a:cxnSpLocks noChangeShapeType="1"/>
            <a:stCxn id="10259" idx="2"/>
            <a:endCxn id="10260" idx="0"/>
          </p:cNvCxnSpPr>
          <p:nvPr/>
        </p:nvCxnSpPr>
        <p:spPr bwMode="gray">
          <a:xfrm>
            <a:off x="8158163" y="2132013"/>
            <a:ext cx="0" cy="2574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283" name="AutoShape 77"/>
          <p:cNvCxnSpPr>
            <a:cxnSpLocks noChangeShapeType="1"/>
            <a:stCxn id="10260" idx="2"/>
            <a:endCxn id="10272" idx="0"/>
          </p:cNvCxnSpPr>
          <p:nvPr/>
        </p:nvCxnSpPr>
        <p:spPr bwMode="gray">
          <a:xfrm>
            <a:off x="8158163" y="5118100"/>
            <a:ext cx="0" cy="2809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Lifelines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object lifeline is a vertical dashed line representing the existence of an object over a period of time.</a:t>
            </a:r>
          </a:p>
          <a:p>
            <a:pPr eaLnBrk="1" hangingPunct="1"/>
            <a:r>
              <a:rPr lang="en-US" smtClean="0"/>
              <a:t>Most objects in an interaction diagram exist for the duration of the interaction;  their lifelines extend from top of the diagram to the bottom.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1717</TotalTime>
  <Words>1000</Words>
  <Application>Microsoft Office PowerPoint</Application>
  <PresentationFormat>On-screen Show (4:3)</PresentationFormat>
  <Paragraphs>174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Modeling Object Interactions</vt:lpstr>
      <vt:lpstr>Interactions</vt:lpstr>
      <vt:lpstr>Messages</vt:lpstr>
      <vt:lpstr>Modeling Messages</vt:lpstr>
      <vt:lpstr>Modeling Messages (continued)</vt:lpstr>
      <vt:lpstr>Interaction Diagrams</vt:lpstr>
      <vt:lpstr>Sequence Diagram</vt:lpstr>
      <vt:lpstr>Example:  Sequence Diagram</vt:lpstr>
      <vt:lpstr>Object Lifelines</vt:lpstr>
      <vt:lpstr>Object Lifelines: Object Creation and Destruction</vt:lpstr>
      <vt:lpstr>Example:  Object Lifelines</vt:lpstr>
      <vt:lpstr>Focus of Control</vt:lpstr>
      <vt:lpstr>Depicting Recursion</vt:lpstr>
      <vt:lpstr>Timing Considerations: Message Duration</vt:lpstr>
      <vt:lpstr>Communication Diagram (a.k.a. Collaboration Diagram)</vt:lpstr>
      <vt:lpstr>Example:  Communication Diagram</vt:lpstr>
      <vt:lpstr>Objects in Interactions</vt:lpstr>
      <vt:lpstr>Message Labels</vt:lpstr>
      <vt:lpstr>Message Labels (continued)</vt:lpstr>
      <vt:lpstr>Message Label Examples</vt:lpstr>
      <vt:lpstr>Timing Constraints</vt:lpstr>
      <vt:lpstr>Multiobjects</vt:lpstr>
      <vt:lpstr>Sequence Diagrams versus Communication Diagrams</vt:lpstr>
      <vt:lpstr>Modeling with Interaction Diagrams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Interactions</dc:title>
  <dc:creator>John I. Moore, Jr.</dc:creator>
  <cp:lastModifiedBy>Deepti Joshi</cp:lastModifiedBy>
  <cp:revision>36</cp:revision>
  <cp:lastPrinted>1999-09-29T17:44:05Z</cp:lastPrinted>
  <dcterms:created xsi:type="dcterms:W3CDTF">1999-02-11T20:55:09Z</dcterms:created>
  <dcterms:modified xsi:type="dcterms:W3CDTF">2013-09-05T02:41:57Z</dcterms:modified>
</cp:coreProperties>
</file>