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0" r:id="rId1"/>
  </p:sldMasterIdLst>
  <p:notesMasterIdLst>
    <p:notesMasterId r:id="rId39"/>
  </p:notesMasterIdLst>
  <p:handoutMasterIdLst>
    <p:handoutMasterId r:id="rId40"/>
  </p:handoutMasterIdLst>
  <p:sldIdLst>
    <p:sldId id="256" r:id="rId2"/>
    <p:sldId id="406" r:id="rId3"/>
    <p:sldId id="265" r:id="rId4"/>
    <p:sldId id="337" r:id="rId5"/>
    <p:sldId id="339" r:id="rId6"/>
    <p:sldId id="396" r:id="rId7"/>
    <p:sldId id="282" r:id="rId8"/>
    <p:sldId id="289" r:id="rId9"/>
    <p:sldId id="336" r:id="rId10"/>
    <p:sldId id="388" r:id="rId11"/>
    <p:sldId id="390" r:id="rId12"/>
    <p:sldId id="387" r:id="rId13"/>
    <p:sldId id="386" r:id="rId14"/>
    <p:sldId id="385" r:id="rId15"/>
    <p:sldId id="384" r:id="rId16"/>
    <p:sldId id="383" r:id="rId17"/>
    <p:sldId id="382" r:id="rId18"/>
    <p:sldId id="391" r:id="rId19"/>
    <p:sldId id="403" r:id="rId20"/>
    <p:sldId id="405" r:id="rId21"/>
    <p:sldId id="307" r:id="rId22"/>
    <p:sldId id="397" r:id="rId23"/>
    <p:sldId id="317" r:id="rId24"/>
    <p:sldId id="329" r:id="rId25"/>
    <p:sldId id="404" r:id="rId26"/>
    <p:sldId id="340" r:id="rId27"/>
    <p:sldId id="369" r:id="rId28"/>
    <p:sldId id="341" r:id="rId29"/>
    <p:sldId id="342" r:id="rId30"/>
    <p:sldId id="343" r:id="rId31"/>
    <p:sldId id="344" r:id="rId32"/>
    <p:sldId id="345" r:id="rId33"/>
    <p:sldId id="398" r:id="rId34"/>
    <p:sldId id="410" r:id="rId35"/>
    <p:sldId id="409" r:id="rId36"/>
    <p:sldId id="408" r:id="rId37"/>
    <p:sldId id="412" r:id="rId38"/>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0929"/>
  </p:normalViewPr>
  <p:slideViewPr>
    <p:cSldViewPr>
      <p:cViewPr varScale="1">
        <p:scale>
          <a:sx n="70" d="100"/>
          <a:sy n="70" d="100"/>
        </p:scale>
        <p:origin x="-1236"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299"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6688" y="0"/>
            <a:ext cx="3038475" cy="465138"/>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eaLnBrk="0" hangingPunct="0">
              <a:defRPr sz="1100">
                <a:latin typeface="Arial" pitchFamily="34" charset="0"/>
                <a:cs typeface="Arial" pitchFamily="34" charset="0"/>
              </a:defRPr>
            </a:lvl1pPr>
          </a:lstStyle>
          <a:p>
            <a:pPr>
              <a:defRPr/>
            </a:pPr>
            <a:r>
              <a:rPr lang="en-US"/>
              <a:t>Design </a:t>
            </a:r>
            <a:r>
              <a:rPr lang="en-US" smtClean="0"/>
              <a:t>Patterns Overview</a:t>
            </a:r>
            <a:endParaRPr lang="en-US"/>
          </a:p>
        </p:txBody>
      </p:sp>
      <p:sp>
        <p:nvSpPr>
          <p:cNvPr id="284676" name="Rectangle 4"/>
          <p:cNvSpPr>
            <a:spLocks noGrp="1" noChangeArrowheads="1"/>
          </p:cNvSpPr>
          <p:nvPr>
            <p:ph type="ftr" sz="quarter" idx="2"/>
          </p:nvPr>
        </p:nvSpPr>
        <p:spPr bwMode="auto">
          <a:xfrm>
            <a:off x="0" y="8831263"/>
            <a:ext cx="3038475" cy="465137"/>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eaLnBrk="0" hangingPunct="0">
              <a:defRPr sz="1100">
                <a:latin typeface="Arial" pitchFamily="34" charset="0"/>
                <a:cs typeface="Arial" pitchFamily="34" charset="0"/>
              </a:defRPr>
            </a:lvl1pPr>
          </a:lstStyle>
          <a:p>
            <a:pPr>
              <a:defRPr/>
            </a:pPr>
            <a:endParaRPr lang="en-US"/>
          </a:p>
        </p:txBody>
      </p:sp>
      <p:sp>
        <p:nvSpPr>
          <p:cNvPr id="284677" name="Rectangle 5"/>
          <p:cNvSpPr>
            <a:spLocks noGrp="1" noChangeArrowheads="1"/>
          </p:cNvSpPr>
          <p:nvPr>
            <p:ph type="sldNum" sz="quarter" idx="3"/>
          </p:nvPr>
        </p:nvSpPr>
        <p:spPr bwMode="auto">
          <a:xfrm>
            <a:off x="3971925" y="8831263"/>
            <a:ext cx="3038475" cy="465137"/>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eaLnBrk="0" hangingPunct="0">
              <a:defRPr sz="1100">
                <a:latin typeface="Arial" pitchFamily="34" charset="0"/>
                <a:cs typeface="Arial" pitchFamily="34" charset="0"/>
              </a:defRPr>
            </a:lvl1pPr>
          </a:lstStyle>
          <a:p>
            <a:pPr>
              <a:defRPr/>
            </a:pPr>
            <a:r>
              <a:rPr lang="en-US"/>
              <a:t>6-</a:t>
            </a:r>
            <a:fld id="{A0582E5F-9671-45F0-9244-FC0E417246DD}" type="slidenum">
              <a:rPr lang="en-US"/>
              <a:pPr>
                <a:defRPr/>
              </a:pPr>
              <a:t>‹#›</a:t>
            </a:fld>
            <a:endParaRPr lang="en-US"/>
          </a:p>
        </p:txBody>
      </p:sp>
    </p:spTree>
    <p:extLst>
      <p:ext uri="{BB962C8B-B14F-4D97-AF65-F5344CB8AC3E}">
        <p14:creationId xmlns:p14="http://schemas.microsoft.com/office/powerpoint/2010/main" val="3420634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8475" cy="465138"/>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eaLnBrk="0" hangingPunct="0">
              <a:defRPr sz="1200">
                <a:latin typeface="Times New Roman" pitchFamily="18" charset="0"/>
                <a:cs typeface="+mn-cs"/>
              </a:defRPr>
            </a:lvl1pPr>
          </a:lstStyle>
          <a:p>
            <a:pPr>
              <a:defRPr/>
            </a:pPr>
            <a:r>
              <a:rPr lang="en-US"/>
              <a:t>Design Patterns</a:t>
            </a:r>
          </a:p>
        </p:txBody>
      </p:sp>
      <p:sp>
        <p:nvSpPr>
          <p:cNvPr id="286723" name="Rectangle 3"/>
          <p:cNvSpPr>
            <a:spLocks noGrp="1" noChangeArrowheads="1"/>
          </p:cNvSpPr>
          <p:nvPr>
            <p:ph type="dt" idx="1"/>
          </p:nvPr>
        </p:nvSpPr>
        <p:spPr bwMode="auto">
          <a:xfrm>
            <a:off x="3971925" y="0"/>
            <a:ext cx="3038475" cy="465138"/>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5038" y="4416425"/>
            <a:ext cx="5140325" cy="4183063"/>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263"/>
            <a:ext cx="3038475" cy="465137"/>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eaLnBrk="0" hangingPunct="0">
              <a:defRPr sz="1200">
                <a:latin typeface="Times New Roman" pitchFamily="18" charset="0"/>
                <a:cs typeface="+mn-cs"/>
              </a:defRPr>
            </a:lvl1pPr>
          </a:lstStyle>
          <a:p>
            <a:pPr>
              <a:defRPr/>
            </a:pPr>
            <a:endParaRPr lang="en-US"/>
          </a:p>
        </p:txBody>
      </p:sp>
      <p:sp>
        <p:nvSpPr>
          <p:cNvPr id="286727" name="Rectangle 7"/>
          <p:cNvSpPr>
            <a:spLocks noGrp="1" noChangeArrowheads="1"/>
          </p:cNvSpPr>
          <p:nvPr>
            <p:ph type="sldNum" sz="quarter" idx="5"/>
          </p:nvPr>
        </p:nvSpPr>
        <p:spPr bwMode="auto">
          <a:xfrm>
            <a:off x="3971925" y="8831263"/>
            <a:ext cx="3038475" cy="465137"/>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7242652E-21F0-4076-914A-E83BC89B4F07}" type="slidenum">
              <a:rPr lang="en-US"/>
              <a:pPr>
                <a:defRPr/>
              </a:pPr>
              <a:t>‹#›</a:t>
            </a:fld>
            <a:endParaRPr lang="en-US"/>
          </a:p>
        </p:txBody>
      </p:sp>
    </p:spTree>
    <p:extLst>
      <p:ext uri="{BB962C8B-B14F-4D97-AF65-F5344CB8AC3E}">
        <p14:creationId xmlns:p14="http://schemas.microsoft.com/office/powerpoint/2010/main" val="87865249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p:txBody>
          <a:bodyPr/>
          <a:lstStyle/>
          <a:p>
            <a:pPr>
              <a:defRPr/>
            </a:pPr>
            <a:r>
              <a:rPr lang="en-US" smtClean="0"/>
              <a:t>Design Patterns</a:t>
            </a:r>
          </a:p>
        </p:txBody>
      </p:sp>
      <p:sp>
        <p:nvSpPr>
          <p:cNvPr id="36867" name="Rectangle 7"/>
          <p:cNvSpPr>
            <a:spLocks noGrp="1" noChangeArrowheads="1"/>
          </p:cNvSpPr>
          <p:nvPr>
            <p:ph type="sldNum" sz="quarter" idx="5"/>
          </p:nvPr>
        </p:nvSpPr>
        <p:spPr/>
        <p:txBody>
          <a:bodyPr/>
          <a:lstStyle/>
          <a:p>
            <a:pPr>
              <a:defRPr/>
            </a:pPr>
            <a:fld id="{636CCCDC-E77C-4E72-82EB-1BAFEB0C7FC9}" type="slidenum">
              <a:rPr lang="en-US" smtClean="0"/>
              <a:pPr>
                <a:defRPr/>
              </a:pPr>
              <a:t>1</a:t>
            </a:fld>
            <a:endParaRPr lang="en-US" smtClean="0"/>
          </a:p>
        </p:txBody>
      </p:sp>
      <p:sp>
        <p:nvSpPr>
          <p:cNvPr id="40964" name="Rectangle 1026"/>
          <p:cNvSpPr>
            <a:spLocks noGrp="1" noRot="1" noChangeAspect="1" noChangeArrowheads="1" noTextEdit="1"/>
          </p:cNvSpPr>
          <p:nvPr>
            <p:ph type="sldImg"/>
          </p:nvPr>
        </p:nvSpPr>
        <p:spPr>
          <a:ln/>
        </p:spPr>
      </p:sp>
      <p:sp>
        <p:nvSpPr>
          <p:cNvPr id="40965" name="Rectangle 102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w="9525"/>
        </p:spPr>
        <p:txBody>
          <a:bodyPr/>
          <a:lstStyle/>
          <a:p>
            <a:endParaRPr lang="en-US" smtClean="0"/>
          </a:p>
        </p:txBody>
      </p:sp>
      <p:sp>
        <p:nvSpPr>
          <p:cNvPr id="46084" name="Header Placeholder 3"/>
          <p:cNvSpPr>
            <a:spLocks noGrp="1"/>
          </p:cNvSpPr>
          <p:nvPr>
            <p:ph type="hdr" sz="quarter"/>
          </p:nvPr>
        </p:nvSpPr>
        <p:spPr/>
        <p:txBody>
          <a:bodyPr/>
          <a:lstStyle/>
          <a:p>
            <a:pPr>
              <a:defRPr/>
            </a:pPr>
            <a:r>
              <a:rPr lang="en-US" smtClean="0"/>
              <a:t>Design Patterns</a:t>
            </a:r>
          </a:p>
        </p:txBody>
      </p:sp>
      <p:sp>
        <p:nvSpPr>
          <p:cNvPr id="46085" name="Slide Number Placeholder 4"/>
          <p:cNvSpPr>
            <a:spLocks noGrp="1"/>
          </p:cNvSpPr>
          <p:nvPr>
            <p:ph type="sldNum" sz="quarter" idx="5"/>
          </p:nvPr>
        </p:nvSpPr>
        <p:spPr/>
        <p:txBody>
          <a:bodyPr/>
          <a:lstStyle/>
          <a:p>
            <a:pPr>
              <a:defRPr/>
            </a:pPr>
            <a:fld id="{407A5790-D547-4353-8ABB-936EC26CD3D6}" type="slidenum">
              <a:rPr lang="en-US" smtClean="0"/>
              <a:pPr>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47108" name="Header Placeholder 3"/>
          <p:cNvSpPr>
            <a:spLocks noGrp="1"/>
          </p:cNvSpPr>
          <p:nvPr>
            <p:ph type="hdr" sz="quarter"/>
          </p:nvPr>
        </p:nvSpPr>
        <p:spPr/>
        <p:txBody>
          <a:bodyPr/>
          <a:lstStyle/>
          <a:p>
            <a:pPr>
              <a:defRPr/>
            </a:pPr>
            <a:r>
              <a:rPr lang="en-US" smtClean="0"/>
              <a:t>Design Patterns</a:t>
            </a:r>
          </a:p>
        </p:txBody>
      </p:sp>
      <p:sp>
        <p:nvSpPr>
          <p:cNvPr id="47109" name="Slide Number Placeholder 4"/>
          <p:cNvSpPr>
            <a:spLocks noGrp="1"/>
          </p:cNvSpPr>
          <p:nvPr>
            <p:ph type="sldNum" sz="quarter" idx="5"/>
          </p:nvPr>
        </p:nvSpPr>
        <p:spPr/>
        <p:txBody>
          <a:bodyPr/>
          <a:lstStyle/>
          <a:p>
            <a:pPr>
              <a:defRPr/>
            </a:pPr>
            <a:fld id="{3A9F8511-715E-42D3-BEB8-060E53A876B3}" type="slidenum">
              <a:rPr lang="en-US" smtClean="0"/>
              <a:pPr>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48132" name="Header Placeholder 3"/>
          <p:cNvSpPr>
            <a:spLocks noGrp="1"/>
          </p:cNvSpPr>
          <p:nvPr>
            <p:ph type="hdr" sz="quarter"/>
          </p:nvPr>
        </p:nvSpPr>
        <p:spPr/>
        <p:txBody>
          <a:bodyPr/>
          <a:lstStyle/>
          <a:p>
            <a:pPr>
              <a:defRPr/>
            </a:pPr>
            <a:r>
              <a:rPr lang="en-US" smtClean="0"/>
              <a:t>Design Patterns</a:t>
            </a:r>
          </a:p>
        </p:txBody>
      </p:sp>
      <p:sp>
        <p:nvSpPr>
          <p:cNvPr id="48133" name="Slide Number Placeholder 4"/>
          <p:cNvSpPr>
            <a:spLocks noGrp="1"/>
          </p:cNvSpPr>
          <p:nvPr>
            <p:ph type="sldNum" sz="quarter" idx="5"/>
          </p:nvPr>
        </p:nvSpPr>
        <p:spPr/>
        <p:txBody>
          <a:bodyPr/>
          <a:lstStyle/>
          <a:p>
            <a:pPr>
              <a:defRPr/>
            </a:pPr>
            <a:fld id="{B67D0ECC-2CFC-4E61-93A8-43F3650C7041}" type="slidenum">
              <a:rPr lang="en-US" smtClean="0"/>
              <a:pPr>
                <a:defRPr/>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p:spPr>
        <p:txBody>
          <a:bodyPr/>
          <a:lstStyle/>
          <a:p>
            <a:endParaRPr lang="en-US" smtClean="0"/>
          </a:p>
        </p:txBody>
      </p:sp>
      <p:sp>
        <p:nvSpPr>
          <p:cNvPr id="49156" name="Header Placeholder 3"/>
          <p:cNvSpPr>
            <a:spLocks noGrp="1"/>
          </p:cNvSpPr>
          <p:nvPr>
            <p:ph type="hdr" sz="quarter"/>
          </p:nvPr>
        </p:nvSpPr>
        <p:spPr/>
        <p:txBody>
          <a:bodyPr/>
          <a:lstStyle/>
          <a:p>
            <a:pPr>
              <a:defRPr/>
            </a:pPr>
            <a:r>
              <a:rPr lang="en-US" smtClean="0"/>
              <a:t>Design Patterns</a:t>
            </a:r>
          </a:p>
        </p:txBody>
      </p:sp>
      <p:sp>
        <p:nvSpPr>
          <p:cNvPr id="49157" name="Slide Number Placeholder 4"/>
          <p:cNvSpPr>
            <a:spLocks noGrp="1"/>
          </p:cNvSpPr>
          <p:nvPr>
            <p:ph type="sldNum" sz="quarter" idx="5"/>
          </p:nvPr>
        </p:nvSpPr>
        <p:spPr/>
        <p:txBody>
          <a:bodyPr/>
          <a:lstStyle/>
          <a:p>
            <a:pPr>
              <a:defRPr/>
            </a:pPr>
            <a:fld id="{81EFE3BF-DF15-45CE-A52B-944FA991F9C3}" type="slidenum">
              <a:rPr lang="en-US" smtClean="0"/>
              <a:pPr>
                <a:defRPr/>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0180" name="Header Placeholder 3"/>
          <p:cNvSpPr>
            <a:spLocks noGrp="1"/>
          </p:cNvSpPr>
          <p:nvPr>
            <p:ph type="hdr" sz="quarter"/>
          </p:nvPr>
        </p:nvSpPr>
        <p:spPr/>
        <p:txBody>
          <a:bodyPr/>
          <a:lstStyle/>
          <a:p>
            <a:pPr>
              <a:defRPr/>
            </a:pPr>
            <a:r>
              <a:rPr lang="en-US" smtClean="0"/>
              <a:t>Design Patterns</a:t>
            </a:r>
          </a:p>
        </p:txBody>
      </p:sp>
      <p:sp>
        <p:nvSpPr>
          <p:cNvPr id="50181" name="Slide Number Placeholder 4"/>
          <p:cNvSpPr>
            <a:spLocks noGrp="1"/>
          </p:cNvSpPr>
          <p:nvPr>
            <p:ph type="sldNum" sz="quarter" idx="5"/>
          </p:nvPr>
        </p:nvSpPr>
        <p:spPr/>
        <p:txBody>
          <a:bodyPr/>
          <a:lstStyle/>
          <a:p>
            <a:pPr>
              <a:defRPr/>
            </a:pPr>
            <a:fld id="{78259DD2-A7BA-4079-8941-1DC5AF05AAF3}" type="slidenum">
              <a:rPr lang="en-US" smtClean="0"/>
              <a:pPr>
                <a:defRPr/>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p:txBody>
          <a:bodyPr/>
          <a:lstStyle/>
          <a:p>
            <a:pPr>
              <a:defRPr/>
            </a:pPr>
            <a:r>
              <a:rPr lang="en-US" smtClean="0"/>
              <a:t>Design Patterns</a:t>
            </a:r>
          </a:p>
        </p:txBody>
      </p:sp>
      <p:sp>
        <p:nvSpPr>
          <p:cNvPr id="51205" name="Slide Number Placeholder 4"/>
          <p:cNvSpPr>
            <a:spLocks noGrp="1"/>
          </p:cNvSpPr>
          <p:nvPr>
            <p:ph type="sldNum" sz="quarter" idx="5"/>
          </p:nvPr>
        </p:nvSpPr>
        <p:spPr/>
        <p:txBody>
          <a:bodyPr/>
          <a:lstStyle/>
          <a:p>
            <a:pPr>
              <a:defRPr/>
            </a:pPr>
            <a:fld id="{D79F9C2E-4F34-4C38-8A5B-622765E40083}" type="slidenum">
              <a:rPr lang="en-US" smtClean="0"/>
              <a:pPr>
                <a:defRPr/>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p:txBody>
          <a:bodyPr/>
          <a:lstStyle/>
          <a:p>
            <a:pPr>
              <a:defRPr/>
            </a:pPr>
            <a:r>
              <a:rPr lang="en-US" smtClean="0"/>
              <a:t>Design Patterns</a:t>
            </a:r>
          </a:p>
        </p:txBody>
      </p:sp>
      <p:sp>
        <p:nvSpPr>
          <p:cNvPr id="52229" name="Slide Number Placeholder 4"/>
          <p:cNvSpPr>
            <a:spLocks noGrp="1"/>
          </p:cNvSpPr>
          <p:nvPr>
            <p:ph type="sldNum" sz="quarter" idx="5"/>
          </p:nvPr>
        </p:nvSpPr>
        <p:spPr/>
        <p:txBody>
          <a:bodyPr/>
          <a:lstStyle/>
          <a:p>
            <a:pPr>
              <a:defRPr/>
            </a:pPr>
            <a:fld id="{20593FD1-1731-4FDA-9DF6-D7A8E5FA62BA}" type="slidenum">
              <a:rPr lang="en-US" smtClean="0"/>
              <a:pPr>
                <a:defRPr/>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p:spPr>
        <p:txBody>
          <a:bodyPr/>
          <a:lstStyle/>
          <a:p>
            <a:endParaRPr lang="en-US" smtClean="0"/>
          </a:p>
        </p:txBody>
      </p:sp>
      <p:sp>
        <p:nvSpPr>
          <p:cNvPr id="53252" name="Header Placeholder 3"/>
          <p:cNvSpPr>
            <a:spLocks noGrp="1"/>
          </p:cNvSpPr>
          <p:nvPr>
            <p:ph type="hdr" sz="quarter"/>
          </p:nvPr>
        </p:nvSpPr>
        <p:spPr/>
        <p:txBody>
          <a:bodyPr/>
          <a:lstStyle/>
          <a:p>
            <a:pPr>
              <a:defRPr/>
            </a:pPr>
            <a:r>
              <a:rPr lang="en-US" smtClean="0"/>
              <a:t>Design Patterns</a:t>
            </a:r>
          </a:p>
        </p:txBody>
      </p:sp>
      <p:sp>
        <p:nvSpPr>
          <p:cNvPr id="53253" name="Slide Number Placeholder 4"/>
          <p:cNvSpPr>
            <a:spLocks noGrp="1"/>
          </p:cNvSpPr>
          <p:nvPr>
            <p:ph type="sldNum" sz="quarter" idx="5"/>
          </p:nvPr>
        </p:nvSpPr>
        <p:spPr/>
        <p:txBody>
          <a:bodyPr/>
          <a:lstStyle/>
          <a:p>
            <a:pPr>
              <a:defRPr/>
            </a:pPr>
            <a:fld id="{D108B77E-DCC3-4F80-94F1-6378F32A3536}" type="slidenum">
              <a:rPr lang="en-US" smtClean="0"/>
              <a:pPr>
                <a:defRPr/>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p:txBody>
          <a:bodyPr/>
          <a:lstStyle/>
          <a:p>
            <a:pPr>
              <a:defRPr/>
            </a:pPr>
            <a:r>
              <a:rPr lang="en-US" smtClean="0"/>
              <a:t>Design Patterns</a:t>
            </a:r>
          </a:p>
        </p:txBody>
      </p:sp>
      <p:sp>
        <p:nvSpPr>
          <p:cNvPr id="54277" name="Slide Number Placeholder 4"/>
          <p:cNvSpPr>
            <a:spLocks noGrp="1"/>
          </p:cNvSpPr>
          <p:nvPr>
            <p:ph type="sldNum" sz="quarter" idx="5"/>
          </p:nvPr>
        </p:nvSpPr>
        <p:spPr/>
        <p:txBody>
          <a:bodyPr/>
          <a:lstStyle/>
          <a:p>
            <a:pPr>
              <a:defRPr/>
            </a:pPr>
            <a:fld id="{A018EC02-F319-4F31-92DA-0E65F7F13010}" type="slidenum">
              <a:rPr lang="en-US" smtClean="0"/>
              <a:pPr>
                <a:defRPr/>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en-US" smtClean="0"/>
          </a:p>
        </p:txBody>
      </p:sp>
      <p:sp>
        <p:nvSpPr>
          <p:cNvPr id="55300" name="Header Placeholder 3"/>
          <p:cNvSpPr>
            <a:spLocks noGrp="1"/>
          </p:cNvSpPr>
          <p:nvPr>
            <p:ph type="hdr" sz="quarter"/>
          </p:nvPr>
        </p:nvSpPr>
        <p:spPr/>
        <p:txBody>
          <a:bodyPr/>
          <a:lstStyle/>
          <a:p>
            <a:pPr>
              <a:defRPr/>
            </a:pPr>
            <a:r>
              <a:rPr lang="en-US" smtClean="0"/>
              <a:t>Design Patterns</a:t>
            </a:r>
          </a:p>
        </p:txBody>
      </p:sp>
      <p:sp>
        <p:nvSpPr>
          <p:cNvPr id="55301" name="Slide Number Placeholder 4"/>
          <p:cNvSpPr>
            <a:spLocks noGrp="1"/>
          </p:cNvSpPr>
          <p:nvPr>
            <p:ph type="sldNum" sz="quarter" idx="5"/>
          </p:nvPr>
        </p:nvSpPr>
        <p:spPr/>
        <p:txBody>
          <a:bodyPr/>
          <a:lstStyle/>
          <a:p>
            <a:pPr>
              <a:defRPr/>
            </a:pPr>
            <a:fld id="{9BF86FF8-479A-46C8-933E-1870F279CC5F}" type="slidenum">
              <a:rPr lang="en-US" smtClean="0"/>
              <a:pPr>
                <a:defRPr/>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p:spPr>
        <p:txBody>
          <a:bodyPr/>
          <a:lstStyle/>
          <a:p>
            <a:endParaRPr lang="en-US" smtClean="0"/>
          </a:p>
        </p:txBody>
      </p:sp>
      <p:sp>
        <p:nvSpPr>
          <p:cNvPr id="37892" name="Header Placeholder 3"/>
          <p:cNvSpPr>
            <a:spLocks noGrp="1"/>
          </p:cNvSpPr>
          <p:nvPr>
            <p:ph type="hdr" sz="quarter"/>
          </p:nvPr>
        </p:nvSpPr>
        <p:spPr/>
        <p:txBody>
          <a:bodyPr/>
          <a:lstStyle/>
          <a:p>
            <a:pPr>
              <a:defRPr/>
            </a:pPr>
            <a:r>
              <a:rPr lang="en-US" smtClean="0"/>
              <a:t>Design Patterns</a:t>
            </a:r>
          </a:p>
        </p:txBody>
      </p:sp>
      <p:sp>
        <p:nvSpPr>
          <p:cNvPr id="37893" name="Slide Number Placeholder 4"/>
          <p:cNvSpPr>
            <a:spLocks noGrp="1"/>
          </p:cNvSpPr>
          <p:nvPr>
            <p:ph type="sldNum" sz="quarter" idx="5"/>
          </p:nvPr>
        </p:nvSpPr>
        <p:spPr/>
        <p:txBody>
          <a:bodyPr/>
          <a:lstStyle/>
          <a:p>
            <a:pPr>
              <a:defRPr/>
            </a:pPr>
            <a:fld id="{F0841FB5-755C-4189-BA4F-80BCC623A348}" type="slidenum">
              <a:rPr lang="en-US" smtClean="0"/>
              <a:pPr>
                <a:defRPr/>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p:spPr>
        <p:txBody>
          <a:bodyPr/>
          <a:lstStyle/>
          <a:p>
            <a:endParaRPr lang="en-US" smtClean="0"/>
          </a:p>
        </p:txBody>
      </p:sp>
      <p:sp>
        <p:nvSpPr>
          <p:cNvPr id="56324" name="Header Placeholder 3"/>
          <p:cNvSpPr>
            <a:spLocks noGrp="1"/>
          </p:cNvSpPr>
          <p:nvPr>
            <p:ph type="hdr" sz="quarter"/>
          </p:nvPr>
        </p:nvSpPr>
        <p:spPr/>
        <p:txBody>
          <a:bodyPr/>
          <a:lstStyle/>
          <a:p>
            <a:pPr>
              <a:defRPr/>
            </a:pPr>
            <a:r>
              <a:rPr lang="en-US" smtClean="0"/>
              <a:t>Design Patterns</a:t>
            </a:r>
          </a:p>
        </p:txBody>
      </p:sp>
      <p:sp>
        <p:nvSpPr>
          <p:cNvPr id="56325" name="Slide Number Placeholder 4"/>
          <p:cNvSpPr>
            <a:spLocks noGrp="1"/>
          </p:cNvSpPr>
          <p:nvPr>
            <p:ph type="sldNum" sz="quarter" idx="5"/>
          </p:nvPr>
        </p:nvSpPr>
        <p:spPr/>
        <p:txBody>
          <a:bodyPr/>
          <a:lstStyle/>
          <a:p>
            <a:pPr>
              <a:defRPr/>
            </a:pPr>
            <a:fld id="{15D04930-5DAF-4631-81F7-5B60AC9FD276}" type="slidenum">
              <a:rPr lang="en-US" smtClean="0"/>
              <a:pPr>
                <a:defRPr/>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p:spPr>
        <p:txBody>
          <a:bodyPr/>
          <a:lstStyle/>
          <a:p>
            <a:endParaRPr lang="en-US" smtClean="0"/>
          </a:p>
        </p:txBody>
      </p:sp>
      <p:sp>
        <p:nvSpPr>
          <p:cNvPr id="57348" name="Header Placeholder 3"/>
          <p:cNvSpPr>
            <a:spLocks noGrp="1"/>
          </p:cNvSpPr>
          <p:nvPr>
            <p:ph type="hdr" sz="quarter"/>
          </p:nvPr>
        </p:nvSpPr>
        <p:spPr/>
        <p:txBody>
          <a:bodyPr/>
          <a:lstStyle/>
          <a:p>
            <a:pPr>
              <a:defRPr/>
            </a:pPr>
            <a:r>
              <a:rPr lang="en-US" smtClean="0"/>
              <a:t>Design Patterns</a:t>
            </a:r>
          </a:p>
        </p:txBody>
      </p:sp>
      <p:sp>
        <p:nvSpPr>
          <p:cNvPr id="57349" name="Slide Number Placeholder 4"/>
          <p:cNvSpPr>
            <a:spLocks noGrp="1"/>
          </p:cNvSpPr>
          <p:nvPr>
            <p:ph type="sldNum" sz="quarter" idx="5"/>
          </p:nvPr>
        </p:nvSpPr>
        <p:spPr/>
        <p:txBody>
          <a:bodyPr/>
          <a:lstStyle/>
          <a:p>
            <a:pPr>
              <a:defRPr/>
            </a:pPr>
            <a:fld id="{0D14B84E-E26F-490D-A34E-EDD4648B9250}" type="slidenum">
              <a:rPr lang="en-US" smtClean="0"/>
              <a:pPr>
                <a:defRPr/>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p:spPr>
        <p:txBody>
          <a:bodyPr/>
          <a:lstStyle/>
          <a:p>
            <a:endParaRPr lang="en-US" smtClean="0"/>
          </a:p>
        </p:txBody>
      </p:sp>
      <p:sp>
        <p:nvSpPr>
          <p:cNvPr id="58372" name="Header Placeholder 3"/>
          <p:cNvSpPr>
            <a:spLocks noGrp="1"/>
          </p:cNvSpPr>
          <p:nvPr>
            <p:ph type="hdr" sz="quarter"/>
          </p:nvPr>
        </p:nvSpPr>
        <p:spPr/>
        <p:txBody>
          <a:bodyPr/>
          <a:lstStyle/>
          <a:p>
            <a:pPr>
              <a:defRPr/>
            </a:pPr>
            <a:r>
              <a:rPr lang="en-US" smtClean="0"/>
              <a:t>Design Patterns</a:t>
            </a:r>
          </a:p>
        </p:txBody>
      </p:sp>
      <p:sp>
        <p:nvSpPr>
          <p:cNvPr id="58373" name="Slide Number Placeholder 4"/>
          <p:cNvSpPr>
            <a:spLocks noGrp="1"/>
          </p:cNvSpPr>
          <p:nvPr>
            <p:ph type="sldNum" sz="quarter" idx="5"/>
          </p:nvPr>
        </p:nvSpPr>
        <p:spPr/>
        <p:txBody>
          <a:bodyPr/>
          <a:lstStyle/>
          <a:p>
            <a:pPr>
              <a:defRPr/>
            </a:pPr>
            <a:fld id="{B27D7AB0-7891-4054-981B-19A4C71BACCC}" type="slidenum">
              <a:rPr lang="en-US" smtClean="0"/>
              <a:pPr>
                <a:defRPr/>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p:spPr>
        <p:txBody>
          <a:bodyPr/>
          <a:lstStyle/>
          <a:p>
            <a:endParaRPr lang="en-US" smtClean="0"/>
          </a:p>
        </p:txBody>
      </p:sp>
      <p:sp>
        <p:nvSpPr>
          <p:cNvPr id="59396" name="Header Placeholder 3"/>
          <p:cNvSpPr>
            <a:spLocks noGrp="1"/>
          </p:cNvSpPr>
          <p:nvPr>
            <p:ph type="hdr" sz="quarter"/>
          </p:nvPr>
        </p:nvSpPr>
        <p:spPr/>
        <p:txBody>
          <a:bodyPr/>
          <a:lstStyle/>
          <a:p>
            <a:pPr>
              <a:defRPr/>
            </a:pPr>
            <a:r>
              <a:rPr lang="en-US" smtClean="0"/>
              <a:t>Design Patterns</a:t>
            </a:r>
          </a:p>
        </p:txBody>
      </p:sp>
      <p:sp>
        <p:nvSpPr>
          <p:cNvPr id="59397" name="Slide Number Placeholder 4"/>
          <p:cNvSpPr>
            <a:spLocks noGrp="1"/>
          </p:cNvSpPr>
          <p:nvPr>
            <p:ph type="sldNum" sz="quarter" idx="5"/>
          </p:nvPr>
        </p:nvSpPr>
        <p:spPr/>
        <p:txBody>
          <a:bodyPr/>
          <a:lstStyle/>
          <a:p>
            <a:pPr>
              <a:defRPr/>
            </a:pPr>
            <a:fld id="{5C795032-B258-4B41-B30A-E9D2581687B3}" type="slidenum">
              <a:rPr lang="en-US" smtClean="0"/>
              <a:pPr>
                <a:defRPr/>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p:spPr>
        <p:txBody>
          <a:bodyPr/>
          <a:lstStyle/>
          <a:p>
            <a:endParaRPr lang="en-US" smtClean="0"/>
          </a:p>
        </p:txBody>
      </p:sp>
      <p:sp>
        <p:nvSpPr>
          <p:cNvPr id="60420" name="Header Placeholder 3"/>
          <p:cNvSpPr>
            <a:spLocks noGrp="1"/>
          </p:cNvSpPr>
          <p:nvPr>
            <p:ph type="hdr" sz="quarter"/>
          </p:nvPr>
        </p:nvSpPr>
        <p:spPr/>
        <p:txBody>
          <a:bodyPr/>
          <a:lstStyle/>
          <a:p>
            <a:pPr>
              <a:defRPr/>
            </a:pPr>
            <a:r>
              <a:rPr lang="en-US" smtClean="0"/>
              <a:t>Design Patterns</a:t>
            </a:r>
          </a:p>
        </p:txBody>
      </p:sp>
      <p:sp>
        <p:nvSpPr>
          <p:cNvPr id="60421" name="Slide Number Placeholder 4"/>
          <p:cNvSpPr>
            <a:spLocks noGrp="1"/>
          </p:cNvSpPr>
          <p:nvPr>
            <p:ph type="sldNum" sz="quarter" idx="5"/>
          </p:nvPr>
        </p:nvSpPr>
        <p:spPr/>
        <p:txBody>
          <a:bodyPr/>
          <a:lstStyle/>
          <a:p>
            <a:pPr>
              <a:defRPr/>
            </a:pPr>
            <a:fld id="{6FC7E7E7-9CF8-4D3F-9B74-01FA87B9157C}" type="slidenum">
              <a:rPr lang="en-US" smtClean="0"/>
              <a:pPr>
                <a:defRPr/>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p:spPr>
        <p:txBody>
          <a:bodyPr/>
          <a:lstStyle/>
          <a:p>
            <a:endParaRPr lang="en-US" smtClean="0"/>
          </a:p>
        </p:txBody>
      </p:sp>
      <p:sp>
        <p:nvSpPr>
          <p:cNvPr id="61444" name="Header Placeholder 3"/>
          <p:cNvSpPr>
            <a:spLocks noGrp="1"/>
          </p:cNvSpPr>
          <p:nvPr>
            <p:ph type="hdr" sz="quarter"/>
          </p:nvPr>
        </p:nvSpPr>
        <p:spPr/>
        <p:txBody>
          <a:bodyPr/>
          <a:lstStyle/>
          <a:p>
            <a:pPr>
              <a:defRPr/>
            </a:pPr>
            <a:r>
              <a:rPr lang="en-US" smtClean="0"/>
              <a:t>Design Patterns</a:t>
            </a:r>
          </a:p>
        </p:txBody>
      </p:sp>
      <p:sp>
        <p:nvSpPr>
          <p:cNvPr id="61445" name="Slide Number Placeholder 4"/>
          <p:cNvSpPr>
            <a:spLocks noGrp="1"/>
          </p:cNvSpPr>
          <p:nvPr>
            <p:ph type="sldNum" sz="quarter" idx="5"/>
          </p:nvPr>
        </p:nvSpPr>
        <p:spPr/>
        <p:txBody>
          <a:bodyPr/>
          <a:lstStyle/>
          <a:p>
            <a:pPr>
              <a:defRPr/>
            </a:pPr>
            <a:fld id="{4B297E0D-3527-497A-854D-31ED98B49571}" type="slidenum">
              <a:rPr lang="en-US" smtClean="0"/>
              <a:pPr>
                <a:defRPr/>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p:spPr>
        <p:txBody>
          <a:bodyPr/>
          <a:lstStyle/>
          <a:p>
            <a:endParaRPr lang="en-US" smtClean="0"/>
          </a:p>
        </p:txBody>
      </p:sp>
      <p:sp>
        <p:nvSpPr>
          <p:cNvPr id="62468" name="Header Placeholder 3"/>
          <p:cNvSpPr>
            <a:spLocks noGrp="1"/>
          </p:cNvSpPr>
          <p:nvPr>
            <p:ph type="hdr" sz="quarter"/>
          </p:nvPr>
        </p:nvSpPr>
        <p:spPr/>
        <p:txBody>
          <a:bodyPr/>
          <a:lstStyle/>
          <a:p>
            <a:pPr>
              <a:defRPr/>
            </a:pPr>
            <a:r>
              <a:rPr lang="en-US" smtClean="0"/>
              <a:t>Design Patterns</a:t>
            </a:r>
          </a:p>
        </p:txBody>
      </p:sp>
      <p:sp>
        <p:nvSpPr>
          <p:cNvPr id="62469" name="Slide Number Placeholder 4"/>
          <p:cNvSpPr>
            <a:spLocks noGrp="1"/>
          </p:cNvSpPr>
          <p:nvPr>
            <p:ph type="sldNum" sz="quarter" idx="5"/>
          </p:nvPr>
        </p:nvSpPr>
        <p:spPr/>
        <p:txBody>
          <a:bodyPr/>
          <a:lstStyle/>
          <a:p>
            <a:pPr>
              <a:defRPr/>
            </a:pPr>
            <a:fld id="{949EE32D-5300-41BF-997F-7521638C3E0C}" type="slidenum">
              <a:rPr lang="en-US" smtClean="0"/>
              <a:pPr>
                <a:defRPr/>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p:spPr>
        <p:txBody>
          <a:bodyPr/>
          <a:lstStyle/>
          <a:p>
            <a:endParaRPr lang="en-US" smtClean="0"/>
          </a:p>
        </p:txBody>
      </p:sp>
      <p:sp>
        <p:nvSpPr>
          <p:cNvPr id="63492" name="Header Placeholder 3"/>
          <p:cNvSpPr>
            <a:spLocks noGrp="1"/>
          </p:cNvSpPr>
          <p:nvPr>
            <p:ph type="hdr" sz="quarter"/>
          </p:nvPr>
        </p:nvSpPr>
        <p:spPr/>
        <p:txBody>
          <a:bodyPr/>
          <a:lstStyle/>
          <a:p>
            <a:pPr>
              <a:defRPr/>
            </a:pPr>
            <a:r>
              <a:rPr lang="en-US" smtClean="0"/>
              <a:t>Design Patterns</a:t>
            </a:r>
          </a:p>
        </p:txBody>
      </p:sp>
      <p:sp>
        <p:nvSpPr>
          <p:cNvPr id="63493" name="Slide Number Placeholder 4"/>
          <p:cNvSpPr>
            <a:spLocks noGrp="1"/>
          </p:cNvSpPr>
          <p:nvPr>
            <p:ph type="sldNum" sz="quarter" idx="5"/>
          </p:nvPr>
        </p:nvSpPr>
        <p:spPr/>
        <p:txBody>
          <a:bodyPr/>
          <a:lstStyle/>
          <a:p>
            <a:pPr>
              <a:defRPr/>
            </a:pPr>
            <a:fld id="{A6BFDED1-6B4A-48D8-8999-7242463CFABF}" type="slidenum">
              <a:rPr lang="en-US" smtClean="0"/>
              <a:pPr>
                <a:defRPr/>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p:spPr>
        <p:txBody>
          <a:bodyPr/>
          <a:lstStyle/>
          <a:p>
            <a:endParaRPr lang="en-US" smtClean="0"/>
          </a:p>
        </p:txBody>
      </p:sp>
      <p:sp>
        <p:nvSpPr>
          <p:cNvPr id="64516" name="Header Placeholder 3"/>
          <p:cNvSpPr>
            <a:spLocks noGrp="1"/>
          </p:cNvSpPr>
          <p:nvPr>
            <p:ph type="hdr" sz="quarter"/>
          </p:nvPr>
        </p:nvSpPr>
        <p:spPr/>
        <p:txBody>
          <a:bodyPr/>
          <a:lstStyle/>
          <a:p>
            <a:pPr>
              <a:defRPr/>
            </a:pPr>
            <a:r>
              <a:rPr lang="en-US" smtClean="0"/>
              <a:t>Design Patterns</a:t>
            </a:r>
          </a:p>
        </p:txBody>
      </p:sp>
      <p:sp>
        <p:nvSpPr>
          <p:cNvPr id="64517" name="Slide Number Placeholder 4"/>
          <p:cNvSpPr>
            <a:spLocks noGrp="1"/>
          </p:cNvSpPr>
          <p:nvPr>
            <p:ph type="sldNum" sz="quarter" idx="5"/>
          </p:nvPr>
        </p:nvSpPr>
        <p:spPr/>
        <p:txBody>
          <a:bodyPr/>
          <a:lstStyle/>
          <a:p>
            <a:pPr>
              <a:defRPr/>
            </a:pPr>
            <a:fld id="{CB34B5C8-833F-4C86-9E27-AF34D4568323}" type="slidenum">
              <a:rPr lang="en-US" smtClean="0"/>
              <a:pPr>
                <a:defRPr/>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p:spPr>
        <p:txBody>
          <a:bodyPr/>
          <a:lstStyle/>
          <a:p>
            <a:endParaRPr lang="en-US" smtClean="0"/>
          </a:p>
        </p:txBody>
      </p:sp>
      <p:sp>
        <p:nvSpPr>
          <p:cNvPr id="65540" name="Header Placeholder 3"/>
          <p:cNvSpPr>
            <a:spLocks noGrp="1"/>
          </p:cNvSpPr>
          <p:nvPr>
            <p:ph type="hdr" sz="quarter"/>
          </p:nvPr>
        </p:nvSpPr>
        <p:spPr/>
        <p:txBody>
          <a:bodyPr/>
          <a:lstStyle/>
          <a:p>
            <a:pPr>
              <a:defRPr/>
            </a:pPr>
            <a:r>
              <a:rPr lang="en-US" smtClean="0"/>
              <a:t>Design Patterns</a:t>
            </a:r>
          </a:p>
        </p:txBody>
      </p:sp>
      <p:sp>
        <p:nvSpPr>
          <p:cNvPr id="65541" name="Slide Number Placeholder 4"/>
          <p:cNvSpPr>
            <a:spLocks noGrp="1"/>
          </p:cNvSpPr>
          <p:nvPr>
            <p:ph type="sldNum" sz="quarter" idx="5"/>
          </p:nvPr>
        </p:nvSpPr>
        <p:spPr/>
        <p:txBody>
          <a:bodyPr/>
          <a:lstStyle/>
          <a:p>
            <a:pPr>
              <a:defRPr/>
            </a:pPr>
            <a:fld id="{3CA4C248-CBC0-4036-A7D2-3C6B9F29AE1B}" type="slidenum">
              <a:rPr lang="en-US" smtClean="0"/>
              <a:pPr>
                <a:defRPr/>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p:spPr>
        <p:txBody>
          <a:bodyPr/>
          <a:lstStyle/>
          <a:p>
            <a:endParaRPr lang="en-US" smtClean="0"/>
          </a:p>
        </p:txBody>
      </p:sp>
      <p:sp>
        <p:nvSpPr>
          <p:cNvPr id="38916" name="Header Placeholder 3"/>
          <p:cNvSpPr>
            <a:spLocks noGrp="1"/>
          </p:cNvSpPr>
          <p:nvPr>
            <p:ph type="hdr" sz="quarter"/>
          </p:nvPr>
        </p:nvSpPr>
        <p:spPr/>
        <p:txBody>
          <a:bodyPr/>
          <a:lstStyle/>
          <a:p>
            <a:pPr>
              <a:defRPr/>
            </a:pPr>
            <a:r>
              <a:rPr lang="en-US" smtClean="0"/>
              <a:t>Design Patterns</a:t>
            </a:r>
          </a:p>
        </p:txBody>
      </p:sp>
      <p:sp>
        <p:nvSpPr>
          <p:cNvPr id="38917" name="Slide Number Placeholder 4"/>
          <p:cNvSpPr>
            <a:spLocks noGrp="1"/>
          </p:cNvSpPr>
          <p:nvPr>
            <p:ph type="sldNum" sz="quarter" idx="5"/>
          </p:nvPr>
        </p:nvSpPr>
        <p:spPr/>
        <p:txBody>
          <a:bodyPr/>
          <a:lstStyle/>
          <a:p>
            <a:pPr>
              <a:defRPr/>
            </a:pPr>
            <a:fld id="{9A1A4CEB-4B5C-439B-B61B-C37020566141}" type="slidenum">
              <a:rPr lang="en-US" smtClean="0"/>
              <a:pPr>
                <a:defRPr/>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endParaRPr lang="en-US" smtClean="0"/>
          </a:p>
        </p:txBody>
      </p:sp>
      <p:sp>
        <p:nvSpPr>
          <p:cNvPr id="66564" name="Header Placeholder 3"/>
          <p:cNvSpPr>
            <a:spLocks noGrp="1"/>
          </p:cNvSpPr>
          <p:nvPr>
            <p:ph type="hdr" sz="quarter"/>
          </p:nvPr>
        </p:nvSpPr>
        <p:spPr/>
        <p:txBody>
          <a:bodyPr/>
          <a:lstStyle/>
          <a:p>
            <a:pPr>
              <a:defRPr/>
            </a:pPr>
            <a:r>
              <a:rPr lang="en-US" smtClean="0"/>
              <a:t>Design Patterns</a:t>
            </a:r>
          </a:p>
        </p:txBody>
      </p:sp>
      <p:sp>
        <p:nvSpPr>
          <p:cNvPr id="66565" name="Slide Number Placeholder 4"/>
          <p:cNvSpPr>
            <a:spLocks noGrp="1"/>
          </p:cNvSpPr>
          <p:nvPr>
            <p:ph type="sldNum" sz="quarter" idx="5"/>
          </p:nvPr>
        </p:nvSpPr>
        <p:spPr/>
        <p:txBody>
          <a:bodyPr/>
          <a:lstStyle/>
          <a:p>
            <a:pPr>
              <a:defRPr/>
            </a:pPr>
            <a:fld id="{354362D6-2E6F-460C-8DCE-5910C1BBE18C}" type="slidenum">
              <a:rPr lang="en-US" smtClean="0"/>
              <a:pPr>
                <a:defRPr/>
              </a:pPr>
              <a:t>31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p:spPr>
        <p:txBody>
          <a:bodyPr/>
          <a:lstStyle/>
          <a:p>
            <a:endParaRPr lang="en-US" smtClean="0"/>
          </a:p>
        </p:txBody>
      </p:sp>
      <p:sp>
        <p:nvSpPr>
          <p:cNvPr id="67588" name="Header Placeholder 3"/>
          <p:cNvSpPr>
            <a:spLocks noGrp="1"/>
          </p:cNvSpPr>
          <p:nvPr>
            <p:ph type="hdr" sz="quarter"/>
          </p:nvPr>
        </p:nvSpPr>
        <p:spPr/>
        <p:txBody>
          <a:bodyPr/>
          <a:lstStyle/>
          <a:p>
            <a:pPr>
              <a:defRPr/>
            </a:pPr>
            <a:r>
              <a:rPr lang="en-US" smtClean="0"/>
              <a:t>Design Patterns</a:t>
            </a:r>
          </a:p>
        </p:txBody>
      </p:sp>
      <p:sp>
        <p:nvSpPr>
          <p:cNvPr id="67589" name="Slide Number Placeholder 4"/>
          <p:cNvSpPr>
            <a:spLocks noGrp="1"/>
          </p:cNvSpPr>
          <p:nvPr>
            <p:ph type="sldNum" sz="quarter" idx="5"/>
          </p:nvPr>
        </p:nvSpPr>
        <p:spPr/>
        <p:txBody>
          <a:bodyPr/>
          <a:lstStyle/>
          <a:p>
            <a:pPr>
              <a:defRPr/>
            </a:pPr>
            <a:fld id="{C409E579-9F27-4E29-8ADC-2F335755857F}" type="slidenum">
              <a:rPr lang="en-US" smtClean="0"/>
              <a:pPr>
                <a:defRPr/>
              </a:pPr>
              <a:t>32</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p:spPr>
        <p:txBody>
          <a:bodyPr/>
          <a:lstStyle/>
          <a:p>
            <a:endParaRPr lang="en-US" smtClean="0"/>
          </a:p>
        </p:txBody>
      </p:sp>
      <p:sp>
        <p:nvSpPr>
          <p:cNvPr id="68612" name="Header Placeholder 3"/>
          <p:cNvSpPr>
            <a:spLocks noGrp="1"/>
          </p:cNvSpPr>
          <p:nvPr>
            <p:ph type="hdr" sz="quarter"/>
          </p:nvPr>
        </p:nvSpPr>
        <p:spPr/>
        <p:txBody>
          <a:bodyPr/>
          <a:lstStyle/>
          <a:p>
            <a:pPr>
              <a:defRPr/>
            </a:pPr>
            <a:r>
              <a:rPr lang="en-US" smtClean="0"/>
              <a:t>Design Patterns</a:t>
            </a:r>
          </a:p>
        </p:txBody>
      </p:sp>
      <p:sp>
        <p:nvSpPr>
          <p:cNvPr id="68613" name="Slide Number Placeholder 4"/>
          <p:cNvSpPr>
            <a:spLocks noGrp="1"/>
          </p:cNvSpPr>
          <p:nvPr>
            <p:ph type="sldNum" sz="quarter" idx="5"/>
          </p:nvPr>
        </p:nvSpPr>
        <p:spPr/>
        <p:txBody>
          <a:bodyPr/>
          <a:lstStyle/>
          <a:p>
            <a:pPr>
              <a:defRPr/>
            </a:pPr>
            <a:fld id="{A72689A2-DAE4-4DAF-AECE-9AC3E3F7DAFD}" type="slidenum">
              <a:rPr lang="en-US" smtClean="0"/>
              <a:pPr>
                <a:defRPr/>
              </a:pPr>
              <a:t>33</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w="9525"/>
        </p:spPr>
        <p:txBody>
          <a:bodyPr/>
          <a:lstStyle/>
          <a:p>
            <a:endParaRPr lang="en-US" smtClean="0"/>
          </a:p>
        </p:txBody>
      </p:sp>
      <p:sp>
        <p:nvSpPr>
          <p:cNvPr id="87044" name="Header Placeholder 3"/>
          <p:cNvSpPr>
            <a:spLocks noGrp="1"/>
          </p:cNvSpPr>
          <p:nvPr>
            <p:ph type="hdr" sz="quarter"/>
          </p:nvPr>
        </p:nvSpPr>
        <p:spPr/>
        <p:txBody>
          <a:bodyPr/>
          <a:lstStyle/>
          <a:p>
            <a:pPr>
              <a:defRPr/>
            </a:pPr>
            <a:r>
              <a:rPr lang="en-US" smtClean="0"/>
              <a:t>Design Patterns</a:t>
            </a:r>
          </a:p>
        </p:txBody>
      </p:sp>
      <p:sp>
        <p:nvSpPr>
          <p:cNvPr id="87045" name="Slide Number Placeholder 4"/>
          <p:cNvSpPr>
            <a:spLocks noGrp="1"/>
          </p:cNvSpPr>
          <p:nvPr>
            <p:ph type="sldNum" sz="quarter" idx="5"/>
          </p:nvPr>
        </p:nvSpPr>
        <p:spPr/>
        <p:txBody>
          <a:bodyPr/>
          <a:lstStyle/>
          <a:p>
            <a:pPr>
              <a:defRPr/>
            </a:pPr>
            <a:fld id="{BFCA2A5E-62DB-4372-BADD-963202954B40}" type="slidenum">
              <a:rPr lang="en-US" smtClean="0"/>
              <a:pPr>
                <a:defRPr/>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w="9525"/>
        </p:spPr>
        <p:txBody>
          <a:bodyPr/>
          <a:lstStyle/>
          <a:p>
            <a:endParaRPr lang="en-US" smtClean="0"/>
          </a:p>
        </p:txBody>
      </p:sp>
      <p:sp>
        <p:nvSpPr>
          <p:cNvPr id="86020" name="Header Placeholder 3"/>
          <p:cNvSpPr>
            <a:spLocks noGrp="1"/>
          </p:cNvSpPr>
          <p:nvPr>
            <p:ph type="hdr" sz="quarter"/>
          </p:nvPr>
        </p:nvSpPr>
        <p:spPr/>
        <p:txBody>
          <a:bodyPr/>
          <a:lstStyle/>
          <a:p>
            <a:pPr>
              <a:defRPr/>
            </a:pPr>
            <a:r>
              <a:rPr lang="en-US" smtClean="0"/>
              <a:t>Design Patterns</a:t>
            </a:r>
          </a:p>
        </p:txBody>
      </p:sp>
      <p:sp>
        <p:nvSpPr>
          <p:cNvPr id="86021" name="Slide Number Placeholder 4"/>
          <p:cNvSpPr>
            <a:spLocks noGrp="1"/>
          </p:cNvSpPr>
          <p:nvPr>
            <p:ph type="sldNum" sz="quarter" idx="5"/>
          </p:nvPr>
        </p:nvSpPr>
        <p:spPr/>
        <p:txBody>
          <a:bodyPr/>
          <a:lstStyle/>
          <a:p>
            <a:pPr>
              <a:defRPr/>
            </a:pPr>
            <a:fld id="{3B8C8EF0-4314-4A16-8851-28C6D331BDE5}" type="slidenum">
              <a:rPr lang="en-US" smtClean="0"/>
              <a:pPr>
                <a:defRPr/>
              </a:pPr>
              <a:t>36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w="9525"/>
        </p:spPr>
        <p:txBody>
          <a:bodyPr/>
          <a:lstStyle/>
          <a:p>
            <a:endParaRPr lang="en-US" smtClean="0"/>
          </a:p>
        </p:txBody>
      </p:sp>
      <p:sp>
        <p:nvSpPr>
          <p:cNvPr id="39940" name="Header Placeholder 3"/>
          <p:cNvSpPr>
            <a:spLocks noGrp="1"/>
          </p:cNvSpPr>
          <p:nvPr>
            <p:ph type="hdr" sz="quarter"/>
          </p:nvPr>
        </p:nvSpPr>
        <p:spPr/>
        <p:txBody>
          <a:bodyPr/>
          <a:lstStyle/>
          <a:p>
            <a:pPr>
              <a:defRPr/>
            </a:pPr>
            <a:r>
              <a:rPr lang="en-US" smtClean="0"/>
              <a:t>Design Patterns</a:t>
            </a:r>
          </a:p>
        </p:txBody>
      </p:sp>
      <p:sp>
        <p:nvSpPr>
          <p:cNvPr id="39941" name="Slide Number Placeholder 4"/>
          <p:cNvSpPr>
            <a:spLocks noGrp="1"/>
          </p:cNvSpPr>
          <p:nvPr>
            <p:ph type="sldNum" sz="quarter" idx="5"/>
          </p:nvPr>
        </p:nvSpPr>
        <p:spPr/>
        <p:txBody>
          <a:bodyPr/>
          <a:lstStyle/>
          <a:p>
            <a:pPr>
              <a:defRPr/>
            </a:pPr>
            <a:fld id="{AAAD5D81-F394-4A2B-B1FA-F1F1353A40DA}" type="slidenum">
              <a:rPr lang="en-US" smtClean="0"/>
              <a:pPr>
                <a:defRPr/>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p:spPr>
        <p:txBody>
          <a:bodyPr/>
          <a:lstStyle/>
          <a:p>
            <a:endParaRPr lang="en-US" smtClean="0"/>
          </a:p>
        </p:txBody>
      </p:sp>
      <p:sp>
        <p:nvSpPr>
          <p:cNvPr id="40964" name="Header Placeholder 3"/>
          <p:cNvSpPr>
            <a:spLocks noGrp="1"/>
          </p:cNvSpPr>
          <p:nvPr>
            <p:ph type="hdr" sz="quarter"/>
          </p:nvPr>
        </p:nvSpPr>
        <p:spPr/>
        <p:txBody>
          <a:bodyPr/>
          <a:lstStyle/>
          <a:p>
            <a:pPr>
              <a:defRPr/>
            </a:pPr>
            <a:r>
              <a:rPr lang="en-US" smtClean="0"/>
              <a:t>Design Patterns</a:t>
            </a:r>
          </a:p>
        </p:txBody>
      </p:sp>
      <p:sp>
        <p:nvSpPr>
          <p:cNvPr id="40965" name="Slide Number Placeholder 4"/>
          <p:cNvSpPr>
            <a:spLocks noGrp="1"/>
          </p:cNvSpPr>
          <p:nvPr>
            <p:ph type="sldNum" sz="quarter" idx="5"/>
          </p:nvPr>
        </p:nvSpPr>
        <p:spPr/>
        <p:txBody>
          <a:bodyPr/>
          <a:lstStyle/>
          <a:p>
            <a:pPr>
              <a:defRPr/>
            </a:pPr>
            <a:fld id="{AF5508DA-C660-437B-A46A-43FD8C538689}" type="slidenum">
              <a:rPr lang="en-US" smtClean="0"/>
              <a:pPr>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w="9525"/>
        </p:spPr>
        <p:txBody>
          <a:bodyPr/>
          <a:lstStyle/>
          <a:p>
            <a:endParaRPr lang="en-US" smtClean="0"/>
          </a:p>
        </p:txBody>
      </p:sp>
      <p:sp>
        <p:nvSpPr>
          <p:cNvPr id="41988" name="Header Placeholder 3"/>
          <p:cNvSpPr>
            <a:spLocks noGrp="1"/>
          </p:cNvSpPr>
          <p:nvPr>
            <p:ph type="hdr" sz="quarter"/>
          </p:nvPr>
        </p:nvSpPr>
        <p:spPr/>
        <p:txBody>
          <a:bodyPr/>
          <a:lstStyle/>
          <a:p>
            <a:pPr>
              <a:defRPr/>
            </a:pPr>
            <a:r>
              <a:rPr lang="en-US" smtClean="0"/>
              <a:t>Design Patterns</a:t>
            </a:r>
          </a:p>
        </p:txBody>
      </p:sp>
      <p:sp>
        <p:nvSpPr>
          <p:cNvPr id="41989" name="Slide Number Placeholder 4"/>
          <p:cNvSpPr>
            <a:spLocks noGrp="1"/>
          </p:cNvSpPr>
          <p:nvPr>
            <p:ph type="sldNum" sz="quarter" idx="5"/>
          </p:nvPr>
        </p:nvSpPr>
        <p:spPr/>
        <p:txBody>
          <a:bodyPr/>
          <a:lstStyle/>
          <a:p>
            <a:pPr>
              <a:defRPr/>
            </a:pPr>
            <a:fld id="{899E361E-13AC-49E8-8C9D-B0F5B56ADCC9}" type="slidenum">
              <a:rPr lang="en-US" smtClean="0"/>
              <a:pPr>
                <a:defRPr/>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p:spPr>
        <p:txBody>
          <a:bodyPr/>
          <a:lstStyle/>
          <a:p>
            <a:endParaRPr lang="en-US" smtClean="0"/>
          </a:p>
        </p:txBody>
      </p:sp>
      <p:sp>
        <p:nvSpPr>
          <p:cNvPr id="43012" name="Header Placeholder 3"/>
          <p:cNvSpPr>
            <a:spLocks noGrp="1"/>
          </p:cNvSpPr>
          <p:nvPr>
            <p:ph type="hdr" sz="quarter"/>
          </p:nvPr>
        </p:nvSpPr>
        <p:spPr/>
        <p:txBody>
          <a:bodyPr/>
          <a:lstStyle/>
          <a:p>
            <a:pPr>
              <a:defRPr/>
            </a:pPr>
            <a:r>
              <a:rPr lang="en-US" smtClean="0"/>
              <a:t>Design Patterns</a:t>
            </a:r>
          </a:p>
        </p:txBody>
      </p:sp>
      <p:sp>
        <p:nvSpPr>
          <p:cNvPr id="43013" name="Slide Number Placeholder 4"/>
          <p:cNvSpPr>
            <a:spLocks noGrp="1"/>
          </p:cNvSpPr>
          <p:nvPr>
            <p:ph type="sldNum" sz="quarter" idx="5"/>
          </p:nvPr>
        </p:nvSpPr>
        <p:spPr/>
        <p:txBody>
          <a:bodyPr/>
          <a:lstStyle/>
          <a:p>
            <a:pPr>
              <a:defRPr/>
            </a:pPr>
            <a:fld id="{610C16CB-4A7C-4481-A4E6-B0C45EEDB980}" type="slidenum">
              <a:rPr lang="en-US" smtClean="0"/>
              <a:pPr>
                <a:defRPr/>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w="9525"/>
        </p:spPr>
        <p:txBody>
          <a:bodyPr/>
          <a:lstStyle/>
          <a:p>
            <a:endParaRPr lang="en-US" smtClean="0"/>
          </a:p>
        </p:txBody>
      </p:sp>
      <p:sp>
        <p:nvSpPr>
          <p:cNvPr id="44036" name="Header Placeholder 3"/>
          <p:cNvSpPr>
            <a:spLocks noGrp="1"/>
          </p:cNvSpPr>
          <p:nvPr>
            <p:ph type="hdr" sz="quarter"/>
          </p:nvPr>
        </p:nvSpPr>
        <p:spPr/>
        <p:txBody>
          <a:bodyPr/>
          <a:lstStyle/>
          <a:p>
            <a:pPr>
              <a:defRPr/>
            </a:pPr>
            <a:r>
              <a:rPr lang="en-US" smtClean="0"/>
              <a:t>Design Patterns</a:t>
            </a:r>
          </a:p>
        </p:txBody>
      </p:sp>
      <p:sp>
        <p:nvSpPr>
          <p:cNvPr id="44037" name="Slide Number Placeholder 4"/>
          <p:cNvSpPr>
            <a:spLocks noGrp="1"/>
          </p:cNvSpPr>
          <p:nvPr>
            <p:ph type="sldNum" sz="quarter" idx="5"/>
          </p:nvPr>
        </p:nvSpPr>
        <p:spPr/>
        <p:txBody>
          <a:bodyPr/>
          <a:lstStyle/>
          <a:p>
            <a:pPr>
              <a:defRPr/>
            </a:pPr>
            <a:fld id="{C1F87E1B-3E1C-46F0-87B2-D10535989A51}" type="slidenum">
              <a:rPr lang="en-US" smtClean="0"/>
              <a:pPr>
                <a:defRPr/>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w="9525"/>
        </p:spPr>
        <p:txBody>
          <a:bodyPr/>
          <a:lstStyle/>
          <a:p>
            <a:endParaRPr lang="en-US" smtClean="0"/>
          </a:p>
        </p:txBody>
      </p:sp>
      <p:sp>
        <p:nvSpPr>
          <p:cNvPr id="45060" name="Header Placeholder 3"/>
          <p:cNvSpPr>
            <a:spLocks noGrp="1"/>
          </p:cNvSpPr>
          <p:nvPr>
            <p:ph type="hdr" sz="quarter"/>
          </p:nvPr>
        </p:nvSpPr>
        <p:spPr/>
        <p:txBody>
          <a:bodyPr/>
          <a:lstStyle/>
          <a:p>
            <a:pPr>
              <a:defRPr/>
            </a:pPr>
            <a:r>
              <a:rPr lang="en-US" smtClean="0"/>
              <a:t>Design Patterns</a:t>
            </a:r>
          </a:p>
        </p:txBody>
      </p:sp>
      <p:sp>
        <p:nvSpPr>
          <p:cNvPr id="45061" name="Slide Number Placeholder 4"/>
          <p:cNvSpPr>
            <a:spLocks noGrp="1"/>
          </p:cNvSpPr>
          <p:nvPr>
            <p:ph type="sldNum" sz="quarter" idx="5"/>
          </p:nvPr>
        </p:nvSpPr>
        <p:spPr/>
        <p:txBody>
          <a:bodyPr/>
          <a:lstStyle/>
          <a:p>
            <a:pPr>
              <a:defRPr/>
            </a:pPr>
            <a:fld id="{10BF7900-DE3D-44BF-8475-62F77C7BE6C1}" type="slidenum">
              <a:rPr lang="en-US" smtClean="0"/>
              <a:pPr>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r>
              <a:rPr lang="en-US" smtClean="0"/>
              <a:t>9/3/2013</a:t>
            </a: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5B985A4B-9152-4D03-8121-B97A0E98F118}"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9/3/2013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3BB19BF4-2374-4634-9BD5-5E90F2433ED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C6547830-14E7-43F8-ABC8-03C1995F8F3D}"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9/3/2013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1296988"/>
            <a:ext cx="8226425" cy="5027612"/>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a:t>Slide </a:t>
            </a:r>
            <a:fld id="{C3BA44B3-13E3-40E4-9FAE-11638184932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9/3/2013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005FD3D9-F91D-49ED-B5F2-96F938C751F4}"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r>
              <a:rPr lang="en-US" smtClean="0"/>
              <a:t>9/3/2013</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FB70539F-6C07-4751-B19D-AF64BA05D72E}"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r>
              <a:rPr lang="en-US" smtClean="0"/>
              <a:t>9/3/2013</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C92ACAC3-6B96-4832-96DB-603A9409B707}"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r>
              <a:rPr lang="en-US" smtClean="0"/>
              <a:t>9/3/2013</a:t>
            </a: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560103D7-4974-48A6-AF37-807DF0E353FB}"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r>
              <a:rPr lang="en-US" smtClean="0"/>
              <a:t>9/3/2013</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C49E131E-02F5-4721-8BF5-5D96962F645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r>
              <a:rPr lang="en-US" smtClean="0"/>
              <a:t>9/3/2013</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5766C7C-3F42-4D4A-B7B2-FD0D1A19390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5E60E9BD-F5C5-4FC5-9CCF-F3F953B9E415}"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9/3/2013</a:t>
            </a: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6FF4CBAD-5AC9-42D7-8A2C-30A79FBCA032}"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r>
              <a:rPr lang="en-US" smtClean="0"/>
              <a:t>9/3/2013</a:t>
            </a:r>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r>
              <a:rPr lang="en-US" smtClean="0"/>
              <a:t>9/3/2013</a:t>
            </a:r>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2F4F4006-218A-4D7A-B079-6DAD12527375}"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Design_Patterns" TargetMode="External"/><Relationship Id="rId2" Type="http://schemas.openxmlformats.org/officeDocument/2006/relationships/hyperlink" Target="http://www.cmcrossroads.com/bradapp/docs/patterns-intro.html" TargetMode="External"/><Relationship Id="rId1" Type="http://schemas.openxmlformats.org/officeDocument/2006/relationships/slideLayout" Target="../slideLayouts/slideLayout2.xml"/><Relationship Id="rId5" Type="http://schemas.openxmlformats.org/officeDocument/2006/relationships/hyperlink" Target="http://www.cetus-links.org/oo_patterns.html" TargetMode="External"/><Relationship Id="rId4" Type="http://schemas.openxmlformats.org/officeDocument/2006/relationships/hyperlink" Target="http://en.wikipedia.org/wiki/Design_pattern_(computer_scienc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subTitle" idx="1"/>
          </p:nvPr>
        </p:nvSpPr>
        <p:spPr/>
        <p:txBody>
          <a:bodyPr>
            <a:normAutofit fontScale="92500" lnSpcReduction="20000"/>
          </a:bodyPr>
          <a:lstStyle/>
          <a:p>
            <a:pPr algn="l" eaLnBrk="1" hangingPunct="1"/>
            <a:r>
              <a:rPr lang="en-US" dirty="0" smtClean="0"/>
              <a:t>“Each pattern describes a problem which occurs over and over again in our environment, and then describes the core of the solution to that problem in such a way that you can use the solution a million times over, without ever doing it the same way twice.”</a:t>
            </a:r>
            <a:br>
              <a:rPr lang="en-US" dirty="0" smtClean="0"/>
            </a:br>
            <a:r>
              <a:rPr lang="en-US" dirty="0" smtClean="0"/>
              <a:t>		</a:t>
            </a:r>
            <a:r>
              <a:rPr lang="en-US" dirty="0" smtClean="0"/>
              <a:t>–  </a:t>
            </a:r>
            <a:r>
              <a:rPr lang="en-US" dirty="0" smtClean="0"/>
              <a:t>Christopher Alexander</a:t>
            </a:r>
          </a:p>
        </p:txBody>
      </p:sp>
      <p:sp>
        <p:nvSpPr>
          <p:cNvPr id="3074" name="Rectangle 4"/>
          <p:cNvSpPr>
            <a:spLocks noGrp="1" noChangeArrowheads="1"/>
          </p:cNvSpPr>
          <p:nvPr>
            <p:ph type="ctrTitle"/>
          </p:nvPr>
        </p:nvSpPr>
        <p:spPr/>
        <p:txBody>
          <a:bodyPr/>
          <a:lstStyle/>
          <a:p>
            <a:pPr eaLnBrk="1" hangingPunct="1"/>
            <a:r>
              <a:rPr lang="en-US" smtClean="0"/>
              <a:t>Design Patterns:</a:t>
            </a:r>
            <a:br>
              <a:rPr lang="en-US" smtClean="0"/>
            </a:br>
            <a:r>
              <a:rPr lang="en-US" smtClean="0"/>
              <a:t>Overview and Basic Concepts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8"/>
          <p:cNvSpPr>
            <a:spLocks noGrp="1" noChangeArrowheads="1"/>
          </p:cNvSpPr>
          <p:nvPr>
            <p:ph type="title"/>
          </p:nvPr>
        </p:nvSpPr>
        <p:spPr>
          <a:xfrm>
            <a:off x="301752" y="307848"/>
            <a:ext cx="8534400" cy="758952"/>
          </a:xfrm>
        </p:spPr>
        <p:txBody>
          <a:bodyPr>
            <a:normAutofit fontScale="90000"/>
          </a:bodyPr>
          <a:lstStyle/>
          <a:p>
            <a:pPr eaLnBrk="1" hangingPunct="1"/>
            <a:r>
              <a:rPr lang="en-US" smtClean="0"/>
              <a:t>The Model-View-Controller</a:t>
            </a:r>
            <a:br>
              <a:rPr lang="en-US" smtClean="0"/>
            </a:br>
            <a:r>
              <a:rPr lang="en-US" smtClean="0"/>
              <a:t>Design Pattern</a:t>
            </a:r>
          </a:p>
        </p:txBody>
      </p:sp>
      <p:sp>
        <p:nvSpPr>
          <p:cNvPr id="12291" name="Rectangle 1029"/>
          <p:cNvSpPr>
            <a:spLocks noGrp="1" noChangeArrowheads="1"/>
          </p:cNvSpPr>
          <p:nvPr>
            <p:ph sz="quarter" idx="1"/>
          </p:nvPr>
        </p:nvSpPr>
        <p:spPr/>
        <p:txBody>
          <a:bodyPr/>
          <a:lstStyle/>
          <a:p>
            <a:pPr eaLnBrk="1" hangingPunct="1"/>
            <a:r>
              <a:rPr lang="en-US" smtClean="0"/>
              <a:t>Fundamental concept:  separate the underlying semantic information of an application (model) from the presentation of the information (view) and user interaction mechanisms (controller)</a:t>
            </a:r>
          </a:p>
          <a:p>
            <a:pPr eaLnBrk="1" hangingPunct="1"/>
            <a:r>
              <a:rPr lang="en-US" smtClean="0"/>
              <a:t>Roles</a:t>
            </a:r>
          </a:p>
          <a:p>
            <a:pPr lvl="1" eaLnBrk="1" hangingPunct="1"/>
            <a:r>
              <a:rPr lang="en-US" smtClean="0"/>
              <a:t>Models:  encapsulate application-specific semantics</a:t>
            </a:r>
          </a:p>
          <a:p>
            <a:pPr lvl="1" eaLnBrk="1" hangingPunct="1"/>
            <a:r>
              <a:rPr lang="en-US" smtClean="0"/>
              <a:t>Views:  display information about models (output dominated)</a:t>
            </a:r>
          </a:p>
          <a:p>
            <a:pPr lvl="1" eaLnBrk="1" hangingPunct="1"/>
            <a:r>
              <a:rPr lang="en-US" smtClean="0"/>
              <a:t>Controllers:  control user interaction (input dominated)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r>
              <a:rPr lang="en-US" smtClean="0"/>
              <a:t>MVC Examples</a:t>
            </a:r>
          </a:p>
        </p:txBody>
      </p:sp>
      <p:sp>
        <p:nvSpPr>
          <p:cNvPr id="13315" name="Rectangle 1027"/>
          <p:cNvSpPr>
            <a:spLocks noGrp="1" noChangeArrowheads="1"/>
          </p:cNvSpPr>
          <p:nvPr>
            <p:ph sz="quarter" idx="1"/>
          </p:nvPr>
        </p:nvSpPr>
        <p:spPr/>
        <p:txBody>
          <a:bodyPr/>
          <a:lstStyle/>
          <a:p>
            <a:pPr eaLnBrk="1" hangingPunct="1"/>
            <a:r>
              <a:rPr lang="en-US" smtClean="0"/>
              <a:t>For a text editor, separate the data being edited from the display of that data on a monitor and the processing of editing commands.</a:t>
            </a:r>
          </a:p>
          <a:p>
            <a:pPr eaLnBrk="1" hangingPunct="1"/>
            <a:r>
              <a:rPr lang="en-US" smtClean="0"/>
              <a:t>For a CASE tool dealing with class diagrams, separate the semantic information about the diagrams (classes, associations, etc.) from the display information (boxes, lines, fonts, etc.) and user inputs (mouse clicks,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eaLnBrk="1" hangingPunct="1"/>
            <a:r>
              <a:rPr lang="en-US" smtClean="0"/>
              <a:t>Characteristics of an MVC Architecture</a:t>
            </a:r>
          </a:p>
        </p:txBody>
      </p:sp>
      <p:sp>
        <p:nvSpPr>
          <p:cNvPr id="14339" name="Rectangle 1027"/>
          <p:cNvSpPr>
            <a:spLocks noGrp="1" noChangeArrowheads="1"/>
          </p:cNvSpPr>
          <p:nvPr>
            <p:ph sz="quarter" idx="1"/>
          </p:nvPr>
        </p:nvSpPr>
        <p:spPr/>
        <p:txBody>
          <a:bodyPr/>
          <a:lstStyle/>
          <a:p>
            <a:pPr eaLnBrk="1" hangingPunct="1"/>
            <a:r>
              <a:rPr lang="en-US" smtClean="0"/>
              <a:t>A model deals primarily with application-specific information and processing independent of user interface and interactions.</a:t>
            </a:r>
          </a:p>
          <a:p>
            <a:pPr eaLnBrk="1" hangingPunct="1"/>
            <a:r>
              <a:rPr lang="en-US" smtClean="0"/>
              <a:t>Views are responsible for presenting information to the user.  A view is usually visual (graphic or text), but it may involve other media such as sound.</a:t>
            </a:r>
          </a:p>
          <a:p>
            <a:pPr eaLnBrk="1" hangingPunct="1"/>
            <a:r>
              <a:rPr lang="en-US" smtClean="0"/>
              <a:t>Views are associated with models.  There may be more than one view associated with a given model (many-to-one relationship).  Each view shows a different perspective of its associated 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Characteristics of an MVC Architecture</a:t>
            </a:r>
            <a:br>
              <a:rPr lang="en-US" dirty="0" smtClean="0"/>
            </a:br>
            <a:r>
              <a:rPr lang="en-US" sz="2600" dirty="0" smtClean="0"/>
              <a:t>(continued)</a:t>
            </a:r>
            <a:endParaRPr lang="en-US" dirty="0" smtClean="0"/>
          </a:p>
        </p:txBody>
      </p:sp>
      <p:sp>
        <p:nvSpPr>
          <p:cNvPr id="15363" name="Rectangle 3"/>
          <p:cNvSpPr>
            <a:spLocks noGrp="1" noChangeArrowheads="1"/>
          </p:cNvSpPr>
          <p:nvPr>
            <p:ph sz="quarter" idx="1"/>
          </p:nvPr>
        </p:nvSpPr>
        <p:spPr/>
        <p:txBody>
          <a:bodyPr/>
          <a:lstStyle/>
          <a:p>
            <a:pPr eaLnBrk="1" hangingPunct="1"/>
            <a:r>
              <a:rPr lang="en-US" smtClean="0"/>
              <a:t>A view must be aware of its model, but the model is essentially independent of it views.  In general, it should be possible to process or test models in batch mode.</a:t>
            </a:r>
          </a:p>
          <a:p>
            <a:pPr eaLnBrk="1" hangingPunct="1"/>
            <a:r>
              <a:rPr lang="en-US" smtClean="0"/>
              <a:t>Controllers are responsible for converting inputs from users and external devices into operations on views and models.  A controller is usually aware of both models and views.</a:t>
            </a:r>
          </a:p>
          <a:p>
            <a:pPr eaLnBrk="1" hangingPunct="1"/>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pPr eaLnBrk="1" hangingPunct="1"/>
            <a:r>
              <a:rPr lang="en-US" smtClean="0"/>
              <a:t>MVC Layers and Dependencies</a:t>
            </a:r>
          </a:p>
        </p:txBody>
      </p:sp>
      <p:sp>
        <p:nvSpPr>
          <p:cNvPr id="16389" name="Line 1032"/>
          <p:cNvSpPr>
            <a:spLocks noChangeShapeType="1"/>
          </p:cNvSpPr>
          <p:nvPr/>
        </p:nvSpPr>
        <p:spPr bwMode="auto">
          <a:xfrm>
            <a:off x="1371600" y="2903538"/>
            <a:ext cx="6399213" cy="0"/>
          </a:xfrm>
          <a:prstGeom prst="line">
            <a:avLst/>
          </a:prstGeom>
          <a:noFill/>
          <a:ln w="9525">
            <a:solidFill>
              <a:schemeClr val="tx1"/>
            </a:solidFill>
            <a:prstDash val="dash"/>
            <a:round/>
            <a:headEnd type="none" w="sm" len="sm"/>
            <a:tailEnd type="none" w="sm" len="sm"/>
          </a:ln>
        </p:spPr>
        <p:txBody>
          <a:bodyPr wrap="none" lIns="92075" tIns="46038" rIns="92075" bIns="46038" anchor="ctr"/>
          <a:lstStyle/>
          <a:p>
            <a:endParaRPr lang="en-US"/>
          </a:p>
        </p:txBody>
      </p:sp>
      <p:sp>
        <p:nvSpPr>
          <p:cNvPr id="16390" name="Line 1033"/>
          <p:cNvSpPr>
            <a:spLocks noChangeShapeType="1"/>
          </p:cNvSpPr>
          <p:nvPr/>
        </p:nvSpPr>
        <p:spPr bwMode="auto">
          <a:xfrm>
            <a:off x="1371600" y="4478338"/>
            <a:ext cx="6399213" cy="0"/>
          </a:xfrm>
          <a:prstGeom prst="line">
            <a:avLst/>
          </a:prstGeom>
          <a:noFill/>
          <a:ln w="9525">
            <a:solidFill>
              <a:schemeClr val="tx1"/>
            </a:solidFill>
            <a:prstDash val="dash"/>
            <a:round/>
            <a:headEnd type="none" w="sm" len="sm"/>
            <a:tailEnd type="none" w="sm" len="sm"/>
          </a:ln>
        </p:spPr>
        <p:txBody>
          <a:bodyPr wrap="none" lIns="92075" tIns="46038" rIns="92075" bIns="46038" anchor="ctr"/>
          <a:lstStyle/>
          <a:p>
            <a:endParaRPr lang="en-US"/>
          </a:p>
        </p:txBody>
      </p:sp>
      <p:cxnSp>
        <p:nvCxnSpPr>
          <p:cNvPr id="16391" name="AutoShape 1039"/>
          <p:cNvCxnSpPr>
            <a:cxnSpLocks noChangeShapeType="1"/>
            <a:stCxn id="16397" idx="1"/>
            <a:endCxn id="16396" idx="0"/>
          </p:cNvCxnSpPr>
          <p:nvPr/>
        </p:nvCxnSpPr>
        <p:spPr bwMode="auto">
          <a:xfrm rot="10800000" flipV="1">
            <a:off x="2667000" y="2043113"/>
            <a:ext cx="1219200" cy="1309687"/>
          </a:xfrm>
          <a:prstGeom prst="bentConnector2">
            <a:avLst/>
          </a:prstGeom>
          <a:noFill/>
          <a:ln w="9525">
            <a:solidFill>
              <a:schemeClr val="tx1"/>
            </a:solidFill>
            <a:miter lim="800000"/>
            <a:headEnd type="none" w="sm" len="sm"/>
            <a:tailEnd type="stealth" w="lg" len="lg"/>
          </a:ln>
        </p:spPr>
      </p:cxnSp>
      <p:cxnSp>
        <p:nvCxnSpPr>
          <p:cNvPr id="16392" name="AutoShape 1040"/>
          <p:cNvCxnSpPr>
            <a:cxnSpLocks noChangeShapeType="1"/>
            <a:stCxn id="16397" idx="3"/>
            <a:endCxn id="16398" idx="0"/>
          </p:cNvCxnSpPr>
          <p:nvPr/>
        </p:nvCxnSpPr>
        <p:spPr bwMode="auto">
          <a:xfrm>
            <a:off x="5257800" y="2043113"/>
            <a:ext cx="1447800" cy="1309687"/>
          </a:xfrm>
          <a:prstGeom prst="bentConnector2">
            <a:avLst/>
          </a:prstGeom>
          <a:noFill/>
          <a:ln w="9525">
            <a:solidFill>
              <a:schemeClr val="tx1"/>
            </a:solidFill>
            <a:miter lim="800000"/>
            <a:headEnd type="none" w="sm" len="sm"/>
            <a:tailEnd type="stealth" w="lg" len="lg"/>
          </a:ln>
        </p:spPr>
      </p:cxnSp>
      <p:cxnSp>
        <p:nvCxnSpPr>
          <p:cNvPr id="16393" name="AutoShape 1041"/>
          <p:cNvCxnSpPr>
            <a:cxnSpLocks noChangeShapeType="1"/>
            <a:stCxn id="16396" idx="2"/>
            <a:endCxn id="16399" idx="1"/>
          </p:cNvCxnSpPr>
          <p:nvPr/>
        </p:nvCxnSpPr>
        <p:spPr bwMode="auto">
          <a:xfrm rot="16200000" flipH="1">
            <a:off x="2620962" y="4130676"/>
            <a:ext cx="1311275" cy="1219200"/>
          </a:xfrm>
          <a:prstGeom prst="bentConnector2">
            <a:avLst/>
          </a:prstGeom>
          <a:noFill/>
          <a:ln w="9525">
            <a:solidFill>
              <a:schemeClr val="tx1"/>
            </a:solidFill>
            <a:miter lim="800000"/>
            <a:headEnd type="none" w="sm" len="sm"/>
            <a:tailEnd type="stealth" w="lg" len="lg"/>
          </a:ln>
        </p:spPr>
      </p:cxnSp>
      <p:cxnSp>
        <p:nvCxnSpPr>
          <p:cNvPr id="16394" name="AutoShape 1042"/>
          <p:cNvCxnSpPr>
            <a:cxnSpLocks noChangeShapeType="1"/>
            <a:stCxn id="16398" idx="2"/>
            <a:endCxn id="16399" idx="3"/>
          </p:cNvCxnSpPr>
          <p:nvPr/>
        </p:nvCxnSpPr>
        <p:spPr bwMode="auto">
          <a:xfrm rot="5400000">
            <a:off x="5326062" y="4016376"/>
            <a:ext cx="1311275" cy="1447800"/>
          </a:xfrm>
          <a:prstGeom prst="bentConnector2">
            <a:avLst/>
          </a:prstGeom>
          <a:noFill/>
          <a:ln w="9525">
            <a:solidFill>
              <a:schemeClr val="tx1"/>
            </a:solidFill>
            <a:miter lim="800000"/>
            <a:headEnd type="none" w="sm" len="sm"/>
            <a:tailEnd type="stealth" w="lg" len="lg"/>
          </a:ln>
        </p:spPr>
      </p:cxnSp>
      <p:cxnSp>
        <p:nvCxnSpPr>
          <p:cNvPr id="16395" name="AutoShape 1043"/>
          <p:cNvCxnSpPr>
            <a:cxnSpLocks noChangeShapeType="1"/>
            <a:stCxn id="16397" idx="2"/>
            <a:endCxn id="16399" idx="0"/>
          </p:cNvCxnSpPr>
          <p:nvPr/>
        </p:nvCxnSpPr>
        <p:spPr bwMode="auto">
          <a:xfrm>
            <a:off x="4572000" y="2408238"/>
            <a:ext cx="0" cy="2620962"/>
          </a:xfrm>
          <a:prstGeom prst="straightConnector1">
            <a:avLst/>
          </a:prstGeom>
          <a:noFill/>
          <a:ln w="9525">
            <a:solidFill>
              <a:schemeClr val="tx1"/>
            </a:solidFill>
            <a:round/>
            <a:headEnd type="none" w="sm" len="sm"/>
            <a:tailEnd type="stealth" w="lg" len="lg"/>
          </a:ln>
        </p:spPr>
      </p:cxnSp>
      <p:sp>
        <p:nvSpPr>
          <p:cNvPr id="16396" name="Rectangle 1044"/>
          <p:cNvSpPr>
            <a:spLocks noChangeArrowheads="1"/>
          </p:cNvSpPr>
          <p:nvPr/>
        </p:nvSpPr>
        <p:spPr bwMode="auto">
          <a:xfrm>
            <a:off x="1981200" y="3352800"/>
            <a:ext cx="1371600" cy="731838"/>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View</a:t>
            </a:r>
            <a:r>
              <a:rPr lang="en-US" sz="1800" baseline="-25000"/>
              <a:t>1</a:t>
            </a:r>
            <a:endParaRPr lang="en-US" sz="1800"/>
          </a:p>
        </p:txBody>
      </p:sp>
      <p:sp>
        <p:nvSpPr>
          <p:cNvPr id="16397" name="Rectangle 1045"/>
          <p:cNvSpPr>
            <a:spLocks noChangeArrowheads="1"/>
          </p:cNvSpPr>
          <p:nvPr/>
        </p:nvSpPr>
        <p:spPr bwMode="auto">
          <a:xfrm>
            <a:off x="3886200" y="1676400"/>
            <a:ext cx="1371600" cy="731838"/>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Controller</a:t>
            </a:r>
            <a:endParaRPr lang="en-US" sz="1800"/>
          </a:p>
        </p:txBody>
      </p:sp>
      <p:sp>
        <p:nvSpPr>
          <p:cNvPr id="16398" name="Rectangle 1046"/>
          <p:cNvSpPr>
            <a:spLocks noChangeArrowheads="1"/>
          </p:cNvSpPr>
          <p:nvPr/>
        </p:nvSpPr>
        <p:spPr bwMode="auto">
          <a:xfrm>
            <a:off x="6019800" y="3352800"/>
            <a:ext cx="1371600" cy="731838"/>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View</a:t>
            </a:r>
            <a:r>
              <a:rPr lang="en-US" sz="1800" baseline="-25000"/>
              <a:t>2</a:t>
            </a:r>
            <a:endParaRPr lang="en-US" sz="1800"/>
          </a:p>
        </p:txBody>
      </p:sp>
      <p:sp>
        <p:nvSpPr>
          <p:cNvPr id="16399" name="Rectangle 1047"/>
          <p:cNvSpPr>
            <a:spLocks noChangeArrowheads="1"/>
          </p:cNvSpPr>
          <p:nvPr/>
        </p:nvSpPr>
        <p:spPr bwMode="auto">
          <a:xfrm>
            <a:off x="3886200" y="5029200"/>
            <a:ext cx="1371600" cy="731838"/>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Model</a:t>
            </a:r>
            <a:endParaRPr lang="en-US" sz="1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Impact of MVC Pattern on</a:t>
            </a:r>
            <a:br>
              <a:rPr lang="en-US" dirty="0" smtClean="0"/>
            </a:br>
            <a:r>
              <a:rPr lang="en-US" dirty="0" smtClean="0"/>
              <a:t>Analysis and Design</a:t>
            </a:r>
          </a:p>
        </p:txBody>
      </p:sp>
      <p:sp>
        <p:nvSpPr>
          <p:cNvPr id="17411" name="Rectangle 3"/>
          <p:cNvSpPr>
            <a:spLocks noGrp="1" noChangeArrowheads="1"/>
          </p:cNvSpPr>
          <p:nvPr>
            <p:ph sz="quarter" idx="1"/>
          </p:nvPr>
        </p:nvSpPr>
        <p:spPr/>
        <p:txBody>
          <a:bodyPr/>
          <a:lstStyle/>
          <a:p>
            <a:pPr eaLnBrk="1" hangingPunct="1"/>
            <a:r>
              <a:rPr lang="en-US" smtClean="0"/>
              <a:t>“Natural” order of development</a:t>
            </a:r>
          </a:p>
          <a:p>
            <a:pPr lvl="1" eaLnBrk="1" hangingPunct="1"/>
            <a:r>
              <a:rPr lang="en-US" smtClean="0"/>
              <a:t>models first (primary concern of analysis)</a:t>
            </a:r>
          </a:p>
          <a:p>
            <a:pPr lvl="1" eaLnBrk="1" hangingPunct="1"/>
            <a:r>
              <a:rPr lang="en-US" smtClean="0"/>
              <a:t>views second (mostly during prototyping/design)</a:t>
            </a:r>
          </a:p>
          <a:p>
            <a:pPr lvl="1" eaLnBrk="1" hangingPunct="1"/>
            <a:r>
              <a:rPr lang="en-US" smtClean="0"/>
              <a:t>controllers last (mostly during prototyping/design)</a:t>
            </a:r>
          </a:p>
          <a:p>
            <a:pPr eaLnBrk="1" hangingPunct="1"/>
            <a:r>
              <a:rPr lang="en-US" smtClean="0"/>
              <a:t>A model object can be an aggregation of components.  Analogously, a model view can be an aggregation of component views.</a:t>
            </a:r>
          </a:p>
          <a:p>
            <a:pPr eaLnBrk="1" hangingPunct="1"/>
            <a:r>
              <a:rPr lang="en-US" smtClean="0"/>
              <a:t>Continuity Principle:  Small changes in a model should result in small changes to its views.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Impact of MVC Pattern on</a:t>
            </a:r>
            <a:br>
              <a:rPr lang="en-US" dirty="0" smtClean="0"/>
            </a:br>
            <a:r>
              <a:rPr lang="en-US" dirty="0" smtClean="0"/>
              <a:t>Analysis and Design </a:t>
            </a:r>
            <a:r>
              <a:rPr lang="en-US" sz="2600" dirty="0" smtClean="0"/>
              <a:t>(continued)</a:t>
            </a:r>
            <a:endParaRPr lang="en-US" dirty="0" smtClean="0"/>
          </a:p>
        </p:txBody>
      </p:sp>
      <p:sp>
        <p:nvSpPr>
          <p:cNvPr id="18435" name="Rectangle 3"/>
          <p:cNvSpPr>
            <a:spLocks noGrp="1" noChangeArrowheads="1"/>
          </p:cNvSpPr>
          <p:nvPr>
            <p:ph sz="quarter" idx="1"/>
          </p:nvPr>
        </p:nvSpPr>
        <p:spPr/>
        <p:txBody>
          <a:bodyPr/>
          <a:lstStyle/>
          <a:p>
            <a:pPr eaLnBrk="1" hangingPunct="1"/>
            <a:r>
              <a:rPr lang="en-US" smtClean="0"/>
              <a:t>New views can be added to a model and existing views can be modified without having to change the associated model.</a:t>
            </a:r>
          </a:p>
          <a:p>
            <a:pPr eaLnBrk="1" hangingPunct="1"/>
            <a:r>
              <a:rPr lang="en-US" smtClean="0"/>
              <a:t>Existing models can often be reused with different views to create multiple applications.  For example, transforming a line-oriented text editor into a full-screen editor should not cause any modifications to the model classes that encapsulate notions of text files and line/character buffers.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Propagating Changes to</a:t>
            </a:r>
            <a:br>
              <a:rPr lang="en-US" dirty="0" smtClean="0"/>
            </a:br>
            <a:r>
              <a:rPr lang="en-US" dirty="0" smtClean="0"/>
              <a:t>Models and Views</a:t>
            </a:r>
          </a:p>
        </p:txBody>
      </p:sp>
      <p:sp>
        <p:nvSpPr>
          <p:cNvPr id="19459" name="Rectangle 3"/>
          <p:cNvSpPr>
            <a:spLocks noGrp="1" noChangeArrowheads="1"/>
          </p:cNvSpPr>
          <p:nvPr>
            <p:ph sz="quarter" idx="1"/>
          </p:nvPr>
        </p:nvSpPr>
        <p:spPr/>
        <p:txBody>
          <a:bodyPr/>
          <a:lstStyle/>
          <a:p>
            <a:pPr eaLnBrk="1" hangingPunct="1"/>
            <a:r>
              <a:rPr lang="en-US" dirty="0" smtClean="0"/>
              <a:t>Interacting with the user, the controller makes changes to views and models</a:t>
            </a:r>
          </a:p>
          <a:p>
            <a:pPr lvl="1" eaLnBrk="1" hangingPunct="1"/>
            <a:r>
              <a:rPr lang="en-US" dirty="0" smtClean="0"/>
              <a:t>changes to a view must be reflected in its model</a:t>
            </a:r>
          </a:p>
          <a:p>
            <a:pPr lvl="1" eaLnBrk="1" hangingPunct="1"/>
            <a:r>
              <a:rPr lang="en-US" dirty="0" smtClean="0"/>
              <a:t>changes to a model must be reflected in all of its views.</a:t>
            </a:r>
          </a:p>
          <a:p>
            <a:pPr eaLnBrk="1" hangingPunct="1"/>
            <a:r>
              <a:rPr lang="en-US" dirty="0" smtClean="0"/>
              <a:t>How are changes propagated throughout the model?  How is consistency between models and views maintained?</a:t>
            </a:r>
          </a:p>
          <a:p>
            <a:pPr eaLnBrk="1" hangingPunct="1"/>
            <a:r>
              <a:rPr lang="en-US" dirty="0" smtClean="0"/>
              <a:t>When a model is changed, all corresponding views are notified and are responsible for updating themselves.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Propagating Changes to</a:t>
            </a:r>
            <a:br>
              <a:rPr lang="en-US" dirty="0" smtClean="0"/>
            </a:br>
            <a:r>
              <a:rPr lang="en-US" dirty="0" smtClean="0"/>
              <a:t>Models and Views </a:t>
            </a:r>
            <a:r>
              <a:rPr lang="en-US" sz="2600" dirty="0" smtClean="0"/>
              <a:t>(continued)</a:t>
            </a:r>
          </a:p>
        </p:txBody>
      </p:sp>
      <p:sp>
        <p:nvSpPr>
          <p:cNvPr id="20485" name="Rectangle 4"/>
          <p:cNvSpPr>
            <a:spLocks noChangeArrowheads="1"/>
          </p:cNvSpPr>
          <p:nvPr/>
        </p:nvSpPr>
        <p:spPr bwMode="auto">
          <a:xfrm>
            <a:off x="1333500" y="3344863"/>
            <a:ext cx="1371600" cy="731837"/>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View</a:t>
            </a:r>
            <a:r>
              <a:rPr lang="en-US" sz="1800" baseline="-25000"/>
              <a:t>1</a:t>
            </a:r>
            <a:endParaRPr lang="en-US" sz="1800"/>
          </a:p>
        </p:txBody>
      </p:sp>
      <p:sp>
        <p:nvSpPr>
          <p:cNvPr id="20486" name="Rectangle 5"/>
          <p:cNvSpPr>
            <a:spLocks noChangeArrowheads="1"/>
          </p:cNvSpPr>
          <p:nvPr/>
        </p:nvSpPr>
        <p:spPr bwMode="auto">
          <a:xfrm>
            <a:off x="1333500" y="1782763"/>
            <a:ext cx="1371600" cy="731837"/>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Controller</a:t>
            </a:r>
            <a:endParaRPr lang="en-US" sz="1800"/>
          </a:p>
        </p:txBody>
      </p:sp>
      <p:sp>
        <p:nvSpPr>
          <p:cNvPr id="20487" name="Rectangle 6"/>
          <p:cNvSpPr>
            <a:spLocks noChangeArrowheads="1"/>
          </p:cNvSpPr>
          <p:nvPr/>
        </p:nvSpPr>
        <p:spPr bwMode="auto">
          <a:xfrm>
            <a:off x="3886200" y="3344863"/>
            <a:ext cx="1371600" cy="731837"/>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View</a:t>
            </a:r>
            <a:r>
              <a:rPr lang="en-US" sz="1800" baseline="-25000"/>
              <a:t>2</a:t>
            </a:r>
            <a:endParaRPr lang="en-US" sz="1800"/>
          </a:p>
        </p:txBody>
      </p:sp>
      <p:sp>
        <p:nvSpPr>
          <p:cNvPr id="20488" name="Rectangle 7"/>
          <p:cNvSpPr>
            <a:spLocks noChangeArrowheads="1"/>
          </p:cNvSpPr>
          <p:nvPr/>
        </p:nvSpPr>
        <p:spPr bwMode="auto">
          <a:xfrm>
            <a:off x="1333500" y="4906963"/>
            <a:ext cx="1371600" cy="731837"/>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Model</a:t>
            </a:r>
            <a:endParaRPr lang="en-US" sz="1800"/>
          </a:p>
        </p:txBody>
      </p:sp>
      <p:sp>
        <p:nvSpPr>
          <p:cNvPr id="20489" name="Rectangle 8"/>
          <p:cNvSpPr>
            <a:spLocks noChangeArrowheads="1"/>
          </p:cNvSpPr>
          <p:nvPr/>
        </p:nvSpPr>
        <p:spPr bwMode="auto">
          <a:xfrm>
            <a:off x="6324600" y="3344863"/>
            <a:ext cx="1371600" cy="731837"/>
          </a:xfrm>
          <a:prstGeom prst="rect">
            <a:avLst/>
          </a:prstGeom>
          <a:noFill/>
          <a:ln w="9525">
            <a:solidFill>
              <a:schemeClr val="tx1"/>
            </a:solidFill>
            <a:miter lim="800000"/>
            <a:headEnd type="none" w="sm" len="sm"/>
            <a:tailEnd type="none" w="sm" len="sm"/>
          </a:ln>
        </p:spPr>
        <p:txBody>
          <a:bodyPr wrap="none" lIns="92075" tIns="46038" rIns="92075" bIns="46038" anchor="ctr"/>
          <a:lstStyle/>
          <a:p>
            <a:pPr algn="ctr" eaLnBrk="0" hangingPunct="0"/>
            <a:r>
              <a:rPr lang="en-US" sz="1800" u="sng"/>
              <a:t>: View</a:t>
            </a:r>
            <a:r>
              <a:rPr lang="en-US" sz="1800" baseline="-25000"/>
              <a:t>n</a:t>
            </a:r>
            <a:endParaRPr lang="en-US" sz="1800"/>
          </a:p>
        </p:txBody>
      </p:sp>
      <p:sp>
        <p:nvSpPr>
          <p:cNvPr id="20490" name="Text Box 9"/>
          <p:cNvSpPr txBox="1">
            <a:spLocks noChangeArrowheads="1"/>
          </p:cNvSpPr>
          <p:nvPr/>
        </p:nvSpPr>
        <p:spPr bwMode="auto">
          <a:xfrm>
            <a:off x="5540375" y="3529013"/>
            <a:ext cx="501650" cy="366712"/>
          </a:xfrm>
          <a:prstGeom prst="rect">
            <a:avLst/>
          </a:prstGeom>
          <a:noFill/>
          <a:ln w="9525">
            <a:noFill/>
            <a:miter lim="800000"/>
            <a:headEnd type="none" w="sm" len="sm"/>
            <a:tailEnd type="none" w="sm" len="sm"/>
          </a:ln>
        </p:spPr>
        <p:txBody>
          <a:bodyPr wrap="none" lIns="92075" tIns="46038" rIns="92075" bIns="46038" anchor="ctr">
            <a:spAutoFit/>
          </a:bodyPr>
          <a:lstStyle/>
          <a:p>
            <a:pPr algn="ctr" eaLnBrk="0" hangingPunct="0"/>
            <a:r>
              <a:rPr lang="en-US" sz="1800" b="1"/>
              <a:t>. . .</a:t>
            </a:r>
          </a:p>
        </p:txBody>
      </p:sp>
      <p:cxnSp>
        <p:nvCxnSpPr>
          <p:cNvPr id="20491" name="AutoShape 10"/>
          <p:cNvCxnSpPr>
            <a:cxnSpLocks noChangeShapeType="1"/>
            <a:stCxn id="20486" idx="2"/>
            <a:endCxn id="20485" idx="0"/>
          </p:cNvCxnSpPr>
          <p:nvPr/>
        </p:nvCxnSpPr>
        <p:spPr bwMode="auto">
          <a:xfrm>
            <a:off x="2019300" y="2514600"/>
            <a:ext cx="0" cy="830263"/>
          </a:xfrm>
          <a:prstGeom prst="straightConnector1">
            <a:avLst/>
          </a:prstGeom>
          <a:noFill/>
          <a:ln w="9525">
            <a:solidFill>
              <a:schemeClr val="tx1"/>
            </a:solidFill>
            <a:round/>
            <a:headEnd type="none" w="sm" len="sm"/>
            <a:tailEnd type="stealth" w="lg" len="lg"/>
          </a:ln>
        </p:spPr>
      </p:cxnSp>
      <p:cxnSp>
        <p:nvCxnSpPr>
          <p:cNvPr id="20492" name="AutoShape 11"/>
          <p:cNvCxnSpPr>
            <a:cxnSpLocks noChangeShapeType="1"/>
            <a:stCxn id="20485" idx="2"/>
            <a:endCxn id="20488" idx="0"/>
          </p:cNvCxnSpPr>
          <p:nvPr/>
        </p:nvCxnSpPr>
        <p:spPr bwMode="auto">
          <a:xfrm>
            <a:off x="2019300" y="4076700"/>
            <a:ext cx="0" cy="830263"/>
          </a:xfrm>
          <a:prstGeom prst="straightConnector1">
            <a:avLst/>
          </a:prstGeom>
          <a:noFill/>
          <a:ln w="9525">
            <a:solidFill>
              <a:schemeClr val="tx1"/>
            </a:solidFill>
            <a:round/>
            <a:headEnd type="none" w="sm" len="sm"/>
            <a:tailEnd type="stealth" w="lg" len="lg"/>
          </a:ln>
        </p:spPr>
      </p:cxnSp>
      <p:cxnSp>
        <p:nvCxnSpPr>
          <p:cNvPr id="20493" name="AutoShape 12"/>
          <p:cNvCxnSpPr>
            <a:cxnSpLocks noChangeShapeType="1"/>
            <a:stCxn id="20488" idx="3"/>
            <a:endCxn id="20487" idx="2"/>
          </p:cNvCxnSpPr>
          <p:nvPr/>
        </p:nvCxnSpPr>
        <p:spPr bwMode="auto">
          <a:xfrm flipV="1">
            <a:off x="2705100" y="4076700"/>
            <a:ext cx="1866900" cy="1196975"/>
          </a:xfrm>
          <a:prstGeom prst="bentConnector2">
            <a:avLst/>
          </a:prstGeom>
          <a:noFill/>
          <a:ln w="9525">
            <a:solidFill>
              <a:schemeClr val="tx1"/>
            </a:solidFill>
            <a:miter lim="800000"/>
            <a:headEnd type="none" w="sm" len="sm"/>
            <a:tailEnd type="stealth" w="lg" len="lg"/>
          </a:ln>
        </p:spPr>
      </p:cxnSp>
      <p:cxnSp>
        <p:nvCxnSpPr>
          <p:cNvPr id="20494" name="AutoShape 13"/>
          <p:cNvCxnSpPr>
            <a:cxnSpLocks noChangeShapeType="1"/>
            <a:stCxn id="20488" idx="3"/>
            <a:endCxn id="20489" idx="2"/>
          </p:cNvCxnSpPr>
          <p:nvPr/>
        </p:nvCxnSpPr>
        <p:spPr bwMode="auto">
          <a:xfrm flipV="1">
            <a:off x="2705100" y="4076700"/>
            <a:ext cx="4305300" cy="1196975"/>
          </a:xfrm>
          <a:prstGeom prst="bentConnector2">
            <a:avLst/>
          </a:prstGeom>
          <a:noFill/>
          <a:ln w="9525">
            <a:solidFill>
              <a:schemeClr val="tx1"/>
            </a:solidFill>
            <a:miter lim="800000"/>
            <a:headEnd type="none" w="sm" len="sm"/>
            <a:tailEnd type="stealth" w="lg" len="lg"/>
          </a:ln>
        </p:spPr>
      </p:cxnSp>
      <p:sp>
        <p:nvSpPr>
          <p:cNvPr id="20495" name="Text Box 14"/>
          <p:cNvSpPr txBox="1">
            <a:spLocks noChangeArrowheads="1"/>
          </p:cNvSpPr>
          <p:nvPr/>
        </p:nvSpPr>
        <p:spPr bwMode="auto">
          <a:xfrm>
            <a:off x="1998663" y="2743200"/>
            <a:ext cx="1047750" cy="366713"/>
          </a:xfrm>
          <a:prstGeom prst="rect">
            <a:avLst/>
          </a:prstGeom>
          <a:noFill/>
          <a:ln w="9525">
            <a:noFill/>
            <a:miter lim="800000"/>
            <a:headEnd type="none" w="sm" len="sm"/>
            <a:tailEnd type="none" w="sm" len="sm"/>
          </a:ln>
        </p:spPr>
        <p:txBody>
          <a:bodyPr wrap="none" lIns="92075" tIns="46038" rIns="92075" bIns="46038" anchor="ctr">
            <a:spAutoFit/>
          </a:bodyPr>
          <a:lstStyle/>
          <a:p>
            <a:pPr algn="ctr" eaLnBrk="0" hangingPunct="0"/>
            <a:r>
              <a:rPr lang="en-US" sz="1800"/>
              <a:t>changes</a:t>
            </a:r>
          </a:p>
        </p:txBody>
      </p:sp>
      <p:sp>
        <p:nvSpPr>
          <p:cNvPr id="20496" name="Text Box 15"/>
          <p:cNvSpPr txBox="1">
            <a:spLocks noChangeArrowheads="1"/>
          </p:cNvSpPr>
          <p:nvPr/>
        </p:nvSpPr>
        <p:spPr bwMode="auto">
          <a:xfrm>
            <a:off x="1998663" y="4283075"/>
            <a:ext cx="1047750" cy="366713"/>
          </a:xfrm>
          <a:prstGeom prst="rect">
            <a:avLst/>
          </a:prstGeom>
          <a:noFill/>
          <a:ln w="9525">
            <a:noFill/>
            <a:miter lim="800000"/>
            <a:headEnd type="none" w="sm" len="sm"/>
            <a:tailEnd type="none" w="sm" len="sm"/>
          </a:ln>
        </p:spPr>
        <p:txBody>
          <a:bodyPr wrap="none" lIns="92075" tIns="46038" rIns="92075" bIns="46038" anchor="ctr">
            <a:spAutoFit/>
          </a:bodyPr>
          <a:lstStyle/>
          <a:p>
            <a:pPr algn="ctr" eaLnBrk="0" hangingPunct="0"/>
            <a:r>
              <a:rPr lang="en-US" sz="1800"/>
              <a:t>changes</a:t>
            </a:r>
          </a:p>
        </p:txBody>
      </p:sp>
      <p:sp>
        <p:nvSpPr>
          <p:cNvPr id="20497" name="Text Box 16"/>
          <p:cNvSpPr txBox="1">
            <a:spLocks noChangeArrowheads="1"/>
          </p:cNvSpPr>
          <p:nvPr/>
        </p:nvSpPr>
        <p:spPr bwMode="auto">
          <a:xfrm>
            <a:off x="3232150" y="4892675"/>
            <a:ext cx="996950" cy="366713"/>
          </a:xfrm>
          <a:prstGeom prst="rect">
            <a:avLst/>
          </a:prstGeom>
          <a:noFill/>
          <a:ln w="9525">
            <a:noFill/>
            <a:miter lim="800000"/>
            <a:headEnd type="none" w="sm" len="sm"/>
            <a:tailEnd type="none" w="sm" len="sm"/>
          </a:ln>
        </p:spPr>
        <p:txBody>
          <a:bodyPr wrap="none" lIns="92075" tIns="46038" rIns="92075" bIns="46038" anchor="ctr">
            <a:spAutoFit/>
          </a:bodyPr>
          <a:lstStyle/>
          <a:p>
            <a:pPr algn="ctr" eaLnBrk="0" hangingPunct="0"/>
            <a:r>
              <a:rPr lang="en-US" sz="1800"/>
              <a:t>updates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smtClean="0"/>
              <a:t>Comments on the MVC Pattern</a:t>
            </a:r>
          </a:p>
        </p:txBody>
      </p:sp>
      <p:sp>
        <p:nvSpPr>
          <p:cNvPr id="21507" name="Rectangle 5"/>
          <p:cNvSpPr>
            <a:spLocks noGrp="1" noChangeArrowheads="1"/>
          </p:cNvSpPr>
          <p:nvPr>
            <p:ph sz="quarter" idx="1"/>
          </p:nvPr>
        </p:nvSpPr>
        <p:spPr/>
        <p:txBody>
          <a:bodyPr/>
          <a:lstStyle/>
          <a:p>
            <a:pPr eaLnBrk="1" hangingPunct="1"/>
            <a:r>
              <a:rPr lang="en-US" smtClean="0"/>
              <a:t>The MVC pattern originated in the GUI classes of Smalltalk and was adopted by Java for the Swing classes.</a:t>
            </a:r>
          </a:p>
          <a:p>
            <a:pPr eaLnBrk="1" hangingPunct="1"/>
            <a:r>
              <a:rPr lang="en-US" smtClean="0"/>
              <a:t>In practice, the distinction between views and controllers may not be apparent or practical.  Views and controllers are often combined into a single </a:t>
            </a:r>
            <a:r>
              <a:rPr lang="en-US" i="1" smtClean="0"/>
              <a:t>delegate</a:t>
            </a:r>
            <a:r>
              <a:rPr lang="en-US" smtClean="0"/>
              <a:t> class.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normAutofit fontScale="90000"/>
          </a:bodyPr>
          <a:lstStyle/>
          <a:p>
            <a:r>
              <a:rPr lang="en-US" sz="2900" smtClean="0"/>
              <a:t>“Gang of Four” (GoF) Book:</a:t>
            </a:r>
            <a:br>
              <a:rPr lang="en-US" sz="2900" smtClean="0"/>
            </a:br>
            <a:r>
              <a:rPr lang="en-US" sz="2900" smtClean="0"/>
              <a:t>Seminal Publication on Design Patterns</a:t>
            </a:r>
          </a:p>
        </p:txBody>
      </p:sp>
      <p:pic>
        <p:nvPicPr>
          <p:cNvPr id="4101" name="Picture 2"/>
          <p:cNvPicPr>
            <a:picLocks noChangeAspect="1" noChangeArrowheads="1"/>
          </p:cNvPicPr>
          <p:nvPr/>
        </p:nvPicPr>
        <p:blipFill>
          <a:blip r:embed="rId2" cstate="print"/>
          <a:srcRect/>
          <a:stretch>
            <a:fillRect/>
          </a:stretch>
        </p:blipFill>
        <p:spPr bwMode="auto">
          <a:xfrm>
            <a:off x="2551113" y="1285875"/>
            <a:ext cx="4041775" cy="503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 A Quote on MVC</a:t>
            </a:r>
          </a:p>
        </p:txBody>
      </p:sp>
      <p:sp>
        <p:nvSpPr>
          <p:cNvPr id="3" name="Content Placeholder 2"/>
          <p:cNvSpPr>
            <a:spLocks noGrp="1"/>
          </p:cNvSpPr>
          <p:nvPr>
            <p:ph sz="quarter" idx="1"/>
          </p:nvPr>
        </p:nvSpPr>
        <p:spPr/>
        <p:txBody>
          <a:bodyPr>
            <a:normAutofit lnSpcReduction="10000"/>
          </a:bodyPr>
          <a:lstStyle/>
          <a:p>
            <a:pPr marL="0" indent="0">
              <a:spcBef>
                <a:spcPts val="0"/>
              </a:spcBef>
              <a:buFontTx/>
              <a:buNone/>
              <a:defRPr/>
            </a:pPr>
            <a:r>
              <a:rPr lang="en-US" sz="1850" dirty="0" smtClean="0"/>
              <a:t>“Model-View-Controller was dreamed up in the ’80s during the Smalltalk days for producing GUIs.  They had a model, such as a table of data.  The view was the widget that displayed the data in the model.  The controller would listen to events and route them.  Given an event, the controller might tell the model data to update, which might cause another event telling the view to update itself.  So MVC was like a little triangle that would constantly feed events around.  The controller said how to hook what data to which view.</a:t>
            </a:r>
          </a:p>
          <a:p>
            <a:pPr marL="0" indent="0">
              <a:spcBef>
                <a:spcPts val="0"/>
              </a:spcBef>
              <a:buFontTx/>
              <a:buNone/>
              <a:defRPr/>
            </a:pPr>
            <a:endParaRPr lang="en-US" sz="1850" dirty="0" smtClean="0"/>
          </a:p>
          <a:p>
            <a:pPr marL="0" indent="0">
              <a:spcBef>
                <a:spcPts val="0"/>
              </a:spcBef>
              <a:buFontTx/>
              <a:buNone/>
              <a:defRPr/>
            </a:pPr>
            <a:r>
              <a:rPr lang="en-US" sz="1850" dirty="0" smtClean="0"/>
              <a:t>For the ‘MVC’ of a web app, I make a direct analogy with the Smalltalk notion of MVC.  The model is any of the logic or the database or any of the data itself.  The view is simply how you lay the data out, how it is displayed.  … The controller in a web app is a bit more complicated, because it has two parts.  The first part is the web server (such as a </a:t>
            </a:r>
            <a:r>
              <a:rPr lang="en-US" sz="1850" dirty="0" err="1" smtClean="0"/>
              <a:t>servlet</a:t>
            </a:r>
            <a:r>
              <a:rPr lang="en-US" sz="1850" dirty="0" smtClean="0"/>
              <a:t> container) that maps incoming HTTP URL requests to a particular handler for that request.  The second part is those handlers themselves, which are in fact often called ‘controllers’.”</a:t>
            </a:r>
          </a:p>
          <a:p>
            <a:pPr marL="0" indent="0">
              <a:spcBef>
                <a:spcPts val="0"/>
              </a:spcBef>
              <a:buFontTx/>
              <a:buNone/>
              <a:defRPr/>
            </a:pPr>
            <a:r>
              <a:rPr lang="en-US" sz="1850" dirty="0" smtClean="0"/>
              <a:t>				–  Terence Parr</a:t>
            </a:r>
            <a:endParaRPr lang="en-US" sz="185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pPr eaLnBrk="1" hangingPunct="1"/>
            <a:r>
              <a:rPr lang="en-US" smtClean="0"/>
              <a:t>Primary Elements of a Design Pattern</a:t>
            </a:r>
          </a:p>
        </p:txBody>
      </p:sp>
      <p:sp>
        <p:nvSpPr>
          <p:cNvPr id="23555" name="Rectangle 7"/>
          <p:cNvSpPr>
            <a:spLocks noGrp="1" noChangeArrowheads="1"/>
          </p:cNvSpPr>
          <p:nvPr>
            <p:ph sz="quarter" idx="1"/>
          </p:nvPr>
        </p:nvSpPr>
        <p:spPr/>
        <p:txBody>
          <a:bodyPr/>
          <a:lstStyle/>
          <a:p>
            <a:pPr eaLnBrk="1" hangingPunct="1"/>
            <a:r>
              <a:rPr lang="en-US" dirty="0" smtClean="0"/>
              <a:t>Pattern Name</a:t>
            </a:r>
          </a:p>
          <a:p>
            <a:pPr lvl="1" eaLnBrk="1" hangingPunct="1"/>
            <a:r>
              <a:rPr lang="en-US" dirty="0" smtClean="0"/>
              <a:t>one or two words used to describe a design problem, its solution, and consequences</a:t>
            </a:r>
          </a:p>
          <a:p>
            <a:pPr lvl="1" eaLnBrk="1" hangingPunct="1"/>
            <a:r>
              <a:rPr lang="en-US" dirty="0" smtClean="0"/>
              <a:t>provides vocabulary for patterns</a:t>
            </a:r>
          </a:p>
          <a:p>
            <a:pPr lvl="1" eaLnBrk="1" hangingPunct="1"/>
            <a:r>
              <a:rPr lang="en-US" dirty="0" smtClean="0"/>
              <a:t>enhances communication</a:t>
            </a:r>
          </a:p>
          <a:p>
            <a:pPr eaLnBrk="1" hangingPunct="1"/>
            <a:r>
              <a:rPr lang="en-US" dirty="0" smtClean="0"/>
              <a:t>Problem</a:t>
            </a:r>
          </a:p>
          <a:p>
            <a:pPr lvl="1" eaLnBrk="1" hangingPunct="1"/>
            <a:r>
              <a:rPr lang="en-US" dirty="0" smtClean="0"/>
              <a:t>general description of the problem and its context</a:t>
            </a:r>
          </a:p>
          <a:p>
            <a:pPr lvl="1" eaLnBrk="1" hangingPunct="1"/>
            <a:r>
              <a:rPr lang="en-US" dirty="0" smtClean="0"/>
              <a:t>describes when to apply the pattern</a:t>
            </a:r>
          </a:p>
          <a:p>
            <a:pPr lvl="1" eaLnBrk="1" hangingPunct="1"/>
            <a:r>
              <a:rPr lang="en-US" dirty="0" smtClean="0"/>
              <a:t>may contain a list of preconditions that must be met before the pattern can be applied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normAutofit fontScale="90000"/>
          </a:bodyPr>
          <a:lstStyle/>
          <a:p>
            <a:pPr eaLnBrk="1" hangingPunct="1"/>
            <a:r>
              <a:rPr lang="en-US" smtClean="0"/>
              <a:t>Primary Elements of a Design Pattern</a:t>
            </a:r>
            <a:br>
              <a:rPr lang="en-US" smtClean="0"/>
            </a:br>
            <a:r>
              <a:rPr lang="en-US" sz="2600" smtClean="0"/>
              <a:t>(continued)</a:t>
            </a:r>
            <a:endParaRPr lang="en-US" smtClean="0"/>
          </a:p>
        </p:txBody>
      </p:sp>
      <p:sp>
        <p:nvSpPr>
          <p:cNvPr id="24579" name="Rectangle 5"/>
          <p:cNvSpPr>
            <a:spLocks noGrp="1" noChangeArrowheads="1"/>
          </p:cNvSpPr>
          <p:nvPr>
            <p:ph sz="quarter" idx="1"/>
          </p:nvPr>
        </p:nvSpPr>
        <p:spPr/>
        <p:txBody>
          <a:bodyPr>
            <a:normAutofit lnSpcReduction="10000"/>
          </a:bodyPr>
          <a:lstStyle/>
          <a:p>
            <a:pPr eaLnBrk="1" hangingPunct="1"/>
            <a:r>
              <a:rPr lang="en-US" dirty="0" smtClean="0"/>
              <a:t>Solution</a:t>
            </a:r>
          </a:p>
          <a:p>
            <a:pPr lvl="1" eaLnBrk="1" hangingPunct="1"/>
            <a:r>
              <a:rPr lang="en-US" dirty="0" smtClean="0"/>
              <a:t>the elements that make up the design pattern, their relationships, their responsibilities, and their collaborations</a:t>
            </a:r>
          </a:p>
          <a:p>
            <a:pPr lvl="1" eaLnBrk="1" hangingPunct="1"/>
            <a:r>
              <a:rPr lang="en-US" dirty="0" smtClean="0"/>
              <a:t>abstract description that can be applied in many different situations</a:t>
            </a:r>
          </a:p>
          <a:p>
            <a:pPr lvl="1" eaLnBrk="1" hangingPunct="1"/>
            <a:r>
              <a:rPr lang="en-US" dirty="0" smtClean="0"/>
              <a:t>often provides concrete examples to enhance understanding of the pattern</a:t>
            </a:r>
          </a:p>
          <a:p>
            <a:pPr eaLnBrk="1" hangingPunct="1"/>
            <a:r>
              <a:rPr lang="en-US" dirty="0" smtClean="0"/>
              <a:t>Consequences</a:t>
            </a:r>
          </a:p>
          <a:p>
            <a:pPr lvl="1" eaLnBrk="1" hangingPunct="1"/>
            <a:r>
              <a:rPr lang="en-US" dirty="0" smtClean="0"/>
              <a:t>results and tradeoffs of applying the pattern</a:t>
            </a:r>
          </a:p>
          <a:p>
            <a:pPr lvl="1" eaLnBrk="1" hangingPunct="1"/>
            <a:r>
              <a:rPr lang="en-US" dirty="0" smtClean="0"/>
              <a:t>critical for evaluating design alternatives</a:t>
            </a:r>
          </a:p>
          <a:p>
            <a:pPr lvl="1" eaLnBrk="1" hangingPunct="1"/>
            <a:r>
              <a:rPr lang="en-US" dirty="0" smtClean="0"/>
              <a:t>describes the impact of a pattern on flexibility and future maintainability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en-US" smtClean="0"/>
              <a:t>Using a Design Pattern</a:t>
            </a:r>
          </a:p>
        </p:txBody>
      </p:sp>
      <p:sp>
        <p:nvSpPr>
          <p:cNvPr id="25603" name="Rectangle 5"/>
          <p:cNvSpPr>
            <a:spLocks noGrp="1" noChangeArrowheads="1"/>
          </p:cNvSpPr>
          <p:nvPr>
            <p:ph sz="quarter" idx="1"/>
          </p:nvPr>
        </p:nvSpPr>
        <p:spPr/>
        <p:txBody>
          <a:bodyPr/>
          <a:lstStyle/>
          <a:p>
            <a:pPr eaLnBrk="1" hangingPunct="1"/>
            <a:r>
              <a:rPr lang="en-US" smtClean="0"/>
              <a:t>Selecting the pattern</a:t>
            </a:r>
          </a:p>
          <a:p>
            <a:pPr lvl="1" eaLnBrk="1" hangingPunct="1"/>
            <a:r>
              <a:rPr lang="en-US" smtClean="0"/>
              <a:t>study patterns of like purpose</a:t>
            </a:r>
          </a:p>
          <a:p>
            <a:pPr lvl="1" eaLnBrk="1" hangingPunct="1"/>
            <a:r>
              <a:rPr lang="en-US" smtClean="0"/>
              <a:t>consider what should be variable in your design (encapsulate the concept that varies)</a:t>
            </a:r>
          </a:p>
          <a:p>
            <a:pPr eaLnBrk="1" hangingPunct="1"/>
            <a:r>
              <a:rPr lang="en-US" smtClean="0"/>
              <a:t>Analyzing the pattern</a:t>
            </a:r>
          </a:p>
          <a:p>
            <a:pPr lvl="1" eaLnBrk="1" hangingPunct="1"/>
            <a:r>
              <a:rPr lang="en-US" smtClean="0"/>
              <a:t>study structure, participants, and collaboration</a:t>
            </a:r>
          </a:p>
          <a:p>
            <a:pPr lvl="1" eaLnBrk="1" hangingPunct="1"/>
            <a:r>
              <a:rPr lang="en-US" smtClean="0"/>
              <a:t>examine sample code</a:t>
            </a:r>
          </a:p>
          <a:p>
            <a:pPr eaLnBrk="1" hangingPunct="1"/>
            <a:r>
              <a:rPr lang="en-US" smtClean="0"/>
              <a:t>Implementing the pattern</a:t>
            </a:r>
          </a:p>
          <a:p>
            <a:pPr lvl="1" eaLnBrk="1" hangingPunct="1"/>
            <a:r>
              <a:rPr lang="en-US" smtClean="0"/>
              <a:t>choose meaningful names for participants and operations</a:t>
            </a:r>
          </a:p>
          <a:p>
            <a:pPr lvl="1" eaLnBrk="1" hangingPunct="1"/>
            <a:r>
              <a:rPr lang="en-US" smtClean="0"/>
              <a:t>implement the operations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smtClean="0"/>
              <a:t>Classifying Design Patterns</a:t>
            </a:r>
          </a:p>
        </p:txBody>
      </p:sp>
      <p:sp>
        <p:nvSpPr>
          <p:cNvPr id="26627" name="Rectangle 5"/>
          <p:cNvSpPr>
            <a:spLocks noGrp="1" noChangeArrowheads="1"/>
          </p:cNvSpPr>
          <p:nvPr>
            <p:ph sz="quarter" idx="1"/>
          </p:nvPr>
        </p:nvSpPr>
        <p:spPr/>
        <p:txBody>
          <a:bodyPr/>
          <a:lstStyle/>
          <a:p>
            <a:pPr eaLnBrk="1" hangingPunct="1"/>
            <a:r>
              <a:rPr lang="en-US" dirty="0" smtClean="0"/>
              <a:t>Creational Patterns</a:t>
            </a:r>
          </a:p>
          <a:p>
            <a:pPr lvl="1" eaLnBrk="1" hangingPunct="1"/>
            <a:r>
              <a:rPr lang="en-US" dirty="0" smtClean="0"/>
              <a:t>concern the process of object creation</a:t>
            </a:r>
          </a:p>
          <a:p>
            <a:pPr lvl="1" eaLnBrk="1" hangingPunct="1"/>
            <a:r>
              <a:rPr lang="en-US" dirty="0" smtClean="0"/>
              <a:t>defer some part of object creation to another class or object</a:t>
            </a:r>
          </a:p>
          <a:p>
            <a:pPr eaLnBrk="1" hangingPunct="1"/>
            <a:r>
              <a:rPr lang="en-US" dirty="0" smtClean="0"/>
              <a:t>Structural Patterns</a:t>
            </a:r>
          </a:p>
          <a:p>
            <a:pPr lvl="1" eaLnBrk="1" hangingPunct="1"/>
            <a:r>
              <a:rPr lang="en-US" dirty="0" smtClean="0"/>
              <a:t>describe assemblies of objects and classes</a:t>
            </a:r>
          </a:p>
          <a:p>
            <a:pPr lvl="1" eaLnBrk="1" hangingPunct="1"/>
            <a:r>
              <a:rPr lang="en-US" dirty="0" smtClean="0"/>
              <a:t>focus on class relationships (inheritance, associations, etc.)</a:t>
            </a:r>
          </a:p>
          <a:p>
            <a:pPr eaLnBrk="1" hangingPunct="1"/>
            <a:r>
              <a:rPr lang="en-US" dirty="0" smtClean="0"/>
              <a:t>Behavioral Patterns</a:t>
            </a:r>
          </a:p>
          <a:p>
            <a:pPr lvl="1" eaLnBrk="1" hangingPunct="1"/>
            <a:r>
              <a:rPr lang="en-US" dirty="0" smtClean="0"/>
              <a:t>focus on object interactions and distribution of responsibility</a:t>
            </a:r>
          </a:p>
          <a:p>
            <a:pPr lvl="1" eaLnBrk="1" hangingPunct="1"/>
            <a:r>
              <a:rPr lang="en-US" dirty="0" smtClean="0"/>
              <a:t>use inheritance and aggregation to describe algorithms and flow of control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8"/>
          <p:cNvSpPr>
            <a:spLocks noGrp="1" noChangeArrowheads="1"/>
          </p:cNvSpPr>
          <p:nvPr>
            <p:ph type="title"/>
          </p:nvPr>
        </p:nvSpPr>
        <p:spPr/>
        <p:txBody>
          <a:bodyPr/>
          <a:lstStyle/>
          <a:p>
            <a:pPr eaLnBrk="1" hangingPunct="1"/>
            <a:r>
              <a:rPr lang="en-US" smtClean="0"/>
              <a:t>Catalog of Design Patterns</a:t>
            </a:r>
          </a:p>
        </p:txBody>
      </p:sp>
      <p:graphicFrame>
        <p:nvGraphicFramePr>
          <p:cNvPr id="480410" name="Group 154"/>
          <p:cNvGraphicFramePr>
            <a:graphicFrameLocks noGrp="1"/>
          </p:cNvGraphicFramePr>
          <p:nvPr>
            <p:ph type="tbl" idx="1"/>
          </p:nvPr>
        </p:nvGraphicFramePr>
        <p:xfrm>
          <a:off x="1752600" y="1557338"/>
          <a:ext cx="5681663" cy="4404360"/>
        </p:xfrm>
        <a:graphic>
          <a:graphicData uri="http://schemas.openxmlformats.org/drawingml/2006/table">
            <a:tbl>
              <a:tblPr/>
              <a:tblGrid>
                <a:gridCol w="1847850"/>
                <a:gridCol w="1325563"/>
                <a:gridCol w="2508250"/>
              </a:tblGrid>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900" b="1" i="0" u="none" strike="noStrike" cap="none" normalizeH="0" baseline="0" dirty="0" smtClean="0">
                          <a:ln>
                            <a:noFill/>
                          </a:ln>
                          <a:solidFill>
                            <a:schemeClr val="tx1"/>
                          </a:solidFill>
                          <a:effectLst/>
                          <a:latin typeface="Arial" charset="0"/>
                        </a:rPr>
                        <a:t>Creational</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900" b="1" i="0" u="none" strike="noStrike" cap="none" normalizeH="0" baseline="0" dirty="0" smtClean="0">
                          <a:ln>
                            <a:noFill/>
                          </a:ln>
                          <a:solidFill>
                            <a:schemeClr val="tx1"/>
                          </a:solidFill>
                          <a:effectLst/>
                          <a:latin typeface="Arial" charset="0"/>
                        </a:rPr>
                        <a:t>Structural</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900" b="1" i="0" u="none" strike="noStrike" cap="none" normalizeH="0" baseline="0" dirty="0" smtClean="0">
                          <a:ln>
                            <a:noFill/>
                          </a:ln>
                          <a:solidFill>
                            <a:schemeClr val="tx1"/>
                          </a:solidFill>
                          <a:effectLst/>
                          <a:latin typeface="Arial" charset="0"/>
                        </a:rPr>
                        <a:t>Behavioral</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Abstract Factory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dirty="0" smtClean="0">
                          <a:ln>
                            <a:noFill/>
                          </a:ln>
                          <a:solidFill>
                            <a:schemeClr val="tx1"/>
                          </a:solidFill>
                          <a:effectLst/>
                          <a:latin typeface="Arial" charset="0"/>
                        </a:rPr>
                        <a:t>Adapter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dirty="0" smtClean="0">
                          <a:ln>
                            <a:noFill/>
                          </a:ln>
                          <a:solidFill>
                            <a:schemeClr val="tx1"/>
                          </a:solidFill>
                          <a:effectLst/>
                          <a:latin typeface="Arial" charset="0"/>
                        </a:rPr>
                        <a:t>Chain of Responsibility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Builder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Bridge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Command</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6863">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Factory</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Composite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Interpreter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Prototype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Decorator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Iterator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Singleton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dirty="0" smtClean="0">
                          <a:ln>
                            <a:noFill/>
                          </a:ln>
                          <a:solidFill>
                            <a:schemeClr val="tx1"/>
                          </a:solidFill>
                          <a:effectLst/>
                          <a:latin typeface="Arial" charset="0"/>
                        </a:rPr>
                        <a:t>Façade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Mediator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Flyweight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Momento</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Proxy</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Observer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State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Strategy</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2100">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Template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25438">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endParaRPr kumimoji="1"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25000"/>
                        <a:buFontTx/>
                        <a:buNone/>
                        <a:tabLst/>
                      </a:pPr>
                      <a:r>
                        <a:rPr kumimoji="1" lang="en-US" sz="1800" b="0" i="0" u="none" strike="noStrike" cap="none" normalizeH="0" baseline="0" smtClean="0">
                          <a:ln>
                            <a:noFill/>
                          </a:ln>
                          <a:solidFill>
                            <a:schemeClr val="tx1"/>
                          </a:solidFill>
                          <a:effectLst/>
                          <a:latin typeface="Arial" charset="0"/>
                        </a:rPr>
                        <a:t>Visitor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smtClean="0"/>
              <a:t>Creational Design Patterns</a:t>
            </a:r>
          </a:p>
        </p:txBody>
      </p:sp>
      <p:sp>
        <p:nvSpPr>
          <p:cNvPr id="28675" name="Rectangle 5"/>
          <p:cNvSpPr>
            <a:spLocks noGrp="1" noChangeArrowheads="1"/>
          </p:cNvSpPr>
          <p:nvPr>
            <p:ph sz="quarter" idx="1"/>
          </p:nvPr>
        </p:nvSpPr>
        <p:spPr/>
        <p:txBody>
          <a:bodyPr/>
          <a:lstStyle/>
          <a:p>
            <a:pPr eaLnBrk="1" hangingPunct="1"/>
            <a:r>
              <a:rPr lang="en-US" smtClean="0"/>
              <a:t>Singleton – Ensure a class has only one instance, and provide a global point of access to it.</a:t>
            </a:r>
          </a:p>
          <a:p>
            <a:pPr eaLnBrk="1" hangingPunct="1"/>
            <a:r>
              <a:rPr lang="en-US" smtClean="0"/>
              <a:t>Builder – Separate the construction of a complex object from its representation so that the same construction process can create different representations.</a:t>
            </a:r>
          </a:p>
          <a:p>
            <a:pPr eaLnBrk="1" hangingPunct="1"/>
            <a:r>
              <a:rPr lang="en-US" smtClean="0"/>
              <a:t>Factory Method (a.k.a. Virtual Constructor) – Define an interface for creating an object, but let subclasses decide which class to instantiate.  Factory method lets a class defer instantiation to subclasses.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8"/>
          <p:cNvSpPr>
            <a:spLocks noGrp="1" noChangeArrowheads="1"/>
          </p:cNvSpPr>
          <p:nvPr>
            <p:ph type="title"/>
          </p:nvPr>
        </p:nvSpPr>
        <p:spPr/>
        <p:txBody>
          <a:bodyPr>
            <a:normAutofit fontScale="90000"/>
          </a:bodyPr>
          <a:lstStyle/>
          <a:p>
            <a:pPr eaLnBrk="1" hangingPunct="1"/>
            <a:r>
              <a:rPr lang="en-US" smtClean="0"/>
              <a:t>Creational Design Patterns</a:t>
            </a:r>
            <a:br>
              <a:rPr lang="en-US" smtClean="0"/>
            </a:br>
            <a:r>
              <a:rPr lang="en-US" sz="2600" smtClean="0"/>
              <a:t>(continued)</a:t>
            </a:r>
            <a:endParaRPr lang="en-US" smtClean="0"/>
          </a:p>
        </p:txBody>
      </p:sp>
      <p:sp>
        <p:nvSpPr>
          <p:cNvPr id="29699" name="Rectangle 1029"/>
          <p:cNvSpPr>
            <a:spLocks noGrp="1" noChangeArrowheads="1"/>
          </p:cNvSpPr>
          <p:nvPr>
            <p:ph sz="quarter" idx="1"/>
          </p:nvPr>
        </p:nvSpPr>
        <p:spPr/>
        <p:txBody>
          <a:bodyPr/>
          <a:lstStyle/>
          <a:p>
            <a:pPr eaLnBrk="1" hangingPunct="1"/>
            <a:r>
              <a:rPr lang="en-US" smtClean="0"/>
              <a:t>Prototype – Specify the kinds of objects to create using a prototypical instance, and create new objects by cloning this prototype.</a:t>
            </a:r>
          </a:p>
          <a:p>
            <a:pPr eaLnBrk="1" hangingPunct="1"/>
            <a:r>
              <a:rPr lang="en-US" smtClean="0"/>
              <a:t>Abstract Factory – Provide an interface for creating families of related or dependent objects without specifying their concrete classes.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smtClean="0"/>
              <a:t>Structural Design Patterns</a:t>
            </a:r>
          </a:p>
        </p:txBody>
      </p:sp>
      <p:sp>
        <p:nvSpPr>
          <p:cNvPr id="30723" name="Rectangle 5"/>
          <p:cNvSpPr>
            <a:spLocks noGrp="1" noChangeArrowheads="1"/>
          </p:cNvSpPr>
          <p:nvPr>
            <p:ph sz="quarter" idx="1"/>
          </p:nvPr>
        </p:nvSpPr>
        <p:spPr/>
        <p:txBody>
          <a:bodyPr/>
          <a:lstStyle/>
          <a:p>
            <a:pPr eaLnBrk="1" hangingPunct="1"/>
            <a:r>
              <a:rPr lang="en-US" smtClean="0"/>
              <a:t>Adapter (a.k.a. Wrapper) – Convert an interface of a class into another interface clients expect.  Adapter lets classes work together that couldn’t otherwise because of incompatible interfaces.</a:t>
            </a:r>
          </a:p>
          <a:p>
            <a:pPr eaLnBrk="1" hangingPunct="1"/>
            <a:r>
              <a:rPr lang="en-US" smtClean="0"/>
              <a:t>Proxy (a.k.a. Surrogate) – Provide a surrogate or placeholder for another object to control access to it.</a:t>
            </a:r>
          </a:p>
          <a:p>
            <a:pPr eaLnBrk="1" hangingPunct="1"/>
            <a:r>
              <a:rPr lang="en-US" smtClean="0"/>
              <a:t>Composite – Compose objects into tree structures to represent whole-part hierarchies.  Composite lets clients treat individual objects and compositions of objects uniformly.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normAutofit fontScale="90000"/>
          </a:bodyPr>
          <a:lstStyle/>
          <a:p>
            <a:pPr eaLnBrk="1" hangingPunct="1"/>
            <a:r>
              <a:rPr lang="en-US" smtClean="0"/>
              <a:t>Structural Design Patterns</a:t>
            </a:r>
            <a:br>
              <a:rPr lang="en-US" smtClean="0"/>
            </a:br>
            <a:r>
              <a:rPr lang="en-US" sz="2600" smtClean="0"/>
              <a:t>(continued)</a:t>
            </a:r>
            <a:endParaRPr lang="en-US" smtClean="0"/>
          </a:p>
        </p:txBody>
      </p:sp>
      <p:sp>
        <p:nvSpPr>
          <p:cNvPr id="31747" name="Rectangle 5"/>
          <p:cNvSpPr>
            <a:spLocks noGrp="1" noChangeArrowheads="1"/>
          </p:cNvSpPr>
          <p:nvPr>
            <p:ph sz="quarter" idx="1"/>
          </p:nvPr>
        </p:nvSpPr>
        <p:spPr/>
        <p:txBody>
          <a:bodyPr>
            <a:normAutofit fontScale="92500"/>
          </a:bodyPr>
          <a:lstStyle/>
          <a:p>
            <a:pPr eaLnBrk="1" hangingPunct="1"/>
            <a:r>
              <a:rPr lang="en-US" dirty="0" smtClean="0"/>
              <a:t>Bridge (a.k.a. Handle/Body) – Decouple an abstraction from its implementation so that the two can vary independently.</a:t>
            </a:r>
          </a:p>
          <a:p>
            <a:pPr eaLnBrk="1" hangingPunct="1"/>
            <a:r>
              <a:rPr lang="en-US" dirty="0" smtClean="0"/>
              <a:t>Façade – Provide a unified interface to a set of interfaces in a subsystem.  Façade defines a higher-level interface that makes the subsystem easier to use.</a:t>
            </a:r>
          </a:p>
          <a:p>
            <a:pPr eaLnBrk="1" hangingPunct="1"/>
            <a:r>
              <a:rPr lang="en-US" dirty="0" smtClean="0"/>
              <a:t>Flyweight – Use sharing to support large numbers of fine-grained objects efficiently.</a:t>
            </a:r>
          </a:p>
          <a:p>
            <a:pPr eaLnBrk="1" hangingPunct="1"/>
            <a:r>
              <a:rPr lang="en-US" dirty="0" smtClean="0"/>
              <a:t>Decorator – Attach additional responsibilities to an object dynamically.  Decorators provide a flexible alternative to </a:t>
            </a:r>
            <a:r>
              <a:rPr lang="en-US" dirty="0" err="1" smtClean="0"/>
              <a:t>subclassing</a:t>
            </a:r>
            <a:r>
              <a:rPr lang="en-US" dirty="0" smtClean="0"/>
              <a:t> for extending functionality.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title"/>
          </p:nvPr>
        </p:nvSpPr>
        <p:spPr/>
        <p:txBody>
          <a:bodyPr/>
          <a:lstStyle/>
          <a:p>
            <a:pPr eaLnBrk="1" hangingPunct="1"/>
            <a:r>
              <a:rPr lang="en-US" smtClean="0"/>
              <a:t>Pattern Definition</a:t>
            </a:r>
          </a:p>
        </p:txBody>
      </p:sp>
      <p:sp>
        <p:nvSpPr>
          <p:cNvPr id="5123" name="Rectangle 7"/>
          <p:cNvSpPr>
            <a:spLocks noGrp="1" noChangeArrowheads="1"/>
          </p:cNvSpPr>
          <p:nvPr>
            <p:ph sz="quarter" idx="1"/>
          </p:nvPr>
        </p:nvSpPr>
        <p:spPr/>
        <p:txBody>
          <a:bodyPr/>
          <a:lstStyle/>
          <a:p>
            <a:pPr eaLnBrk="1" hangingPunct="1">
              <a:buFontTx/>
              <a:buNone/>
            </a:pPr>
            <a:r>
              <a:rPr lang="en-US" smtClean="0"/>
              <a:t>A </a:t>
            </a:r>
            <a:r>
              <a:rPr lang="en-US" i="1" smtClean="0"/>
              <a:t>pattern</a:t>
            </a:r>
            <a:r>
              <a:rPr lang="en-US" smtClean="0"/>
              <a:t> is “a solution to a problem in a context.”</a:t>
            </a:r>
          </a:p>
          <a:p>
            <a:pPr eaLnBrk="1" hangingPunct="1"/>
            <a:r>
              <a:rPr lang="en-US" smtClean="0"/>
              <a:t>Context – recurring set of situations where the pattern applies</a:t>
            </a:r>
          </a:p>
          <a:p>
            <a:pPr eaLnBrk="1" hangingPunct="1"/>
            <a:r>
              <a:rPr lang="en-US" smtClean="0"/>
              <a:t>Problem – system of forces (goals and constraints) that occur repeatedly in this context</a:t>
            </a:r>
          </a:p>
          <a:p>
            <a:pPr eaLnBrk="1" hangingPunct="1"/>
            <a:r>
              <a:rPr lang="en-US" smtClean="0"/>
              <a:t>Solution – canonical design form (collaboration) that can be applied to resolve those forces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smtClean="0"/>
              <a:t>Behavioral Design Patterns</a:t>
            </a:r>
          </a:p>
        </p:txBody>
      </p:sp>
      <p:sp>
        <p:nvSpPr>
          <p:cNvPr id="32771" name="Rectangle 5"/>
          <p:cNvSpPr>
            <a:spLocks noGrp="1" noChangeArrowheads="1"/>
          </p:cNvSpPr>
          <p:nvPr>
            <p:ph sz="quarter" idx="1"/>
          </p:nvPr>
        </p:nvSpPr>
        <p:spPr/>
        <p:txBody>
          <a:bodyPr>
            <a:noAutofit/>
          </a:bodyPr>
          <a:lstStyle/>
          <a:p>
            <a:pPr eaLnBrk="1" hangingPunct="1"/>
            <a:r>
              <a:rPr lang="en-US" sz="2400" dirty="0" smtClean="0"/>
              <a:t>Chain of Responsibility – Avoid coupling the sender of a request to its receiver by giving more than one object a chance to handle the request.  Chain the receiving objects and pass the request along the chain until an object handles it.</a:t>
            </a:r>
          </a:p>
          <a:p>
            <a:pPr eaLnBrk="1" hangingPunct="1"/>
            <a:r>
              <a:rPr lang="en-US" sz="2400" dirty="0" smtClean="0"/>
              <a:t>Command (a.k.a. Action or Transaction) – Encapsulate a request as an object, thereby letting you parameterize clients with different request, queue or log requests, and support undoable operations.</a:t>
            </a:r>
          </a:p>
          <a:p>
            <a:pPr eaLnBrk="1" hangingPunct="1"/>
            <a:r>
              <a:rPr lang="en-US" sz="2400" dirty="0" smtClean="0"/>
              <a:t>Interpreter – Given a language, define a representation for its grammar along with an interpreter that uses the representation to interpret sentences in the language.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3795" name="Rectangle 5"/>
          <p:cNvSpPr>
            <a:spLocks noGrp="1" noChangeArrowheads="1"/>
          </p:cNvSpPr>
          <p:nvPr>
            <p:ph sz="quarter" idx="1"/>
          </p:nvPr>
        </p:nvSpPr>
        <p:spPr/>
        <p:txBody>
          <a:bodyPr>
            <a:normAutofit lnSpcReduction="10000"/>
          </a:bodyPr>
          <a:lstStyle/>
          <a:p>
            <a:pPr eaLnBrk="1" hangingPunct="1"/>
            <a:r>
              <a:rPr lang="en-US" smtClean="0"/>
              <a:t>Mediator – Define an object that encapsulates how a set of objects interact.  Mediator promotes loose coupling by keeping objects from referring to each other explicitly, and it lets you vary their interaction independently.</a:t>
            </a:r>
          </a:p>
          <a:p>
            <a:pPr eaLnBrk="1" hangingPunct="1"/>
            <a:r>
              <a:rPr lang="en-US" smtClean="0"/>
              <a:t>Iterator (a.k.a. Cursor) – Provide a way to access the elements of a container object sequentially without exposing its underlying representation.</a:t>
            </a:r>
          </a:p>
          <a:p>
            <a:pPr eaLnBrk="1" hangingPunct="1"/>
            <a:r>
              <a:rPr lang="en-US" smtClean="0"/>
              <a:t>Memento – Without violating encapsulation, capture and externalize an object’s internal state so that the object can be restored to this state later.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4819" name="Rectangle 5"/>
          <p:cNvSpPr>
            <a:spLocks noGrp="1" noChangeArrowheads="1"/>
          </p:cNvSpPr>
          <p:nvPr>
            <p:ph sz="quarter" idx="1"/>
          </p:nvPr>
        </p:nvSpPr>
        <p:spPr/>
        <p:txBody>
          <a:bodyPr>
            <a:normAutofit fontScale="92500"/>
          </a:bodyPr>
          <a:lstStyle/>
          <a:p>
            <a:pPr eaLnBrk="1" hangingPunct="1"/>
            <a:r>
              <a:rPr lang="en-US" smtClean="0"/>
              <a:t>Observer (a.k.a. Model/View or Publish/Subscribe) – Define a one-to-many dependency between objects so that when one object changes state, all its dependents are notified and updated automatically.</a:t>
            </a:r>
          </a:p>
          <a:p>
            <a:pPr eaLnBrk="1" hangingPunct="1"/>
            <a:r>
              <a:rPr lang="en-US" smtClean="0"/>
              <a:t>Template Method – Define the skeleton of an algorithm in an operation, deferring some steps to subclasses.  Template Method lets subclasses redefine certain steps of an algorithm without changing the algorithm’s structure.</a:t>
            </a:r>
          </a:p>
          <a:p>
            <a:pPr eaLnBrk="1" hangingPunct="1"/>
            <a:r>
              <a:rPr lang="en-US" smtClean="0"/>
              <a:t>State – Allow an object to alter its behavior when its internal state changes.  The object will appear to change its class.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5843" name="Rectangle 3"/>
          <p:cNvSpPr>
            <a:spLocks noGrp="1" noChangeArrowheads="1"/>
          </p:cNvSpPr>
          <p:nvPr>
            <p:ph sz="quarter" idx="1"/>
          </p:nvPr>
        </p:nvSpPr>
        <p:spPr/>
        <p:txBody>
          <a:bodyPr/>
          <a:lstStyle/>
          <a:p>
            <a:pPr eaLnBrk="1" hangingPunct="1"/>
            <a:r>
              <a:rPr lang="en-US" smtClean="0"/>
              <a:t>Strategy (a.k.a. Policy) – Define a family of algorithms, encapsulate each one, and make them interchangeable.  Strategy lets the algorithm vary independently from clients that use it.</a:t>
            </a:r>
          </a:p>
          <a:p>
            <a:pPr eaLnBrk="1" hangingPunct="1"/>
            <a:r>
              <a:rPr lang="en-US" smtClean="0"/>
              <a:t>Visitor – Represent an operation to be performed on the elements of an object structure.  Visitor lets you define a new operation without changing the classes of the elements on which it operates.</a:t>
            </a:r>
          </a:p>
          <a:p>
            <a:pPr eaLnBrk="1" hangingPunct="1"/>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en-US" smtClean="0"/>
              <a:t>Impact of the GOF Book</a:t>
            </a:r>
          </a:p>
        </p:txBody>
      </p:sp>
      <p:sp>
        <p:nvSpPr>
          <p:cNvPr id="36869" name="Rectangle 4"/>
          <p:cNvSpPr>
            <a:spLocks noChangeArrowheads="1"/>
          </p:cNvSpPr>
          <p:nvPr/>
        </p:nvSpPr>
        <p:spPr bwMode="auto">
          <a:xfrm>
            <a:off x="731838" y="1905000"/>
            <a:ext cx="7678737" cy="2651125"/>
          </a:xfrm>
          <a:prstGeom prst="rect">
            <a:avLst/>
          </a:prstGeom>
          <a:noFill/>
          <a:ln w="9525">
            <a:solidFill>
              <a:schemeClr val="tx1"/>
            </a:solidFill>
            <a:miter lim="800000"/>
            <a:headEnd type="none" w="sm" len="sm"/>
            <a:tailEnd type="none" w="sm" len="sm"/>
          </a:ln>
        </p:spPr>
        <p:txBody>
          <a:bodyPr lIns="92075" tIns="46038" rIns="92075" bIns="46038" anchor="ctr"/>
          <a:lstStyle/>
          <a:p>
            <a:r>
              <a:rPr lang="en-US"/>
              <a:t>“The revolutionary concept of the GOF book is not the fact that there are patterns;  it is the way in which those patterns are documented.  ...  Prior to the GOF book, the only good way to learn patterns was to discover them in design documentation, or (more probably) code.”</a:t>
            </a:r>
            <a:br>
              <a:rPr lang="en-US"/>
            </a:br>
            <a:r>
              <a:rPr lang="en-US"/>
              <a:t>				–  Robert C. Martin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Beyond the GoF Patterns</a:t>
            </a:r>
          </a:p>
        </p:txBody>
      </p:sp>
      <p:sp>
        <p:nvSpPr>
          <p:cNvPr id="37891" name="Content Placeholder 2"/>
          <p:cNvSpPr>
            <a:spLocks noGrp="1"/>
          </p:cNvSpPr>
          <p:nvPr>
            <p:ph sz="half" idx="1"/>
          </p:nvPr>
        </p:nvSpPr>
        <p:spPr/>
        <p:txBody>
          <a:bodyPr/>
          <a:lstStyle/>
          <a:p>
            <a:r>
              <a:rPr lang="en-US" smtClean="0"/>
              <a:t>Object Pool</a:t>
            </a:r>
          </a:p>
          <a:p>
            <a:pPr lvl="1"/>
            <a:r>
              <a:rPr lang="en-US" smtClean="0"/>
              <a:t>Creational Pattern</a:t>
            </a:r>
          </a:p>
          <a:p>
            <a:r>
              <a:rPr lang="en-US" smtClean="0"/>
              <a:t>Lazy Initialization</a:t>
            </a:r>
          </a:p>
          <a:p>
            <a:pPr lvl="1"/>
            <a:r>
              <a:rPr lang="en-US" smtClean="0"/>
              <a:t>Creational Pattern</a:t>
            </a:r>
          </a:p>
          <a:p>
            <a:r>
              <a:rPr lang="en-US" smtClean="0"/>
              <a:t>Active Object</a:t>
            </a:r>
          </a:p>
          <a:p>
            <a:pPr lvl="1"/>
            <a:r>
              <a:rPr lang="en-US" smtClean="0"/>
              <a:t>Concurrency Pattern</a:t>
            </a:r>
          </a:p>
          <a:p>
            <a:r>
              <a:rPr lang="en-US" smtClean="0"/>
              <a:t>Read/Write Lock</a:t>
            </a:r>
          </a:p>
          <a:p>
            <a:pPr lvl="1"/>
            <a:r>
              <a:rPr lang="en-US" smtClean="0"/>
              <a:t>Concurrency Pattern</a:t>
            </a:r>
          </a:p>
        </p:txBody>
      </p:sp>
      <p:sp>
        <p:nvSpPr>
          <p:cNvPr id="37892" name="Content Placeholder 5"/>
          <p:cNvSpPr>
            <a:spLocks noGrp="1"/>
          </p:cNvSpPr>
          <p:nvPr>
            <p:ph sz="half" idx="2"/>
          </p:nvPr>
        </p:nvSpPr>
        <p:spPr/>
        <p:txBody>
          <a:bodyPr/>
          <a:lstStyle/>
          <a:p>
            <a:r>
              <a:rPr lang="en-US" smtClean="0"/>
              <a:t>Data Access Object</a:t>
            </a:r>
          </a:p>
          <a:p>
            <a:pPr lvl="1"/>
            <a:r>
              <a:rPr lang="en-US" smtClean="0"/>
              <a:t>Enterprise Pattern</a:t>
            </a:r>
          </a:p>
          <a:p>
            <a:r>
              <a:rPr lang="en-US" smtClean="0"/>
              <a:t>Layers/Tiers</a:t>
            </a:r>
          </a:p>
          <a:p>
            <a:pPr lvl="1"/>
            <a:r>
              <a:rPr lang="en-US" smtClean="0"/>
              <a:t>Architectural Pattern</a:t>
            </a:r>
          </a:p>
          <a:p>
            <a:r>
              <a:rPr lang="en-US" smtClean="0"/>
              <a:t>Model-View-Controller (MVC)</a:t>
            </a:r>
          </a:p>
          <a:p>
            <a:pPr lvl="1"/>
            <a:r>
              <a:rPr lang="en-US" smtClean="0"/>
              <a:t>Architectural Pattern</a:t>
            </a:r>
          </a:p>
          <a:p>
            <a:r>
              <a:rPr lang="hu-HU" smtClean="0"/>
              <a:t>Intercepting Filter</a:t>
            </a:r>
            <a:endParaRPr lang="en-US" smtClean="0"/>
          </a:p>
          <a:p>
            <a:pPr lvl="1"/>
            <a:r>
              <a:rPr lang="en-US" smtClean="0"/>
              <a:t>Enterprise Pattern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smtClean="0"/>
              <a:t>The Role of Design Patterns</a:t>
            </a:r>
          </a:p>
        </p:txBody>
      </p:sp>
      <p:sp>
        <p:nvSpPr>
          <p:cNvPr id="38915" name="Rectangle 5"/>
          <p:cNvSpPr>
            <a:spLocks noGrp="1" noChangeArrowheads="1"/>
          </p:cNvSpPr>
          <p:nvPr>
            <p:ph sz="quarter" idx="1"/>
          </p:nvPr>
        </p:nvSpPr>
        <p:spPr/>
        <p:txBody>
          <a:bodyPr/>
          <a:lstStyle/>
          <a:p>
            <a:pPr eaLnBrk="1" hangingPunct="1"/>
            <a:r>
              <a:rPr lang="en-US" dirty="0" smtClean="0"/>
              <a:t>Provide common vocabulary for communication and design documentation</a:t>
            </a:r>
          </a:p>
          <a:p>
            <a:pPr eaLnBrk="1" hangingPunct="1"/>
            <a:r>
              <a:rPr lang="en-US" dirty="0" smtClean="0"/>
              <a:t>Provide framework for evolution and improvement of existing patterns</a:t>
            </a:r>
          </a:p>
          <a:p>
            <a:pPr eaLnBrk="1" hangingPunct="1"/>
            <a:r>
              <a:rPr lang="en-US" dirty="0" smtClean="0"/>
              <a:t>Promote system understanding by focusing on a higher level of abstraction than that of a design notation or programming language</a:t>
            </a:r>
          </a:p>
          <a:p>
            <a:pPr eaLnBrk="1" hangingPunct="1"/>
            <a:r>
              <a:rPr lang="en-US" dirty="0" smtClean="0"/>
              <a:t>Improve the design skills of software developers</a:t>
            </a:r>
          </a:p>
          <a:p>
            <a:pPr eaLnBrk="1" hangingPunct="1"/>
            <a:r>
              <a:rPr lang="en-US" dirty="0" smtClean="0"/>
              <a:t>Assist in implementing software designs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Patterns and Software: Essential Concepts and Terminology (Brad Appleton)</a:t>
            </a:r>
          </a:p>
          <a:p>
            <a:pPr lvl="1">
              <a:buNone/>
            </a:pPr>
            <a:r>
              <a:rPr lang="en-US" dirty="0" smtClean="0">
                <a:hlinkClick r:id="rId2"/>
              </a:rPr>
              <a:t>http://www.cmcrossroads.com/bradapp/docs/patterns-intro.html</a:t>
            </a:r>
            <a:r>
              <a:rPr lang="en-US" dirty="0" smtClean="0"/>
              <a:t> </a:t>
            </a:r>
          </a:p>
          <a:p>
            <a:r>
              <a:rPr lang="en-US" dirty="0" smtClean="0"/>
              <a:t>Design Patterns (Wikipedia)</a:t>
            </a:r>
          </a:p>
          <a:p>
            <a:pPr lvl="1">
              <a:buNone/>
            </a:pPr>
            <a:r>
              <a:rPr lang="en-US" sz="1800" dirty="0" smtClean="0">
                <a:hlinkClick r:id="rId3"/>
              </a:rPr>
              <a:t>http://en.wikipedia.org/wiki/Design_Patterns</a:t>
            </a:r>
            <a:r>
              <a:rPr lang="en-US" sz="1800" dirty="0" smtClean="0"/>
              <a:t> </a:t>
            </a:r>
          </a:p>
          <a:p>
            <a:r>
              <a:rPr lang="en-US" sz="2600" dirty="0" smtClean="0"/>
              <a:t>Design pattern (computer science) (Wikipedia)</a:t>
            </a:r>
          </a:p>
          <a:p>
            <a:pPr lvl="1">
              <a:buNone/>
            </a:pPr>
            <a:r>
              <a:rPr lang="en-US" sz="1800" dirty="0" smtClean="0">
                <a:hlinkClick r:id="rId4"/>
              </a:rPr>
              <a:t>http://en.wikipedia.org/wiki/Design_pattern_%28computer_science%29</a:t>
            </a:r>
            <a:endParaRPr lang="en-US" sz="1800" dirty="0" smtClean="0"/>
          </a:p>
          <a:p>
            <a:r>
              <a:rPr lang="en-US" sz="2600" dirty="0" smtClean="0"/>
              <a:t>Architecture &amp; Design (</a:t>
            </a:r>
            <a:r>
              <a:rPr lang="en-US" sz="2600" dirty="0" err="1" smtClean="0"/>
              <a:t>Cetus</a:t>
            </a:r>
            <a:r>
              <a:rPr lang="en-US" sz="2600" dirty="0" smtClean="0"/>
              <a:t> Links)</a:t>
            </a:r>
          </a:p>
          <a:p>
            <a:pPr lvl="1">
              <a:buNone/>
            </a:pPr>
            <a:r>
              <a:rPr lang="en-US" sz="1800" dirty="0" smtClean="0">
                <a:hlinkClick r:id="rId5"/>
              </a:rPr>
              <a:t>http://www.cetus-links.org/oo_patterns.html</a:t>
            </a:r>
            <a:r>
              <a:rPr lang="en-US" sz="1800" dirty="0" smtClean="0"/>
              <a:t> </a:t>
            </a:r>
          </a:p>
          <a:p>
            <a:endParaRPr lang="en-US" sz="2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8"/>
          <p:cNvSpPr>
            <a:spLocks noGrp="1" noChangeArrowheads="1"/>
          </p:cNvSpPr>
          <p:nvPr>
            <p:ph type="title"/>
          </p:nvPr>
        </p:nvSpPr>
        <p:spPr/>
        <p:txBody>
          <a:bodyPr/>
          <a:lstStyle/>
          <a:p>
            <a:pPr eaLnBrk="1" hangingPunct="1"/>
            <a:r>
              <a:rPr lang="en-US" smtClean="0"/>
              <a:t>Characteristics of Design Patterns</a:t>
            </a:r>
          </a:p>
        </p:txBody>
      </p:sp>
      <p:sp>
        <p:nvSpPr>
          <p:cNvPr id="6147" name="Rectangle 1029"/>
          <p:cNvSpPr>
            <a:spLocks noGrp="1" noChangeArrowheads="1"/>
          </p:cNvSpPr>
          <p:nvPr>
            <p:ph sz="quarter" idx="1"/>
          </p:nvPr>
        </p:nvSpPr>
        <p:spPr/>
        <p:txBody>
          <a:bodyPr/>
          <a:lstStyle/>
          <a:p>
            <a:pPr eaLnBrk="1" hangingPunct="1"/>
            <a:r>
              <a:rPr lang="en-US" smtClean="0"/>
              <a:t>Provide simple and elegant solutions to specific problems in object-oriented software design</a:t>
            </a:r>
          </a:p>
          <a:p>
            <a:pPr eaLnBrk="1" hangingPunct="1"/>
            <a:r>
              <a:rPr lang="en-US" smtClean="0"/>
              <a:t>Consist of descriptions of communicating objects and classes that are customized to solve a general design problem in a particular context</a:t>
            </a:r>
          </a:p>
          <a:p>
            <a:pPr eaLnBrk="1" hangingPunct="1"/>
            <a:r>
              <a:rPr lang="en-US" smtClean="0"/>
              <a:t>Different from</a:t>
            </a:r>
          </a:p>
          <a:p>
            <a:pPr lvl="1" eaLnBrk="1" hangingPunct="1"/>
            <a:r>
              <a:rPr lang="en-US" smtClean="0"/>
              <a:t>application frameworks</a:t>
            </a:r>
          </a:p>
          <a:p>
            <a:pPr lvl="1" eaLnBrk="1" hangingPunct="1"/>
            <a:r>
              <a:rPr lang="en-US" smtClean="0"/>
              <a:t>class libraries</a:t>
            </a:r>
          </a:p>
          <a:p>
            <a:pPr lvl="1" eaLnBrk="1" hangingPunct="1"/>
            <a:r>
              <a:rPr lang="en-US" smtClean="0"/>
              <a:t>components</a:t>
            </a:r>
          </a:p>
          <a:p>
            <a:pPr eaLnBrk="1" hangingPunct="1"/>
            <a:r>
              <a:rPr lang="en-US" smtClean="0"/>
              <a:t>Discovered, not invented (Rule of Three)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normAutofit fontScale="90000"/>
          </a:bodyPr>
          <a:lstStyle/>
          <a:p>
            <a:pPr eaLnBrk="1" hangingPunct="1"/>
            <a:r>
              <a:rPr lang="en-US" smtClean="0"/>
              <a:t>Characteristics of Design Patterns</a:t>
            </a:r>
            <a:br>
              <a:rPr lang="en-US" smtClean="0"/>
            </a:br>
            <a:r>
              <a:rPr lang="en-US" sz="2600" smtClean="0"/>
              <a:t>(continued)</a:t>
            </a:r>
            <a:endParaRPr lang="en-US" smtClean="0"/>
          </a:p>
        </p:txBody>
      </p:sp>
      <p:sp>
        <p:nvSpPr>
          <p:cNvPr id="7171" name="Rectangle 5"/>
          <p:cNvSpPr>
            <a:spLocks noGrp="1" noChangeArrowheads="1"/>
          </p:cNvSpPr>
          <p:nvPr>
            <p:ph sz="quarter" idx="1"/>
          </p:nvPr>
        </p:nvSpPr>
        <p:spPr/>
        <p:txBody>
          <a:bodyPr/>
          <a:lstStyle/>
          <a:p>
            <a:pPr eaLnBrk="1" hangingPunct="1"/>
            <a:r>
              <a:rPr lang="en-US" smtClean="0"/>
              <a:t>Capture solutions that have developed and evolved over time as designers strive for greater reuse and flexibility (not initial solutions)</a:t>
            </a:r>
          </a:p>
        </p:txBody>
      </p:sp>
      <p:sp>
        <p:nvSpPr>
          <p:cNvPr id="7174" name="Rectangle 6"/>
          <p:cNvSpPr>
            <a:spLocks noChangeArrowheads="1"/>
          </p:cNvSpPr>
          <p:nvPr/>
        </p:nvSpPr>
        <p:spPr bwMode="auto">
          <a:xfrm>
            <a:off x="777875" y="2895600"/>
            <a:ext cx="7586663" cy="2286000"/>
          </a:xfrm>
          <a:prstGeom prst="rect">
            <a:avLst/>
          </a:prstGeom>
          <a:noFill/>
          <a:ln w="9525">
            <a:solidFill>
              <a:schemeClr val="tx1"/>
            </a:solidFill>
            <a:miter lim="800000"/>
            <a:headEnd type="none" w="sm" len="sm"/>
            <a:tailEnd type="none" w="sm" len="sm"/>
          </a:ln>
        </p:spPr>
        <p:txBody>
          <a:bodyPr lIns="92075" tIns="46038" rIns="92075" bIns="46038" anchor="ctr"/>
          <a:lstStyle/>
          <a:p>
            <a:pPr eaLnBrk="0" hangingPunct="0"/>
            <a:r>
              <a:rPr lang="en-US"/>
              <a:t>“One thing expert designers know not to do is solve every problem from first principles.  Rather, they reuse solutions that have worked for them in the past.  When they find a good solution, they use it again and again.  Such experience is what makes them experts.”</a:t>
            </a:r>
            <a:br>
              <a:rPr lang="en-US"/>
            </a:br>
            <a:r>
              <a:rPr lang="en-US"/>
              <a:t>				–  Gamma et al.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301752" y="304800"/>
            <a:ext cx="8534400" cy="758952"/>
          </a:xfrm>
        </p:spPr>
        <p:txBody>
          <a:bodyPr>
            <a:normAutofit fontScale="90000"/>
          </a:bodyPr>
          <a:lstStyle/>
          <a:p>
            <a:pPr eaLnBrk="1" hangingPunct="1"/>
            <a:r>
              <a:rPr lang="en-US" dirty="0" smtClean="0"/>
              <a:t>Three Levels of Expertise:</a:t>
            </a:r>
            <a:br>
              <a:rPr lang="en-US" dirty="0" smtClean="0"/>
            </a:br>
            <a:r>
              <a:rPr lang="en-US" dirty="0" smtClean="0"/>
              <a:t>An Analogy with Chess </a:t>
            </a:r>
            <a:r>
              <a:rPr lang="en-US" sz="2200" dirty="0" smtClean="0"/>
              <a:t>(Robert C. Martin)</a:t>
            </a:r>
            <a:endParaRPr lang="en-US" dirty="0" smtClean="0"/>
          </a:p>
        </p:txBody>
      </p:sp>
      <p:sp>
        <p:nvSpPr>
          <p:cNvPr id="8195" name="Rectangle 1027"/>
          <p:cNvSpPr>
            <a:spLocks noGrp="1" noChangeArrowheads="1"/>
          </p:cNvSpPr>
          <p:nvPr>
            <p:ph sz="quarter" idx="1"/>
          </p:nvPr>
        </p:nvSpPr>
        <p:spPr/>
        <p:txBody>
          <a:bodyPr/>
          <a:lstStyle/>
          <a:p>
            <a:pPr eaLnBrk="1" hangingPunct="1"/>
            <a:r>
              <a:rPr lang="en-US" smtClean="0"/>
              <a:t>Becoming a Chess Master</a:t>
            </a:r>
          </a:p>
          <a:p>
            <a:pPr lvl="1" eaLnBrk="1" hangingPunct="1"/>
            <a:r>
              <a:rPr lang="en-US" smtClean="0"/>
              <a:t>Learn rules (pieces, legal moves, goals, etc.)</a:t>
            </a:r>
          </a:p>
          <a:p>
            <a:pPr lvl="1" eaLnBrk="1" hangingPunct="1"/>
            <a:r>
              <a:rPr lang="en-US" smtClean="0"/>
              <a:t>Learn principles (e.g., value of controlling center of board)</a:t>
            </a:r>
          </a:p>
          <a:p>
            <a:pPr lvl="1" eaLnBrk="1" hangingPunct="1"/>
            <a:r>
              <a:rPr lang="en-US" smtClean="0"/>
              <a:t>Study the games of chess masters</a:t>
            </a:r>
          </a:p>
          <a:p>
            <a:pPr eaLnBrk="1" hangingPunct="1"/>
            <a:r>
              <a:rPr lang="en-US" smtClean="0"/>
              <a:t>Becoming an OOD Master</a:t>
            </a:r>
          </a:p>
          <a:p>
            <a:pPr lvl="1" eaLnBrk="1" hangingPunct="1"/>
            <a:r>
              <a:rPr lang="en-US" smtClean="0"/>
              <a:t>Learn basics of programming (language syntax/semantics, data structures, algorithms, etc.)</a:t>
            </a:r>
          </a:p>
          <a:p>
            <a:pPr lvl="1" eaLnBrk="1" hangingPunct="1"/>
            <a:r>
              <a:rPr lang="en-US" smtClean="0"/>
              <a:t>Learn principles (encapsulation, cohesion, coupling, Liskov Substitution Principle, etc.)</a:t>
            </a:r>
          </a:p>
          <a:p>
            <a:pPr lvl="1" eaLnBrk="1" hangingPunct="1"/>
            <a:r>
              <a:rPr lang="en-US" smtClean="0"/>
              <a:t>Study the designs of OOD masters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Anticipating Change</a:t>
            </a:r>
          </a:p>
        </p:txBody>
      </p:sp>
      <p:sp>
        <p:nvSpPr>
          <p:cNvPr id="9219" name="Rectangle 3"/>
          <p:cNvSpPr>
            <a:spLocks noGrp="1" noChangeArrowheads="1"/>
          </p:cNvSpPr>
          <p:nvPr>
            <p:ph sz="quarter" idx="1"/>
          </p:nvPr>
        </p:nvSpPr>
        <p:spPr/>
        <p:txBody>
          <a:bodyPr/>
          <a:lstStyle/>
          <a:p>
            <a:pPr eaLnBrk="1" hangingPunct="1"/>
            <a:r>
              <a:rPr lang="en-US" smtClean="0"/>
              <a:t>Software designs must anticipate changes and extensions</a:t>
            </a:r>
          </a:p>
          <a:p>
            <a:pPr lvl="1" eaLnBrk="1" hangingPunct="1"/>
            <a:r>
              <a:rPr lang="en-US" smtClean="0"/>
              <a:t>new requirements</a:t>
            </a:r>
          </a:p>
          <a:p>
            <a:pPr lvl="1" eaLnBrk="1" hangingPunct="1"/>
            <a:r>
              <a:rPr lang="en-US" smtClean="0"/>
              <a:t>changes to existing requirements</a:t>
            </a:r>
          </a:p>
          <a:p>
            <a:pPr eaLnBrk="1" hangingPunct="1"/>
            <a:r>
              <a:rPr lang="en-US" smtClean="0"/>
              <a:t>Each design pattern lets some aspect of system structure vary independently of other aspects, thereby making a system more robust to a particular kind of change.</a:t>
            </a:r>
          </a:p>
        </p:txBody>
      </p:sp>
      <p:sp>
        <p:nvSpPr>
          <p:cNvPr id="9222" name="Rectangle 4"/>
          <p:cNvSpPr>
            <a:spLocks noChangeArrowheads="1"/>
          </p:cNvSpPr>
          <p:nvPr/>
        </p:nvSpPr>
        <p:spPr bwMode="auto">
          <a:xfrm>
            <a:off x="1143000" y="5029200"/>
            <a:ext cx="6856413" cy="914400"/>
          </a:xfrm>
          <a:prstGeom prst="rect">
            <a:avLst/>
          </a:prstGeom>
          <a:noFill/>
          <a:ln w="9525">
            <a:solidFill>
              <a:schemeClr val="tx1"/>
            </a:solidFill>
            <a:miter lim="800000"/>
            <a:headEnd type="none" w="sm" len="sm"/>
            <a:tailEnd type="none" w="sm" len="sm"/>
          </a:ln>
        </p:spPr>
        <p:txBody>
          <a:bodyPr lIns="92075" tIns="46038" rIns="92075" bIns="46038" anchor="ctr"/>
          <a:lstStyle/>
          <a:p>
            <a:pPr eaLnBrk="0" hangingPunct="0"/>
            <a:r>
              <a:rPr lang="en-US"/>
              <a:t>“Program to an interface, not an implementation.”</a:t>
            </a:r>
            <a:br>
              <a:rPr lang="en-US"/>
            </a:br>
            <a:r>
              <a:rPr lang="en-US"/>
              <a:t>				 –  Gamma et 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smtClean="0"/>
              <a:t>Common Causes of Redesign</a:t>
            </a:r>
          </a:p>
        </p:txBody>
      </p:sp>
      <p:sp>
        <p:nvSpPr>
          <p:cNvPr id="10243" name="Rectangle 5"/>
          <p:cNvSpPr>
            <a:spLocks noGrp="1" noChangeArrowheads="1"/>
          </p:cNvSpPr>
          <p:nvPr>
            <p:ph sz="quarter" idx="1"/>
          </p:nvPr>
        </p:nvSpPr>
        <p:spPr/>
        <p:txBody>
          <a:bodyPr/>
          <a:lstStyle/>
          <a:p>
            <a:pPr eaLnBrk="1" hangingPunct="1"/>
            <a:r>
              <a:rPr lang="en-US" smtClean="0"/>
              <a:t>Creating an object by specifying its class explicitly</a:t>
            </a:r>
          </a:p>
          <a:p>
            <a:pPr lvl="1" eaLnBrk="1" hangingPunct="1">
              <a:buFontTx/>
              <a:buNone/>
            </a:pPr>
            <a:r>
              <a:rPr lang="en-US" smtClean="0"/>
              <a:t>Solution:  Create objects indirectly</a:t>
            </a:r>
          </a:p>
          <a:p>
            <a:pPr eaLnBrk="1" hangingPunct="1"/>
            <a:r>
              <a:rPr lang="en-US" smtClean="0"/>
              <a:t>Dependence on specific operations</a:t>
            </a:r>
          </a:p>
          <a:p>
            <a:pPr lvl="1" eaLnBrk="1" hangingPunct="1">
              <a:buFontTx/>
              <a:buNone/>
            </a:pPr>
            <a:r>
              <a:rPr lang="en-US" smtClean="0"/>
              <a:t>Solution:  Program to abstract operations</a:t>
            </a:r>
          </a:p>
          <a:p>
            <a:pPr eaLnBrk="1" hangingPunct="1"/>
            <a:r>
              <a:rPr lang="en-US" smtClean="0"/>
              <a:t>Dependence on hardware/software platforms</a:t>
            </a:r>
          </a:p>
          <a:p>
            <a:pPr lvl="1" eaLnBrk="1" hangingPunct="1">
              <a:buFontTx/>
              <a:buNone/>
            </a:pPr>
            <a:r>
              <a:rPr lang="en-US" smtClean="0"/>
              <a:t>Solution:  Encapsulate/limit platform dependencies</a:t>
            </a:r>
          </a:p>
          <a:p>
            <a:pPr eaLnBrk="1" hangingPunct="1"/>
            <a:r>
              <a:rPr lang="en-US" smtClean="0"/>
              <a:t>Dependence on object implementations</a:t>
            </a:r>
          </a:p>
          <a:p>
            <a:pPr lvl="1" eaLnBrk="1" hangingPunct="1">
              <a:buFontTx/>
              <a:buNone/>
            </a:pPr>
            <a:r>
              <a:rPr lang="en-US" smtClean="0"/>
              <a:t>Solution:  Exploit information hiding</a:t>
            </a:r>
          </a:p>
          <a:p>
            <a:pPr eaLnBrk="1" hangingPunct="1"/>
            <a:r>
              <a:rPr lang="en-US" smtClean="0"/>
              <a:t>Algorithmic dependencies</a:t>
            </a:r>
          </a:p>
          <a:p>
            <a:pPr lvl="1" eaLnBrk="1" hangingPunct="1">
              <a:buFontTx/>
              <a:buNone/>
            </a:pPr>
            <a:r>
              <a:rPr lang="en-US" smtClean="0"/>
              <a:t>Solution:  Isolate algorithms likely to change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Common Causes of Redesign</a:t>
            </a:r>
            <a:br>
              <a:rPr lang="en-US" dirty="0" smtClean="0"/>
            </a:br>
            <a:r>
              <a:rPr lang="en-US" sz="2600" dirty="0" smtClean="0"/>
              <a:t>(continued)</a:t>
            </a:r>
            <a:endParaRPr lang="en-US" dirty="0" smtClean="0"/>
          </a:p>
        </p:txBody>
      </p:sp>
      <p:sp>
        <p:nvSpPr>
          <p:cNvPr id="11267" name="Rectangle 3"/>
          <p:cNvSpPr>
            <a:spLocks noGrp="1" noChangeArrowheads="1"/>
          </p:cNvSpPr>
          <p:nvPr>
            <p:ph sz="quarter" idx="1"/>
          </p:nvPr>
        </p:nvSpPr>
        <p:spPr/>
        <p:txBody>
          <a:bodyPr/>
          <a:lstStyle/>
          <a:p>
            <a:pPr eaLnBrk="1" hangingPunct="1"/>
            <a:r>
              <a:rPr lang="en-US" smtClean="0"/>
              <a:t>Tight coupling</a:t>
            </a:r>
          </a:p>
          <a:p>
            <a:pPr lvl="1" eaLnBrk="1" hangingPunct="1">
              <a:buFontTx/>
              <a:buNone/>
            </a:pPr>
            <a:r>
              <a:rPr lang="en-US" smtClean="0"/>
              <a:t>Solution:  Use abstract or interface coupling and layering</a:t>
            </a:r>
          </a:p>
          <a:p>
            <a:pPr eaLnBrk="1" hangingPunct="1"/>
            <a:r>
              <a:rPr lang="en-US" smtClean="0"/>
              <a:t>Excessive or incorrect use of inheritance</a:t>
            </a:r>
          </a:p>
          <a:p>
            <a:pPr lvl="1" eaLnBrk="1" hangingPunct="1">
              <a:buFontTx/>
              <a:buNone/>
            </a:pPr>
            <a:r>
              <a:rPr lang="en-US" smtClean="0"/>
              <a:t>Solution:  Exploit aggregation and delegation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2750</TotalTime>
  <Words>2520</Words>
  <Application>Microsoft Office PowerPoint</Application>
  <PresentationFormat>On-screen Show (4:3)</PresentationFormat>
  <Paragraphs>303</Paragraphs>
  <Slides>37</Slides>
  <Notes>34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Civic</vt:lpstr>
      <vt:lpstr>Design Patterns: Overview and Basic Concepts</vt:lpstr>
      <vt:lpstr>“Gang of Four” (GoF) Book: Seminal Publication on Design Patterns</vt:lpstr>
      <vt:lpstr>Pattern Definition</vt:lpstr>
      <vt:lpstr>Characteristics of Design Patterns</vt:lpstr>
      <vt:lpstr>Characteristics of Design Patterns (continued)</vt:lpstr>
      <vt:lpstr>Three Levels of Expertise: An Analogy with Chess (Robert C. Martin)</vt:lpstr>
      <vt:lpstr>Anticipating Change</vt:lpstr>
      <vt:lpstr>Common Causes of Redesign</vt:lpstr>
      <vt:lpstr>Common Causes of Redesign (continued)</vt:lpstr>
      <vt:lpstr>The Model-View-Controller Design Pattern</vt:lpstr>
      <vt:lpstr>MVC Examples</vt:lpstr>
      <vt:lpstr>Characteristics of an MVC Architecture</vt:lpstr>
      <vt:lpstr>Characteristics of an MVC Architecture (continued)</vt:lpstr>
      <vt:lpstr>MVC Layers and Dependencies</vt:lpstr>
      <vt:lpstr>Impact of MVC Pattern on Analysis and Design</vt:lpstr>
      <vt:lpstr>Impact of MVC Pattern on Analysis and Design (continued)</vt:lpstr>
      <vt:lpstr>Propagating Changes to Models and Views</vt:lpstr>
      <vt:lpstr>Propagating Changes to Models and Views (continued)</vt:lpstr>
      <vt:lpstr>Comments on the MVC Pattern</vt:lpstr>
      <vt:lpstr> A Quote on MVC</vt:lpstr>
      <vt:lpstr>Primary Elements of a Design Pattern</vt:lpstr>
      <vt:lpstr>Primary Elements of a Design Pattern (continued)</vt:lpstr>
      <vt:lpstr>Using a Design Pattern</vt:lpstr>
      <vt:lpstr>Classifying Design Patterns</vt:lpstr>
      <vt:lpstr>Catalog of Design Patterns</vt:lpstr>
      <vt:lpstr>Creational Design Patterns</vt:lpstr>
      <vt:lpstr>Creational Design Patterns (continued)</vt:lpstr>
      <vt:lpstr>Structural Design Patterns</vt:lpstr>
      <vt:lpstr>Structural Design Patterns (continued)</vt:lpstr>
      <vt:lpstr>Behavioral Design Patterns</vt:lpstr>
      <vt:lpstr>Behavioral Design Patterns (continued)</vt:lpstr>
      <vt:lpstr>Behavioral Design Patterns (continued)</vt:lpstr>
      <vt:lpstr>Behavioral Design Patterns (continued)</vt:lpstr>
      <vt:lpstr>Impact of the GOF Book</vt:lpstr>
      <vt:lpstr>Beyond the GoF Patterns</vt:lpstr>
      <vt:lpstr>The Role of Design Patterns</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John I. Moore, Jr.</dc:creator>
  <cp:lastModifiedBy>Deepti Joshi</cp:lastModifiedBy>
  <cp:revision>97</cp:revision>
  <cp:lastPrinted>1999-09-29T12:48:05Z</cp:lastPrinted>
  <dcterms:created xsi:type="dcterms:W3CDTF">1998-10-23T20:46:09Z</dcterms:created>
  <dcterms:modified xsi:type="dcterms:W3CDTF">2013-09-10T13:19:08Z</dcterms:modified>
</cp:coreProperties>
</file>