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8" r:id="rId1"/>
  </p:sldMasterIdLst>
  <p:notesMasterIdLst>
    <p:notesMasterId r:id="rId12"/>
  </p:notesMasterIdLst>
  <p:handoutMasterIdLst>
    <p:handoutMasterId r:id="rId13"/>
  </p:handoutMasterIdLst>
  <p:sldIdLst>
    <p:sldId id="256" r:id="rId2"/>
    <p:sldId id="410" r:id="rId3"/>
    <p:sldId id="418" r:id="rId4"/>
    <p:sldId id="411" r:id="rId5"/>
    <p:sldId id="412" r:id="rId6"/>
    <p:sldId id="414" r:id="rId7"/>
    <p:sldId id="415" r:id="rId8"/>
    <p:sldId id="419" r:id="rId9"/>
    <p:sldId id="417" r:id="rId10"/>
    <p:sldId id="416" r:id="rId11"/>
  </p:sldIdLst>
  <p:sldSz cx="9144000" cy="6858000" type="screen4x3"/>
  <p:notesSz cx="6858000" cy="91440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45" autoAdjust="0"/>
    <p:restoredTop sz="90929"/>
  </p:normalViewPr>
  <p:slideViewPr>
    <p:cSldViewPr>
      <p:cViewPr varScale="1">
        <p:scale>
          <a:sx n="70" d="100"/>
          <a:sy n="70" d="100"/>
        </p:scale>
        <p:origin x="-116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309"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4674" name="Rectangle 2"/>
          <p:cNvSpPr>
            <a:spLocks noGrp="1" noChangeArrowheads="1"/>
          </p:cNvSpPr>
          <p:nvPr>
            <p:ph type="hdr" sz="quarter"/>
          </p:nvPr>
        </p:nvSpPr>
        <p:spPr bwMode="auto">
          <a:xfrm>
            <a:off x="3890963"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r>
              <a:rPr lang="en-US" sz="1100" dirty="0" smtClean="0">
                <a:latin typeface="Arial" pitchFamily="34" charset="0"/>
                <a:cs typeface="Arial" pitchFamily="34" charset="0"/>
              </a:rPr>
              <a:t>Overview of Creational </a:t>
            </a:r>
            <a:r>
              <a:rPr lang="en-US" sz="1100" dirty="0">
                <a:latin typeface="Arial" pitchFamily="34" charset="0"/>
                <a:cs typeface="Arial" pitchFamily="34" charset="0"/>
              </a:rPr>
              <a:t>Patterns</a:t>
            </a:r>
          </a:p>
        </p:txBody>
      </p:sp>
      <p:sp>
        <p:nvSpPr>
          <p:cNvPr id="284676" name="Rectangle 4"/>
          <p:cNvSpPr>
            <a:spLocks noGrp="1" noChangeArrowheads="1"/>
          </p:cNvSpPr>
          <p:nvPr>
            <p:ph type="ftr" sz="quarter" idx="2"/>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pPr>
              <a:defRPr/>
            </a:pPr>
            <a:endParaRPr lang="en-US" sz="1100">
              <a:latin typeface="Arial" pitchFamily="34" charset="0"/>
              <a:cs typeface="Arial" pitchFamily="34" charset="0"/>
            </a:endParaRPr>
          </a:p>
        </p:txBody>
      </p:sp>
      <p:sp>
        <p:nvSpPr>
          <p:cNvPr id="284677" name="Rectangle 5"/>
          <p:cNvSpPr>
            <a:spLocks noGrp="1" noChangeArrowheads="1"/>
          </p:cNvSpPr>
          <p:nvPr>
            <p:ph type="sldNum" sz="quarter" idx="3"/>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r>
              <a:rPr lang="en-US" sz="1100" dirty="0" smtClean="0">
                <a:latin typeface="Arial" pitchFamily="34" charset="0"/>
                <a:cs typeface="Arial" pitchFamily="34" charset="0"/>
              </a:rPr>
              <a:t>7-</a:t>
            </a:r>
            <a:fld id="{67119BB9-8FE0-4A81-BC05-B3A9D81FB030}" type="slidenum">
              <a:rPr lang="en-US" sz="1100">
                <a:latin typeface="Arial" pitchFamily="34" charset="0"/>
                <a:cs typeface="Arial" pitchFamily="34" charset="0"/>
              </a:rPr>
              <a:pPr>
                <a:defRPr/>
              </a:pPr>
              <a:t>‹#›</a:t>
            </a:fld>
            <a:endParaRPr lang="en-US" sz="1100" dirty="0">
              <a:latin typeface="Arial" pitchFamily="34" charset="0"/>
              <a:cs typeface="Arial" pitchFamily="34" charset="0"/>
            </a:endParaRPr>
          </a:p>
        </p:txBody>
      </p:sp>
    </p:spTree>
    <p:extLst>
      <p:ext uri="{BB962C8B-B14F-4D97-AF65-F5344CB8AC3E}">
        <p14:creationId xmlns:p14="http://schemas.microsoft.com/office/powerpoint/2010/main" val="18429178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22"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pPr>
              <a:defRPr/>
            </a:pPr>
            <a:r>
              <a:rPr lang="en-US"/>
              <a:t>Design Patterns</a:t>
            </a:r>
          </a:p>
        </p:txBody>
      </p:sp>
      <p:sp>
        <p:nvSpPr>
          <p:cNvPr id="286723" name="Rectangle 3"/>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86725" name="Rectangle 5"/>
          <p:cNvSpPr>
            <a:spLocks noGrp="1" noChangeArrowheads="1"/>
          </p:cNvSpPr>
          <p:nvPr>
            <p:ph type="body" sz="quarter" idx="3"/>
          </p:nvPr>
        </p:nvSpPr>
        <p:spPr bwMode="auto">
          <a:xfrm>
            <a:off x="914400" y="4343400"/>
            <a:ext cx="5029200" cy="411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26" name="Rectangle 6"/>
          <p:cNvSpPr>
            <a:spLocks noGrp="1" noChangeArrowheads="1"/>
          </p:cNvSpPr>
          <p:nvPr>
            <p:ph type="ftr" sz="quarter" idx="4"/>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pPr>
              <a:defRPr/>
            </a:pPr>
            <a:endParaRPr lang="en-US"/>
          </a:p>
        </p:txBody>
      </p:sp>
      <p:sp>
        <p:nvSpPr>
          <p:cNvPr id="286727" name="Rectangle 7"/>
          <p:cNvSpPr>
            <a:spLocks noGrp="1" noChangeArrowheads="1"/>
          </p:cNvSpPr>
          <p:nvPr>
            <p:ph type="sldNum" sz="quarter" idx="5"/>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53698DF6-5EC5-44D7-ACC7-1FA77EEF8D08}" type="slidenum">
              <a:rPr lang="en-US"/>
              <a:pPr>
                <a:defRPr/>
              </a:pPr>
              <a:t>‹#›</a:t>
            </a:fld>
            <a:endParaRPr lang="en-US"/>
          </a:p>
        </p:txBody>
      </p:sp>
    </p:spTree>
    <p:extLst>
      <p:ext uri="{BB962C8B-B14F-4D97-AF65-F5344CB8AC3E}">
        <p14:creationId xmlns:p14="http://schemas.microsoft.com/office/powerpoint/2010/main" val="4141949041"/>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US" smtClean="0"/>
              <a:t>Design Patterns</a:t>
            </a:r>
          </a:p>
        </p:txBody>
      </p:sp>
      <p:sp>
        <p:nvSpPr>
          <p:cNvPr id="46083" name="Rectangle 7"/>
          <p:cNvSpPr>
            <a:spLocks noGrp="1" noChangeArrowheads="1"/>
          </p:cNvSpPr>
          <p:nvPr>
            <p:ph type="sldNum" sz="quarter" idx="5"/>
          </p:nvPr>
        </p:nvSpPr>
        <p:spPr>
          <a:noFill/>
        </p:spPr>
        <p:txBody>
          <a:bodyPr/>
          <a:lstStyle/>
          <a:p>
            <a:fld id="{CE8A72CF-B4A9-437D-B815-220047D2A5F7}" type="slidenum">
              <a:rPr lang="en-US" smtClean="0"/>
              <a:pPr/>
              <a:t>1</a:t>
            </a:fld>
            <a:endParaRPr lang="en-US" smtClean="0"/>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w="9525"/>
        </p:spPr>
        <p:txBody>
          <a:bodyPr/>
          <a:lstStyle/>
          <a:p>
            <a:endParaRPr lang="en-US" smtClean="0"/>
          </a:p>
        </p:txBody>
      </p:sp>
      <p:sp>
        <p:nvSpPr>
          <p:cNvPr id="61444" name="Header Placeholder 3"/>
          <p:cNvSpPr>
            <a:spLocks noGrp="1"/>
          </p:cNvSpPr>
          <p:nvPr>
            <p:ph type="hdr" sz="quarter"/>
          </p:nvPr>
        </p:nvSpPr>
        <p:spPr/>
        <p:txBody>
          <a:bodyPr/>
          <a:lstStyle/>
          <a:p>
            <a:pPr>
              <a:defRPr/>
            </a:pPr>
            <a:r>
              <a:rPr lang="en-US" smtClean="0"/>
              <a:t>Design Patterns</a:t>
            </a:r>
          </a:p>
        </p:txBody>
      </p:sp>
      <p:sp>
        <p:nvSpPr>
          <p:cNvPr id="61445" name="Slide Number Placeholder 4"/>
          <p:cNvSpPr>
            <a:spLocks noGrp="1"/>
          </p:cNvSpPr>
          <p:nvPr>
            <p:ph type="sldNum" sz="quarter" idx="5"/>
          </p:nvPr>
        </p:nvSpPr>
        <p:spPr/>
        <p:txBody>
          <a:bodyPr/>
          <a:lstStyle/>
          <a:p>
            <a:pPr>
              <a:defRPr/>
            </a:pPr>
            <a:fld id="{4B297E0D-3527-497A-854D-31ED98B49571}" type="slidenum">
              <a:rPr lang="en-US" smtClean="0"/>
              <a:pPr>
                <a:defRPr/>
              </a:pPr>
              <a:t>6</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w="9525"/>
        </p:spPr>
        <p:txBody>
          <a:bodyPr/>
          <a:lstStyle/>
          <a:p>
            <a:endParaRPr lang="en-US" smtClean="0"/>
          </a:p>
        </p:txBody>
      </p:sp>
      <p:sp>
        <p:nvSpPr>
          <p:cNvPr id="62468" name="Header Placeholder 3"/>
          <p:cNvSpPr>
            <a:spLocks noGrp="1"/>
          </p:cNvSpPr>
          <p:nvPr>
            <p:ph type="hdr" sz="quarter"/>
          </p:nvPr>
        </p:nvSpPr>
        <p:spPr/>
        <p:txBody>
          <a:bodyPr/>
          <a:lstStyle/>
          <a:p>
            <a:pPr>
              <a:defRPr/>
            </a:pPr>
            <a:r>
              <a:rPr lang="en-US" smtClean="0"/>
              <a:t>Design Patterns</a:t>
            </a:r>
          </a:p>
        </p:txBody>
      </p:sp>
      <p:sp>
        <p:nvSpPr>
          <p:cNvPr id="62469" name="Slide Number Placeholder 4"/>
          <p:cNvSpPr>
            <a:spLocks noGrp="1"/>
          </p:cNvSpPr>
          <p:nvPr>
            <p:ph type="sldNum" sz="quarter" idx="5"/>
          </p:nvPr>
        </p:nvSpPr>
        <p:spPr/>
        <p:txBody>
          <a:bodyPr/>
          <a:lstStyle/>
          <a:p>
            <a:pPr>
              <a:defRPr/>
            </a:pPr>
            <a:fld id="{949EE32D-5300-41BF-997F-7521638C3E0C}" type="slidenum">
              <a:rPr lang="en-US" smtClean="0"/>
              <a:pPr>
                <a:defRPr/>
              </a:pPr>
              <a:t>7</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w="9525"/>
        </p:spPr>
        <p:txBody>
          <a:bodyPr/>
          <a:lstStyle/>
          <a:p>
            <a:endParaRPr lang="en-US" smtClean="0"/>
          </a:p>
        </p:txBody>
      </p:sp>
      <p:sp>
        <p:nvSpPr>
          <p:cNvPr id="62468" name="Header Placeholder 3"/>
          <p:cNvSpPr>
            <a:spLocks noGrp="1"/>
          </p:cNvSpPr>
          <p:nvPr>
            <p:ph type="hdr" sz="quarter"/>
          </p:nvPr>
        </p:nvSpPr>
        <p:spPr/>
        <p:txBody>
          <a:bodyPr/>
          <a:lstStyle/>
          <a:p>
            <a:pPr>
              <a:defRPr/>
            </a:pPr>
            <a:r>
              <a:rPr lang="en-US" smtClean="0"/>
              <a:t>Design Patterns</a:t>
            </a:r>
          </a:p>
        </p:txBody>
      </p:sp>
      <p:sp>
        <p:nvSpPr>
          <p:cNvPr id="62469" name="Slide Number Placeholder 4"/>
          <p:cNvSpPr>
            <a:spLocks noGrp="1"/>
          </p:cNvSpPr>
          <p:nvPr>
            <p:ph type="sldNum" sz="quarter" idx="5"/>
          </p:nvPr>
        </p:nvSpPr>
        <p:spPr/>
        <p:txBody>
          <a:bodyPr/>
          <a:lstStyle/>
          <a:p>
            <a:pPr>
              <a:defRPr/>
            </a:pPr>
            <a:fld id="{949EE32D-5300-41BF-997F-7521638C3E0C}" type="slidenum">
              <a:rPr lang="en-US" smtClean="0"/>
              <a:pPr>
                <a:defRPr/>
              </a:pPr>
              <a:t>8</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9/10/2013</a:t>
            </a:fld>
            <a:endParaRPr lang="en-US"/>
          </a:p>
        </p:txBody>
      </p:sp>
      <p:sp>
        <p:nvSpPr>
          <p:cNvPr id="17" name="Footer Placeholder 16"/>
          <p:cNvSpPr>
            <a:spLocks noGrp="1"/>
          </p:cNvSpPr>
          <p:nvPr>
            <p:ph type="ftr" sz="quarter" idx="11"/>
          </p:nvPr>
        </p:nvSpPr>
        <p:spPr/>
        <p:txBody>
          <a:bodyPr/>
          <a:lstStyle/>
          <a:p>
            <a:pPr>
              <a:defRPr/>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r>
              <a:rPr lang="en-US" smtClean="0"/>
              <a:t>Slide </a:t>
            </a:r>
            <a:fld id="{AA718E19-58D3-4556-80CC-14261D795879}"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9/10/2013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en-US" smtClean="0"/>
              <a:t>Slide </a:t>
            </a:r>
            <a:fld id="{B7BF9203-25C8-4DF9-B98A-06A2727B4611}"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r>
              <a:rPr lang="en-US" smtClean="0"/>
              <a:t>Slide </a:t>
            </a:r>
            <a:fld id="{B3728DD5-025D-46D7-BF08-E11FFFF793A6}"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9/10/2013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9/10/2013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r>
              <a:rPr lang="en-US" smtClean="0"/>
              <a:t>Slide </a:t>
            </a:r>
            <a:fld id="{46CAAFC6-0D9A-4A71-98CF-C1F514125BBA}"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endParaRPr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9/10/2013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r>
              <a:rPr lang="en-US" smtClean="0"/>
              <a:t>Slide </a:t>
            </a:r>
            <a:fld id="{0529CA9F-0F7A-47C8-A267-4EE632414EBE}"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eaLnBrk="1" latinLnBrk="0" hangingPunct="1"/>
            <a:fld id="{9D21D778-B565-4D7E-94D7-64010A445B68}" type="datetimeFigureOut">
              <a:rPr lang="en-US" smtClean="0"/>
              <a:pPr eaLnBrk="1" latinLnBrk="0" hangingPunct="1"/>
              <a:t>9/10/2013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r>
              <a:rPr lang="en-US" smtClean="0"/>
              <a:t>Slide </a:t>
            </a:r>
            <a:fld id="{1B877134-5977-4AC5-BF99-BB26FECC1E3F}"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9/10/2013</a:t>
            </a:fld>
            <a:endParaRPr lang="en-US"/>
          </a:p>
        </p:txBody>
      </p:sp>
      <p:sp>
        <p:nvSpPr>
          <p:cNvPr id="8" name="Footer Placeholder 7"/>
          <p:cNvSpPr>
            <a:spLocks noGrp="1"/>
          </p:cNvSpPr>
          <p:nvPr>
            <p:ph type="ftr" sz="quarter" idx="11"/>
          </p:nvPr>
        </p:nvSpPr>
        <p:spPr>
          <a:xfrm>
            <a:off x="304800" y="6409944"/>
            <a:ext cx="3581400" cy="365760"/>
          </a:xfrm>
        </p:spPr>
        <p:txBody>
          <a:bodyPr/>
          <a:lstStyle/>
          <a:p>
            <a:pPr>
              <a:defRPr/>
            </a:pP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r>
              <a:rPr lang="en-US" smtClean="0"/>
              <a:t>Slide </a:t>
            </a:r>
            <a:fld id="{692A2384-5AF8-47E0-A44F-3F1539168A15}"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9/10/2013</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4343400" y="1036020"/>
            <a:ext cx="457200" cy="441325"/>
          </a:xfrm>
        </p:spPr>
        <p:txBody>
          <a:bodyPr/>
          <a:lstStyle/>
          <a:p>
            <a:pPr>
              <a:defRPr/>
            </a:pPr>
            <a:r>
              <a:rPr lang="en-US" smtClean="0"/>
              <a:t>Slide </a:t>
            </a:r>
            <a:fld id="{3519EB55-8801-4A47-B218-3217CC9413CF}"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9/10/2013</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r>
              <a:rPr lang="en-US" smtClean="0"/>
              <a:t>Slide </a:t>
            </a:r>
            <a:fld id="{EF5D9BC9-069D-449A-9E4F-8206B2215694}"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r>
              <a:rPr lang="en-US" smtClean="0"/>
              <a:t>Slide </a:t>
            </a:r>
            <a:fld id="{10E1542F-4AE0-4720-8263-E881464AAF80}"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9/10/2013</a:t>
            </a:fld>
            <a:endParaRPr lang="en-US"/>
          </a:p>
        </p:txBody>
      </p:sp>
      <p:sp>
        <p:nvSpPr>
          <p:cNvPr id="6" name="Footer Placeholder 5"/>
          <p:cNvSpPr>
            <a:spLocks noGrp="1"/>
          </p:cNvSpPr>
          <p:nvPr>
            <p:ph type="ftr" sz="quarter" idx="11"/>
          </p:nvPr>
        </p:nvSpPr>
        <p:spPr>
          <a:xfrm>
            <a:off x="301752" y="6410848"/>
            <a:ext cx="3383280" cy="365760"/>
          </a:xfrm>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r>
              <a:rPr lang="en-US" smtClean="0"/>
              <a:t>Slide </a:t>
            </a:r>
            <a:fld id="{7D05ABC1-E4E4-4795-82F0-39334438F8F0}"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eaLnBrk="1" latinLnBrk="0" hangingPunct="1"/>
            <a:fld id="{9D21D778-B565-4D7E-94D7-64010A445B68}" type="datetimeFigureOut">
              <a:rPr lang="en-US" smtClean="0"/>
              <a:pPr eaLnBrk="1" latinLnBrk="0" hangingPunct="1"/>
              <a:t>9/10/2013</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9/10/2013</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r>
              <a:rPr lang="en-US" smtClean="0"/>
              <a:t>Slide </a:t>
            </a:r>
            <a:fld id="{EFF403E2-32B0-43CD-8F55-F26327E3CEDB}"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ourcemaking.com/creational_patterns" TargetMode="External"/><Relationship Id="rId2" Type="http://schemas.openxmlformats.org/officeDocument/2006/relationships/hyperlink" Target="http://en.wikipedia.org/wiki/Creational_patter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dirty="0" smtClean="0"/>
              <a:t>Overview of Creational Patterns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lstStyle/>
          <a:p>
            <a:r>
              <a:rPr lang="en-US" dirty="0" smtClean="0"/>
              <a:t>Creational pattern (Wikipedia)</a:t>
            </a:r>
          </a:p>
          <a:p>
            <a:pPr lvl="1">
              <a:buNone/>
            </a:pPr>
            <a:r>
              <a:rPr lang="en-US" sz="1800" dirty="0" smtClean="0">
                <a:hlinkClick r:id="rId2"/>
              </a:rPr>
              <a:t>http://en.wikipedia.org/wiki/Creational_pattern</a:t>
            </a:r>
            <a:endParaRPr lang="en-US" sz="1800" dirty="0" smtClean="0"/>
          </a:p>
          <a:p>
            <a:r>
              <a:rPr lang="en-US" dirty="0" smtClean="0"/>
              <a:t>Creational patterns (Source Making)</a:t>
            </a:r>
          </a:p>
          <a:p>
            <a:pPr lvl="1">
              <a:buNone/>
            </a:pPr>
            <a:r>
              <a:rPr lang="en-US" sz="1800" dirty="0" smtClean="0">
                <a:hlinkClick r:id="rId3"/>
              </a:rPr>
              <a:t>http://sourcemaking.com/creational_patterns</a:t>
            </a:r>
            <a:endParaRPr lang="en-US" sz="1800" dirty="0" smtClean="0"/>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Creational Patterns</a:t>
            </a:r>
            <a:endParaRPr lang="en-US" dirty="0"/>
          </a:p>
        </p:txBody>
      </p:sp>
      <p:sp>
        <p:nvSpPr>
          <p:cNvPr id="3" name="Content Placeholder 2"/>
          <p:cNvSpPr>
            <a:spLocks noGrp="1"/>
          </p:cNvSpPr>
          <p:nvPr>
            <p:ph sz="quarter" idx="1"/>
          </p:nvPr>
        </p:nvSpPr>
        <p:spPr/>
        <p:txBody>
          <a:bodyPr/>
          <a:lstStyle/>
          <a:p>
            <a:pPr eaLnBrk="1" hangingPunct="1"/>
            <a:r>
              <a:rPr lang="en-US" dirty="0" smtClean="0"/>
              <a:t>Creational design patterns are concerned with the process of object creation.  Typically they defer some part of object creation to another class or object.</a:t>
            </a:r>
          </a:p>
          <a:p>
            <a:r>
              <a:rPr lang="en-US" dirty="0" smtClean="0"/>
              <a:t>Details of classes that are instantiated are encapsulated and hidden from the client class, which knows only about an abstract class or the interface it implements.</a:t>
            </a:r>
          </a:p>
          <a:p>
            <a:pPr eaLnBrk="1" hangingPunct="1"/>
            <a:r>
              <a:rPr lang="en-US" dirty="0" smtClean="0"/>
              <a:t>Creational patterns go beyond simply instantiating a class, and they help to make parts of a system independent of how its objects are created.</a:t>
            </a:r>
          </a:p>
          <a:p>
            <a:pPr eaLnBrk="1" hangingPunct="1"/>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a:t>
            </a:r>
            <a:r>
              <a:rPr lang="en-US" dirty="0" smtClean="0">
                <a:latin typeface="Courier New" pitchFamily="49" charset="0"/>
                <a:cs typeface="Courier New" pitchFamily="49" charset="0"/>
              </a:rPr>
              <a:t>new()</a:t>
            </a:r>
            <a:r>
              <a:rPr lang="en-US" dirty="0" smtClean="0"/>
              <a: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The simplest way to create an object (instance) in Java (and lots of other programming languages) is by using the </a:t>
            </a:r>
            <a:r>
              <a:rPr lang="en-US" dirty="0" smtClean="0">
                <a:latin typeface="Courier New" pitchFamily="49" charset="0"/>
                <a:cs typeface="Courier New" pitchFamily="49" charset="0"/>
              </a:rPr>
              <a:t>new()</a:t>
            </a:r>
            <a:r>
              <a:rPr lang="en-US" dirty="0" smtClean="0"/>
              <a:t> operator to allocate and initialize memory.</a:t>
            </a:r>
          </a:p>
          <a:p>
            <a:pPr lvl="1">
              <a:buNone/>
            </a:pPr>
            <a:r>
              <a:rPr lang="en-US" dirty="0" smtClean="0">
                <a:latin typeface="Courier New" pitchFamily="49" charset="0"/>
                <a:cs typeface="Courier New" pitchFamily="49" charset="0"/>
              </a:rPr>
              <a:t>Student s = new Student();</a:t>
            </a:r>
          </a:p>
          <a:p>
            <a:r>
              <a:rPr lang="en-US" dirty="0" smtClean="0"/>
              <a:t>Using the </a:t>
            </a:r>
            <a:r>
              <a:rPr lang="en-US" dirty="0" smtClean="0">
                <a:latin typeface="Courier New" pitchFamily="49" charset="0"/>
                <a:cs typeface="Courier New" pitchFamily="49" charset="0"/>
              </a:rPr>
              <a:t>new()</a:t>
            </a:r>
            <a:r>
              <a:rPr lang="en-US" dirty="0" smtClean="0"/>
              <a:t> operator is acceptable in some cases, but it hard codes the class of the object into the creation process, and in many cases the exact class being created varies with the need of the program.</a:t>
            </a:r>
          </a:p>
          <a:p>
            <a:r>
              <a:rPr lang="en-US" dirty="0" smtClean="0"/>
              <a:t>Example:  You have a list of Shape objects, which could be circles, rectangles, triangles, etc.  How would you write the code to duplicate that list?</a:t>
            </a:r>
          </a:p>
          <a:p>
            <a:pPr lvl="1">
              <a:buNone/>
            </a:pPr>
            <a:r>
              <a:rPr lang="en-US" dirty="0" smtClean="0"/>
              <a:t>Note:  You are required to duplicate every shape on the list.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Recurring Themes</a:t>
            </a:r>
            <a:endParaRPr lang="en-US" dirty="0"/>
          </a:p>
        </p:txBody>
      </p:sp>
      <p:sp>
        <p:nvSpPr>
          <p:cNvPr id="3" name="Content Placeholder 2"/>
          <p:cNvSpPr>
            <a:spLocks noGrp="1"/>
          </p:cNvSpPr>
          <p:nvPr>
            <p:ph sz="quarter" idx="1"/>
          </p:nvPr>
        </p:nvSpPr>
        <p:spPr/>
        <p:txBody>
          <a:bodyPr/>
          <a:lstStyle/>
          <a:p>
            <a:r>
              <a:rPr lang="en-US" dirty="0" smtClean="0"/>
              <a:t>Creational patterns encapsulate knowledge about which concrete classes the system uses.</a:t>
            </a:r>
          </a:p>
          <a:p>
            <a:r>
              <a:rPr lang="en-US" dirty="0" smtClean="0"/>
              <a:t>Creational patterns hide how instances of those classes are created and put together.  All the system knows about the objects is their interfaces.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Example in </a:t>
            </a:r>
            <a:r>
              <a:rPr lang="en-US" dirty="0" err="1" smtClean="0"/>
              <a:t>GoF</a:t>
            </a:r>
            <a:r>
              <a:rPr lang="en-US" dirty="0" smtClean="0"/>
              <a:t> Book</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Building a maze for a computer game</a:t>
            </a:r>
          </a:p>
          <a:p>
            <a:pPr lvl="1"/>
            <a:r>
              <a:rPr lang="en-US" dirty="0" smtClean="0"/>
              <a:t>set of rooms with walls and doors</a:t>
            </a:r>
          </a:p>
          <a:p>
            <a:pPr lvl="1"/>
            <a:r>
              <a:rPr lang="en-US" dirty="0" smtClean="0"/>
              <a:t>each room knows its neighbors</a:t>
            </a:r>
          </a:p>
          <a:p>
            <a:r>
              <a:rPr lang="en-US" dirty="0" smtClean="0"/>
              <a:t>Classes</a:t>
            </a:r>
          </a:p>
          <a:p>
            <a:pPr lvl="1"/>
            <a:r>
              <a:rPr lang="en-US" dirty="0" err="1" smtClean="0"/>
              <a:t>MapSite</a:t>
            </a:r>
            <a:r>
              <a:rPr lang="en-US" dirty="0" smtClean="0"/>
              <a:t> (common abstract class for all maze components)</a:t>
            </a:r>
          </a:p>
          <a:p>
            <a:pPr lvl="1"/>
            <a:r>
              <a:rPr lang="en-US" dirty="0" smtClean="0"/>
              <a:t>Room</a:t>
            </a:r>
          </a:p>
          <a:p>
            <a:pPr lvl="1"/>
            <a:r>
              <a:rPr lang="en-US" dirty="0" smtClean="0"/>
              <a:t>Wall</a:t>
            </a:r>
          </a:p>
          <a:p>
            <a:pPr lvl="1"/>
            <a:r>
              <a:rPr lang="en-US" dirty="0" smtClean="0"/>
              <a:t>Door</a:t>
            </a:r>
          </a:p>
          <a:p>
            <a:pPr lvl="1"/>
            <a:r>
              <a:rPr lang="en-US" dirty="0" smtClean="0"/>
              <a:t>Maze (represents a collection of rooms)</a:t>
            </a:r>
          </a:p>
          <a:p>
            <a:r>
              <a:rPr lang="en-US" dirty="0" smtClean="0"/>
              <a:t>The maze and game vary slightly from pattern to pattern.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eaLnBrk="1" hangingPunct="1"/>
            <a:r>
              <a:rPr lang="en-US" smtClean="0"/>
              <a:t>Creational Design Patterns</a:t>
            </a:r>
          </a:p>
        </p:txBody>
      </p:sp>
      <p:sp>
        <p:nvSpPr>
          <p:cNvPr id="28675" name="Rectangle 5"/>
          <p:cNvSpPr>
            <a:spLocks noGrp="1" noChangeArrowheads="1"/>
          </p:cNvSpPr>
          <p:nvPr>
            <p:ph sz="quarter" idx="1"/>
          </p:nvPr>
        </p:nvSpPr>
        <p:spPr/>
        <p:txBody>
          <a:bodyPr>
            <a:normAutofit lnSpcReduction="10000"/>
          </a:bodyPr>
          <a:lstStyle/>
          <a:p>
            <a:pPr eaLnBrk="1" hangingPunct="1"/>
            <a:r>
              <a:rPr lang="en-US" dirty="0" smtClean="0">
                <a:solidFill>
                  <a:schemeClr val="accent1"/>
                </a:solidFill>
              </a:rPr>
              <a:t>Abstract Factory </a:t>
            </a:r>
            <a:r>
              <a:rPr lang="en-US" dirty="0" smtClean="0"/>
              <a:t>– Provide an interface for creating families of related or dependent objects without specifying their concrete classes.</a:t>
            </a:r>
          </a:p>
          <a:p>
            <a:pPr eaLnBrk="1" hangingPunct="1"/>
            <a:r>
              <a:rPr lang="en-US" dirty="0" smtClean="0">
                <a:solidFill>
                  <a:schemeClr val="accent1"/>
                </a:solidFill>
              </a:rPr>
              <a:t>Builder</a:t>
            </a:r>
            <a:r>
              <a:rPr lang="en-US" dirty="0" smtClean="0"/>
              <a:t> – Separate the construction of a complex object from its representation so that the same construction process can create different representations.</a:t>
            </a:r>
          </a:p>
          <a:p>
            <a:pPr eaLnBrk="1" hangingPunct="1"/>
            <a:r>
              <a:rPr lang="en-US" dirty="0" smtClean="0">
                <a:solidFill>
                  <a:schemeClr val="accent1"/>
                </a:solidFill>
              </a:rPr>
              <a:t>Factory Method (a.k.a. Virtual Constructor) </a:t>
            </a:r>
            <a:r>
              <a:rPr lang="en-US" dirty="0" smtClean="0"/>
              <a:t>– Define an interface for creating an object, but let subclasses decide which class to instantiate.  Factory method lets a class defer instantiation to subclasses.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8"/>
          <p:cNvSpPr>
            <a:spLocks noGrp="1" noChangeArrowheads="1"/>
          </p:cNvSpPr>
          <p:nvPr>
            <p:ph type="title"/>
          </p:nvPr>
        </p:nvSpPr>
        <p:spPr>
          <a:xfrm>
            <a:off x="301752" y="307848"/>
            <a:ext cx="8534400" cy="758952"/>
          </a:xfrm>
        </p:spPr>
        <p:txBody>
          <a:bodyPr>
            <a:normAutofit fontScale="90000"/>
          </a:bodyPr>
          <a:lstStyle/>
          <a:p>
            <a:pPr eaLnBrk="1" hangingPunct="1"/>
            <a:r>
              <a:rPr lang="en-US" dirty="0" smtClean="0"/>
              <a:t>Creational Design Patterns</a:t>
            </a:r>
            <a:br>
              <a:rPr lang="en-US" dirty="0" smtClean="0"/>
            </a:br>
            <a:r>
              <a:rPr lang="en-US" sz="2600" dirty="0" smtClean="0"/>
              <a:t>(continued)</a:t>
            </a:r>
            <a:endParaRPr lang="en-US" dirty="0" smtClean="0"/>
          </a:p>
        </p:txBody>
      </p:sp>
      <p:sp>
        <p:nvSpPr>
          <p:cNvPr id="29699" name="Rectangle 1029"/>
          <p:cNvSpPr>
            <a:spLocks noGrp="1" noChangeArrowheads="1"/>
          </p:cNvSpPr>
          <p:nvPr>
            <p:ph sz="quarter" idx="1"/>
          </p:nvPr>
        </p:nvSpPr>
        <p:spPr/>
        <p:txBody>
          <a:bodyPr>
            <a:normAutofit/>
          </a:bodyPr>
          <a:lstStyle/>
          <a:p>
            <a:pPr eaLnBrk="1" hangingPunct="1"/>
            <a:r>
              <a:rPr lang="en-US" dirty="0" smtClean="0">
                <a:solidFill>
                  <a:schemeClr val="accent1"/>
                </a:solidFill>
              </a:rPr>
              <a:t>Singleton</a:t>
            </a:r>
            <a:r>
              <a:rPr lang="en-US" dirty="0" smtClean="0"/>
              <a:t> – Ensure a class has only one instance, and provide a global point of access to it.</a:t>
            </a:r>
          </a:p>
          <a:p>
            <a:pPr eaLnBrk="1" hangingPunct="1"/>
            <a:r>
              <a:rPr lang="en-US" dirty="0" smtClean="0">
                <a:solidFill>
                  <a:schemeClr val="accent1"/>
                </a:solidFill>
              </a:rPr>
              <a:t>Prototype</a:t>
            </a:r>
            <a:r>
              <a:rPr lang="en-US" dirty="0" smtClean="0"/>
              <a:t> – Specify the kinds of objects to create using a prototypical instance, and create new objects by cloning this prototype.</a:t>
            </a:r>
          </a:p>
          <a:p>
            <a:pPr eaLnBrk="1" hangingPunct="1"/>
            <a:r>
              <a:rPr lang="en-US" dirty="0" smtClean="0">
                <a:solidFill>
                  <a:schemeClr val="accent1"/>
                </a:solidFill>
              </a:rPr>
              <a:t>Lazy Initialization (not a </a:t>
            </a:r>
            <a:r>
              <a:rPr lang="en-US" dirty="0" err="1" smtClean="0">
                <a:solidFill>
                  <a:schemeClr val="accent1"/>
                </a:solidFill>
              </a:rPr>
              <a:t>GoF</a:t>
            </a:r>
            <a:r>
              <a:rPr lang="en-US" dirty="0" smtClean="0">
                <a:solidFill>
                  <a:schemeClr val="accent1"/>
                </a:solidFill>
              </a:rPr>
              <a:t> pattern) </a:t>
            </a:r>
            <a:r>
              <a:rPr lang="en-US" dirty="0" smtClean="0"/>
              <a:t>– Delay creation of an object, calculation of a value, or some other expensive process until the first time it is needed</a:t>
            </a:r>
            <a:r>
              <a:rPr lang="en-US" dirty="0" smtClean="0"/>
              <a:t>.</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8"/>
          <p:cNvSpPr>
            <a:spLocks noGrp="1" noChangeArrowheads="1"/>
          </p:cNvSpPr>
          <p:nvPr>
            <p:ph type="title"/>
          </p:nvPr>
        </p:nvSpPr>
        <p:spPr/>
        <p:txBody>
          <a:bodyPr>
            <a:normAutofit fontScale="90000"/>
          </a:bodyPr>
          <a:lstStyle/>
          <a:p>
            <a:pPr eaLnBrk="1" hangingPunct="1"/>
            <a:r>
              <a:rPr lang="en-US" smtClean="0"/>
              <a:t>Creational Design Patterns</a:t>
            </a:r>
            <a:br>
              <a:rPr lang="en-US" smtClean="0"/>
            </a:br>
            <a:r>
              <a:rPr lang="en-US" sz="2600" smtClean="0"/>
              <a:t>(continued)</a:t>
            </a:r>
            <a:endParaRPr lang="en-US" smtClean="0"/>
          </a:p>
        </p:txBody>
      </p:sp>
      <p:sp>
        <p:nvSpPr>
          <p:cNvPr id="29699" name="Rectangle 1029"/>
          <p:cNvSpPr>
            <a:spLocks noGrp="1" noChangeArrowheads="1"/>
          </p:cNvSpPr>
          <p:nvPr>
            <p:ph sz="quarter" idx="1"/>
          </p:nvPr>
        </p:nvSpPr>
        <p:spPr/>
        <p:txBody>
          <a:bodyPr>
            <a:normAutofit/>
          </a:bodyPr>
          <a:lstStyle/>
          <a:p>
            <a:pPr eaLnBrk="1" hangingPunct="1"/>
            <a:r>
              <a:rPr lang="en-US" dirty="0" smtClean="0">
                <a:solidFill>
                  <a:schemeClr val="accent1"/>
                </a:solidFill>
              </a:rPr>
              <a:t>Object </a:t>
            </a:r>
            <a:r>
              <a:rPr lang="en-US" dirty="0" smtClean="0">
                <a:solidFill>
                  <a:schemeClr val="accent1"/>
                </a:solidFill>
              </a:rPr>
              <a:t>Pool (not a </a:t>
            </a:r>
            <a:r>
              <a:rPr lang="en-US" dirty="0" err="1" smtClean="0">
                <a:solidFill>
                  <a:schemeClr val="accent1"/>
                </a:solidFill>
              </a:rPr>
              <a:t>GoF</a:t>
            </a:r>
            <a:r>
              <a:rPr lang="en-US" dirty="0" smtClean="0">
                <a:solidFill>
                  <a:schemeClr val="accent1"/>
                </a:solidFill>
              </a:rPr>
              <a:t> pattern) </a:t>
            </a:r>
            <a:r>
              <a:rPr lang="en-US" dirty="0" smtClean="0"/>
              <a:t>– Avoid expensive acquisition and release of resources by recycling objects that are no longer in use.</a:t>
            </a:r>
          </a:p>
        </p:txBody>
      </p:sp>
    </p:spTree>
    <p:extLst>
      <p:ext uri="{BB962C8B-B14F-4D97-AF65-F5344CB8AC3E}">
        <p14:creationId xmlns:p14="http://schemas.microsoft.com/office/powerpoint/2010/main" val="3799264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Creational Patterns</a:t>
            </a:r>
            <a:endParaRPr lang="en-US" dirty="0"/>
          </a:p>
        </p:txBody>
      </p:sp>
      <p:sp>
        <p:nvSpPr>
          <p:cNvPr id="3" name="Content Placeholder 2"/>
          <p:cNvSpPr>
            <a:spLocks noGrp="1"/>
          </p:cNvSpPr>
          <p:nvPr>
            <p:ph sz="quarter" idx="1"/>
          </p:nvPr>
        </p:nvSpPr>
        <p:spPr/>
        <p:txBody>
          <a:bodyPr/>
          <a:lstStyle/>
          <a:p>
            <a:r>
              <a:rPr lang="en-US" dirty="0" smtClean="0"/>
              <a:t>Sometimes creational patterns are competitors.</a:t>
            </a:r>
          </a:p>
          <a:p>
            <a:pPr lvl="1"/>
            <a:r>
              <a:rPr lang="en-US" dirty="0" smtClean="0"/>
              <a:t>You might be able to chose effectively from either Prototype or Abstract Factory</a:t>
            </a:r>
          </a:p>
          <a:p>
            <a:r>
              <a:rPr lang="en-US" dirty="0" smtClean="0"/>
              <a:t>At other times they are complementary</a:t>
            </a:r>
          </a:p>
          <a:p>
            <a:pPr lvl="1"/>
            <a:r>
              <a:rPr lang="en-US" dirty="0" smtClean="0"/>
              <a:t>Abstract Factory might store a set of Prototypes from which to clone and return product objects</a:t>
            </a:r>
          </a:p>
          <a:p>
            <a:pPr lvl="1"/>
            <a:r>
              <a:rPr lang="en-US" dirty="0" smtClean="0"/>
              <a:t>Builder can use one of the other patterns to implement which components get built.</a:t>
            </a:r>
          </a:p>
          <a:p>
            <a:pPr lvl="1"/>
            <a:r>
              <a:rPr lang="en-US" dirty="0" smtClean="0"/>
              <a:t>Abstract Factory, Builder, and Prototype can use Singleton in their implementation.</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2667</TotalTime>
  <Words>603</Words>
  <Application>Microsoft Office PowerPoint</Application>
  <PresentationFormat>On-screen Show (4:3)</PresentationFormat>
  <Paragraphs>55</Paragraphs>
  <Slides>10</Slides>
  <Notes>4</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Civic</vt:lpstr>
      <vt:lpstr>Overview of Creational Patterns</vt:lpstr>
      <vt:lpstr>Creational Patterns</vt:lpstr>
      <vt:lpstr>Why not new()?</vt:lpstr>
      <vt:lpstr>Recurring Themes</vt:lpstr>
      <vt:lpstr>Common Example in GoF Book</vt:lpstr>
      <vt:lpstr>Creational Design Patterns</vt:lpstr>
      <vt:lpstr>Creational Design Patterns (continued)</vt:lpstr>
      <vt:lpstr>Creational Design Patterns (continued)</vt:lpstr>
      <vt:lpstr>Using Creational Patterns</vt:lpstr>
      <vt:lpstr>References</vt:lpstr>
    </vt:vector>
  </TitlesOfParts>
  <Company>SoftMoore Consulting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John I. Moore, Jr.</dc:creator>
  <cp:lastModifiedBy>Deepti Joshi</cp:lastModifiedBy>
  <cp:revision>93</cp:revision>
  <cp:lastPrinted>1999-09-29T12:48:05Z</cp:lastPrinted>
  <dcterms:created xsi:type="dcterms:W3CDTF">1998-10-23T20:46:09Z</dcterms:created>
  <dcterms:modified xsi:type="dcterms:W3CDTF">2013-09-10T13:18:43Z</dcterms:modified>
</cp:coreProperties>
</file>