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9" r:id="rId3"/>
    <p:sldId id="411" r:id="rId4"/>
    <p:sldId id="374" r:id="rId5"/>
    <p:sldId id="350" r:id="rId6"/>
    <p:sldId id="412" r:id="rId7"/>
    <p:sldId id="413" r:id="rId8"/>
    <p:sldId id="425" r:id="rId9"/>
    <p:sldId id="426" r:id="rId10"/>
    <p:sldId id="427" r:id="rId11"/>
    <p:sldId id="409" r:id="rId12"/>
    <p:sldId id="428" r:id="rId13"/>
    <p:sldId id="429" r:id="rId14"/>
    <p:sldId id="414" r:id="rId15"/>
    <p:sldId id="415" r:id="rId16"/>
    <p:sldId id="416" r:id="rId17"/>
    <p:sldId id="419" r:id="rId18"/>
    <p:sldId id="422" r:id="rId19"/>
    <p:sldId id="423" r:id="rId20"/>
    <p:sldId id="424" r:id="rId21"/>
    <p:sldId id="418" r:id="rId2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0963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Singleton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8-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1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88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A935C-9DAB-4AF0-AA79-2B7FC44575F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A935C-9DAB-4AF0-AA79-2B7FC44575F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9ED6B-21E8-492A-9395-406DF3A16E6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7FF7-70AE-4352-997A-A71DE62FF2B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7FF7-70AE-4352-997A-A71DE62FF2B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7FF7-70AE-4352-997A-A71DE62FF2B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8DECE-01C9-46C2-BF2F-CA6B45D7B92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9/10/2013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singleton-pattern.html" TargetMode="External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m.com/developerworks/java/library/j-dcl/index.html" TargetMode="External"/><Relationship Id="rId4" Type="http://schemas.openxmlformats.org/officeDocument/2006/relationships/hyperlink" Target="http://www.javaworld.com/javaworld/jw-04-2003/jw-0425-designpatter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Singleton Pattern</a:t>
            </a:r>
            <a:br>
              <a:rPr lang="en-US" dirty="0" smtClean="0"/>
            </a:br>
            <a:r>
              <a:rPr lang="en-US" sz="3200" dirty="0" smtClean="0"/>
              <a:t>(Creational)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with the</a:t>
            </a:r>
            <a:br>
              <a:rPr lang="en-US" dirty="0" smtClean="0"/>
            </a:br>
            <a:r>
              <a:rPr lang="en-US" dirty="0" smtClean="0"/>
              <a:t>Version 2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Synchronized methods can be expensive  performance-wise, and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needs to be synchronized only the first time it is called.</a:t>
            </a:r>
          </a:p>
          <a:p>
            <a:pPr lvl="1"/>
            <a:r>
              <a:rPr lang="en-US" dirty="0" smtClean="0"/>
              <a:t>The performance penalty may be acceptable in many applications.</a:t>
            </a:r>
          </a:p>
          <a:p>
            <a:pPr lvl="1"/>
            <a:r>
              <a:rPr lang="en-US" dirty="0" smtClean="0"/>
              <a:t>The performance penalty is less in recent versions of the Java Virtual Machine (JVM)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Singleton Implementation in Java</a:t>
            </a:r>
            <a:br>
              <a:rPr lang="en-US" dirty="0" smtClean="0"/>
            </a:br>
            <a:r>
              <a:rPr lang="en-US" sz="2800" dirty="0" smtClean="0"/>
              <a:t>(version 3)</a:t>
            </a:r>
            <a:endParaRPr lang="en-US" sz="2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public class Singleton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{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private static final Singleton instance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= new Singleton();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public static Singleton </a:t>
            </a:r>
            <a:r>
              <a:rPr lang="en-US" sz="1800" dirty="0" err="1" smtClean="0">
                <a:latin typeface="Courier New" pitchFamily="49" charset="0"/>
              </a:rPr>
              <a:t>getInstance</a:t>
            </a:r>
            <a:r>
              <a:rPr lang="en-US" sz="1800" dirty="0" smtClean="0">
                <a:latin typeface="Courier New" pitchFamily="49" charset="0"/>
              </a:rPr>
              <a:t>()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  {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    return instance;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protected Singleton()   { ... }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  ...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}</a:t>
            </a:r>
            <a:endParaRPr lang="en-US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Version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Version 3 implementation is thread-safe and efficient.  For this implementation,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Arial" charset="0"/>
              </a:rPr>
              <a:t> does not need to be synchronized in order to guarantee thread-safety.</a:t>
            </a:r>
          </a:p>
          <a:p>
            <a:r>
              <a:rPr lang="en-US" dirty="0" smtClean="0">
                <a:cs typeface="Arial" charset="0"/>
              </a:rPr>
              <a:t>Version 3 does not use lazy initialization (not usually a problem).</a:t>
            </a:r>
          </a:p>
          <a:p>
            <a:r>
              <a:rPr lang="en-US" dirty="0" smtClean="0">
                <a:cs typeface="Arial" charset="0"/>
              </a:rPr>
              <a:t>Modern implementations of the JVM will are almost certain to inline the call to the static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Arial" charset="0"/>
              </a:rPr>
              <a:t> method (a Factory Method).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 Implementation in Java:</a:t>
            </a:r>
            <a:br>
              <a:rPr lang="en-US" dirty="0" smtClean="0"/>
            </a:br>
            <a:r>
              <a:rPr lang="en-US" dirty="0" smtClean="0"/>
              <a:t> Other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Double-checked locking</a:t>
            </a:r>
          </a:p>
          <a:p>
            <a:pPr lvl="1"/>
            <a:r>
              <a:rPr lang="en-US" dirty="0" smtClean="0"/>
              <a:t>see references plus book </a:t>
            </a:r>
            <a:r>
              <a:rPr lang="en-US" i="1" dirty="0" smtClean="0"/>
              <a:t>Head-First Design Patterns</a:t>
            </a:r>
          </a:p>
          <a:p>
            <a:pPr lvl="1"/>
            <a:r>
              <a:rPr lang="en-US" dirty="0" smtClean="0"/>
              <a:t>declare the static field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dirty="0" smtClean="0"/>
              <a:t> to ensure that multiple threads handle it correctly</a:t>
            </a:r>
          </a:p>
          <a:p>
            <a:pPr lvl="1"/>
            <a:r>
              <a:rPr lang="en-US" dirty="0" smtClean="0"/>
              <a:t>not guaranteed to work in Java versions 1.4 and earlier</a:t>
            </a:r>
          </a:p>
          <a:p>
            <a:pPr lvl="1"/>
            <a:r>
              <a:rPr lang="en-US" dirty="0" smtClean="0"/>
              <a:t>might not be noticeably more efficient than synchronizing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for recent versions of Java</a:t>
            </a:r>
          </a:p>
          <a:p>
            <a:r>
              <a:rPr lang="en-US" dirty="0" smtClean="0"/>
              <a:t>Nested class (Bill Pugh)</a:t>
            </a:r>
          </a:p>
          <a:p>
            <a:r>
              <a:rPr lang="en-US" dirty="0" smtClean="0"/>
              <a:t>Single-element </a:t>
            </a:r>
            <a:r>
              <a:rPr lang="en-US" dirty="0" err="1" smtClean="0"/>
              <a:t>Enum</a:t>
            </a:r>
            <a:r>
              <a:rPr lang="en-US" dirty="0" smtClean="0"/>
              <a:t> type (Joshua Bloch)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4681" y="5558135"/>
            <a:ext cx="59346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See references at end of slides for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of a 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package ...;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import ...;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* This class provides general logging support. &lt;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* (Implements the Singleton pattern.)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public class 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static final String slash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File.separator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static Log instance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static Date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dateCreated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The default constructor for this class.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Properties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AppProperties.getInstance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// get tomcat home from the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Map&lt;String, String&gt;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System.getenv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tomcatHome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env.get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("CATALINA_HOME");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// set up path for log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today = new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dateCreated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new Date(today);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8956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Note: another singleton</a:t>
            </a:r>
            <a:endParaRPr lang="en-US" sz="1800" dirty="0"/>
          </a:p>
        </p:txBody>
      </p:sp>
      <p:sp>
        <p:nvSpPr>
          <p:cNvPr id="8" name="Diamond 7"/>
          <p:cNvSpPr/>
          <p:nvPr/>
        </p:nvSpPr>
        <p:spPr bwMode="auto">
          <a:xfrm>
            <a:off x="5760720" y="370332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hape 9"/>
          <p:cNvCxnSpPr>
            <a:stCxn id="7" idx="1"/>
            <a:endCxn id="8" idx="0"/>
          </p:cNvCxnSpPr>
          <p:nvPr/>
        </p:nvCxnSpPr>
        <p:spPr bwMode="auto">
          <a:xfrm rot="10800000" flipV="1">
            <a:off x="5852160" y="3080266"/>
            <a:ext cx="320040" cy="6230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dateFormatter</a:t>
            </a: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= new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("-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-MM-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-HH-mm-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String timestamp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dateFormatter.format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(today);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logFileName</a:t>
            </a: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properties.getProperty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logFileName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webappHome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properties.getProperty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webappHome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logPathName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tomcatHome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+ slash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+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webappHome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+ slash + "logs" + slash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+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logFileName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+ timestamp + ".log";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(new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logPathName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, true),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catch(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(System.err);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Returns the single instance of this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static synchronized Log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if(instance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instance = new Log();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Date today 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dateCreated.equals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(today))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instance = new Log();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return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Logs a general informational message that does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represent a problem.  (Not for logging Java Exceptions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or Errors.)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synchronized void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logMessage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                        String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fullMessage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= "   Method:  " +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         + "\n   Message: " + message;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logTimestamp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fullMessage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logWriter.flush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 Logs an error message resulting from a Java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synchronized void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logException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                              Exception 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...  // other logging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synchronized void print(String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Intent:  Ensure a class has only one instance, and provide a global point of access to it</a:t>
            </a:r>
          </a:p>
          <a:p>
            <a:pPr eaLnBrk="1" hangingPunct="1"/>
            <a:r>
              <a:rPr lang="en-US" dirty="0" smtClean="0"/>
              <a:t>Motivation</a:t>
            </a:r>
          </a:p>
          <a:p>
            <a:pPr lvl="1" eaLnBrk="1" hangingPunct="1"/>
            <a:r>
              <a:rPr lang="en-US" dirty="0" smtClean="0"/>
              <a:t>Sometimes we want just a single instance of a class to exist in the system.</a:t>
            </a:r>
          </a:p>
          <a:p>
            <a:pPr lvl="1" eaLnBrk="1" hangingPunct="1"/>
            <a:r>
              <a:rPr lang="en-US" dirty="0" smtClean="0"/>
              <a:t>We need to have that one instance easily accessible.</a:t>
            </a:r>
          </a:p>
          <a:p>
            <a:pPr lvl="1" eaLnBrk="1" hangingPunct="1"/>
            <a:r>
              <a:rPr lang="en-US" dirty="0" smtClean="0"/>
              <a:t>We want to ensure that additional instances of the class can not be created.</a:t>
            </a:r>
          </a:p>
          <a:p>
            <a:pPr eaLnBrk="1" hangingPunct="1"/>
            <a:r>
              <a:rPr lang="en-US" dirty="0" smtClean="0"/>
              <a:t>Examples of when you might use the singleton pattern</a:t>
            </a:r>
          </a:p>
          <a:p>
            <a:pPr lvl="1" eaLnBrk="1" hangingPunct="1"/>
            <a:r>
              <a:rPr lang="en-US" dirty="0" smtClean="0"/>
              <a:t>print spooler		–  window manager</a:t>
            </a:r>
          </a:p>
          <a:p>
            <a:pPr lvl="1" eaLnBrk="1" hangingPunct="1"/>
            <a:r>
              <a:rPr lang="en-US" dirty="0" smtClean="0"/>
              <a:t>logger			–  factory for a family of objects</a:t>
            </a:r>
          </a:p>
          <a:p>
            <a:pPr lvl="1" eaLnBrk="1" hangingPunct="1"/>
            <a:r>
              <a:rPr lang="en-US" dirty="0" smtClean="0"/>
              <a:t>any object that interacts with a physical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Example of a 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synchronized void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(String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public synchronized void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logWriter.println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private synchronized void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logTimestamp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logWriter.println</a:t>
            </a:r>
            <a:endParaRPr lang="en-US" sz="16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5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Singleton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http://en.wikipedia.org/wiki/Singleton_pattern</a:t>
            </a:r>
            <a:endParaRPr lang="en-US" sz="1800" dirty="0" smtClean="0"/>
          </a:p>
          <a:p>
            <a:r>
              <a:rPr lang="en-US" dirty="0" smtClean="0"/>
              <a:t>Singleton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http://www.oodesign.com/singleton-pattern.html</a:t>
            </a:r>
            <a:endParaRPr lang="en-US" sz="1800" dirty="0" smtClean="0"/>
          </a:p>
          <a:p>
            <a:r>
              <a:rPr lang="en-US" dirty="0" smtClean="0"/>
              <a:t>Simply Singleton (</a:t>
            </a:r>
            <a:r>
              <a:rPr lang="en-US" dirty="0" err="1" smtClean="0"/>
              <a:t>JavaWorld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700" dirty="0" smtClean="0">
                <a:hlinkClick r:id="rId4"/>
              </a:rPr>
              <a:t>http://www.javaworld.com/javaworld/jw-04-2003/jw-0425-designpatterns.html</a:t>
            </a:r>
            <a:endParaRPr lang="en-US" sz="1700" dirty="0" smtClean="0"/>
          </a:p>
          <a:p>
            <a:r>
              <a:rPr lang="en-US" dirty="0" smtClean="0"/>
              <a:t>Double-checked Locking and the Singleton Pattern</a:t>
            </a:r>
          </a:p>
          <a:p>
            <a:pPr lvl="1">
              <a:buNone/>
            </a:pPr>
            <a:r>
              <a:rPr lang="en-US" sz="1800" dirty="0" smtClean="0">
                <a:hlinkClick r:id="rId5"/>
              </a:rPr>
              <a:t>http://www.ibm.com/developerworks/java/library/j-dcl/index.html</a:t>
            </a:r>
            <a:endParaRPr lang="en-US" sz="18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Collaborations:  Clients access a Singleton instance solely through Singleton’s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operation.</a:t>
            </a:r>
          </a:p>
          <a:p>
            <a:pPr eaLnBrk="1" hangingPunct="1">
              <a:buNone/>
            </a:pPr>
            <a:endParaRPr lang="en-US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41950" y="3138488"/>
            <a:ext cx="1720850" cy="747712"/>
            <a:chOff x="3716" y="1791"/>
            <a:chExt cx="1727" cy="471"/>
          </a:xfrm>
        </p:grpSpPr>
        <p:sp>
          <p:nvSpPr>
            <p:cNvPr id="4108" name="Rectangle 18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return instance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4110" name="AutoShape 20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Line 21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112" name="Line 22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113" name="Line 23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114" name="Line 24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4103" name="Line 25"/>
          <p:cNvSpPr>
            <a:spLocks noChangeShapeType="1"/>
          </p:cNvSpPr>
          <p:nvPr/>
        </p:nvSpPr>
        <p:spPr bwMode="auto">
          <a:xfrm>
            <a:off x="4089400" y="35115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720975" y="2043113"/>
            <a:ext cx="1463675" cy="1919287"/>
            <a:chOff x="4415" y="2160"/>
            <a:chExt cx="922" cy="1209"/>
          </a:xfrm>
        </p:grpSpPr>
        <p:sp>
          <p:nvSpPr>
            <p:cNvPr id="4105" name="Rectangle 27"/>
            <p:cNvSpPr>
              <a:spLocks noChangeArrowheads="1"/>
            </p:cNvSpPr>
            <p:nvPr/>
          </p:nvSpPr>
          <p:spPr bwMode="auto">
            <a:xfrm>
              <a:off x="4416" y="2160"/>
              <a:ext cx="921" cy="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Singleton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 u="sng"/>
                <a:t>instance</a:t>
              </a:r>
              <a:endParaRPr lang="en-US" sz="1600"/>
            </a:p>
            <a:p>
              <a:pPr algn="l"/>
              <a:r>
                <a:rPr lang="en-US" sz="1600"/>
                <a:t>...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 u="sng"/>
                <a:t>getInstance()</a:t>
              </a:r>
              <a:endParaRPr lang="en-US" sz="1600"/>
            </a:p>
            <a:p>
              <a:pPr algn="l"/>
              <a:r>
                <a:rPr lang="en-US" sz="1600"/>
                <a:t>...</a:t>
              </a:r>
            </a:p>
          </p:txBody>
        </p:sp>
        <p:sp>
          <p:nvSpPr>
            <p:cNvPr id="4106" name="Line 28"/>
            <p:cNvSpPr>
              <a:spLocks noChangeShapeType="1"/>
            </p:cNvSpPr>
            <p:nvPr/>
          </p:nvSpPr>
          <p:spPr bwMode="auto">
            <a:xfrm>
              <a:off x="4415" y="2456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07" name="Line 29"/>
            <p:cNvSpPr>
              <a:spLocks noChangeShapeType="1"/>
            </p:cNvSpPr>
            <p:nvPr/>
          </p:nvSpPr>
          <p:spPr bwMode="auto">
            <a:xfrm>
              <a:off x="4415" y="2928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Singleton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Consequences:</a:t>
            </a:r>
          </a:p>
          <a:p>
            <a:pPr lvl="1" eaLnBrk="1" hangingPunct="1"/>
            <a:r>
              <a:rPr lang="en-US" dirty="0" smtClean="0"/>
              <a:t>controlled access to sole instance</a:t>
            </a:r>
          </a:p>
          <a:p>
            <a:pPr lvl="1" eaLnBrk="1" hangingPunct="1"/>
            <a:r>
              <a:rPr lang="en-US" dirty="0" smtClean="0"/>
              <a:t>reduced name space</a:t>
            </a:r>
          </a:p>
          <a:p>
            <a:pPr lvl="1" eaLnBrk="1" hangingPunct="1"/>
            <a:r>
              <a:rPr lang="en-US" dirty="0" smtClean="0"/>
              <a:t>permits refinement of operations and representation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(through </a:t>
            </a:r>
            <a:r>
              <a:rPr lang="en-US" dirty="0" err="1" smtClean="0"/>
              <a:t>subclassing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permits a variable number of instances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(in case you change your mind)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the Singleton Pattern in Java</a:t>
            </a:r>
            <a:br>
              <a:rPr lang="en-US" dirty="0" smtClean="0"/>
            </a:br>
            <a:r>
              <a:rPr lang="en-US" sz="2800" dirty="0" smtClean="0"/>
              <a:t>(version 1)</a:t>
            </a:r>
            <a:endParaRPr lang="en-US" sz="2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public class Singleton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// the one and only instance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private static Singleton instance = null;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 // other fields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protected Singleton()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...  // initialization code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Singleton Implementation in Java</a:t>
            </a:r>
            <a:br>
              <a:rPr lang="en-US" dirty="0" smtClean="0"/>
            </a:br>
            <a:r>
              <a:rPr lang="en-US" sz="2800" dirty="0" smtClean="0"/>
              <a:t>(version 1 continued)</a:t>
            </a:r>
            <a:endParaRPr lang="en-US" sz="2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static Singleton </a:t>
            </a:r>
            <a:r>
              <a:rPr lang="en-US" sz="1800" dirty="0" err="1" smtClean="0">
                <a:latin typeface="Courier New" pitchFamily="49" charset="0"/>
              </a:rPr>
              <a:t>getInstance</a:t>
            </a:r>
            <a:r>
              <a:rPr lang="en-US" sz="1800" dirty="0" smtClean="0">
                <a:latin typeface="Courier New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if (instance == null)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    instance = new Singleton();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return instance;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 // other methods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34951" y="4648200"/>
            <a:ext cx="607409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Note use of lazy initialization – the instance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is not actually created until it is needed.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Singleton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spcBef>
                <a:spcPts val="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Singleton 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Singleton.getInstance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1" indent="0">
              <a:spcBef>
                <a:spcPts val="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s.someMethod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this Implementation</a:t>
            </a:r>
            <a:br>
              <a:rPr lang="en-US" dirty="0" smtClean="0"/>
            </a:br>
            <a:r>
              <a:rPr lang="en-US" dirty="0" smtClean="0"/>
              <a:t>of the Singleton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148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Does not ensure only one instance  since protected constructors in Java can be called by other classes in the same package.</a:t>
            </a:r>
          </a:p>
          <a:p>
            <a:pPr lvl="1"/>
            <a:r>
              <a:rPr lang="en-US" sz="2000" dirty="0" smtClean="0"/>
              <a:t>Possible solutions:</a:t>
            </a:r>
          </a:p>
          <a:p>
            <a:pPr lvl="2"/>
            <a:r>
              <a:rPr lang="en-US" dirty="0" smtClean="0"/>
              <a:t>Make the constructor private.  If you do this, you should also declare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US" dirty="0" smtClean="0"/>
              <a:t> class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, which makes the intention explicit and allows compiler optimizations.</a:t>
            </a:r>
          </a:p>
          <a:p>
            <a:pPr lvl="2"/>
            <a:r>
              <a:rPr lang="en-US" dirty="0" smtClean="0"/>
              <a:t>Put the class in its own separate package</a:t>
            </a:r>
          </a:p>
          <a:p>
            <a:r>
              <a:rPr lang="en-US" sz="2400" dirty="0" smtClean="0"/>
              <a:t>Not thread-safe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77240" y="4658474"/>
            <a:ext cx="8061960" cy="1513726"/>
            <a:chOff x="685800" y="4125074"/>
            <a:chExt cx="8061960" cy="1513726"/>
          </a:xfrm>
        </p:grpSpPr>
        <p:sp>
          <p:nvSpPr>
            <p:cNvPr id="6" name="TextBox 5"/>
            <p:cNvSpPr txBox="1"/>
            <p:nvPr/>
          </p:nvSpPr>
          <p:spPr>
            <a:xfrm>
              <a:off x="685800" y="4495799"/>
              <a:ext cx="402336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50" dirty="0" smtClean="0">
                  <a:latin typeface="Courier New" pitchFamily="49" charset="0"/>
                  <a:cs typeface="Courier New" pitchFamily="49" charset="0"/>
                </a:rPr>
                <a:t>if (instance == null)</a:t>
              </a:r>
            </a:p>
            <a:p>
              <a:pPr algn="l"/>
              <a:endParaRPr lang="en-US" sz="1650" dirty="0" smtClean="0">
                <a:latin typeface="Courier New" pitchFamily="49" charset="0"/>
                <a:cs typeface="Courier New" pitchFamily="49" charset="0"/>
              </a:endParaRPr>
            </a:p>
            <a:p>
              <a:pPr algn="l"/>
              <a:r>
                <a:rPr lang="en-US" sz="1650" dirty="0" smtClean="0">
                  <a:latin typeface="Courier New" pitchFamily="49" charset="0"/>
                  <a:cs typeface="Courier New" pitchFamily="49" charset="0"/>
                </a:rPr>
                <a:t>    instance = new Singleton();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4400" y="4724400"/>
              <a:ext cx="402336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50" dirty="0" smtClean="0">
                  <a:latin typeface="Courier New" pitchFamily="49" charset="0"/>
                  <a:cs typeface="Courier New" pitchFamily="49" charset="0"/>
                </a:rPr>
                <a:t>if (instance == null)</a:t>
              </a:r>
            </a:p>
            <a:p>
              <a:pPr algn="l"/>
              <a:endParaRPr lang="en-US" sz="1650" dirty="0" smtClean="0">
                <a:latin typeface="Courier New" pitchFamily="49" charset="0"/>
                <a:cs typeface="Courier New" pitchFamily="49" charset="0"/>
              </a:endParaRPr>
            </a:p>
            <a:p>
              <a:pPr algn="l"/>
              <a:r>
                <a:rPr lang="en-US" sz="1650" dirty="0" smtClean="0">
                  <a:latin typeface="Courier New" pitchFamily="49" charset="0"/>
                  <a:cs typeface="Courier New" pitchFamily="49" charset="0"/>
                </a:rPr>
                <a:t>    instance = new Singleton();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2186" y="41250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Thread 1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786" y="41250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Thread 1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Singleton Implementation in Java</a:t>
            </a:r>
            <a:br>
              <a:rPr lang="en-US" dirty="0" smtClean="0"/>
            </a:br>
            <a:r>
              <a:rPr lang="en-US" sz="2800" dirty="0" smtClean="0"/>
              <a:t>(version 2)</a:t>
            </a:r>
            <a:endParaRPr lang="en-US" sz="2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public class Singleton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 // same as before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public static synchronized Singleton </a:t>
            </a:r>
            <a:r>
              <a:rPr lang="en-US" sz="1800" dirty="0" err="1" smtClean="0">
                <a:latin typeface="Courier New" pitchFamily="49" charset="0"/>
              </a:rPr>
              <a:t>getInstance</a:t>
            </a:r>
            <a:r>
              <a:rPr lang="en-US" sz="1800" dirty="0" smtClean="0">
                <a:latin typeface="Courier New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if (instance == null)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    instance = new Singleton();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  return instance;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 ... same as before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404" y="5486400"/>
            <a:ext cx="38811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This version is thread-safe!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2999</TotalTime>
  <Words>1167</Words>
  <Application>Microsoft Office PowerPoint</Application>
  <PresentationFormat>On-screen Show (4:3)</PresentationFormat>
  <Paragraphs>270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The Singleton Pattern (Creational)</vt:lpstr>
      <vt:lpstr>Singleton Pattern</vt:lpstr>
      <vt:lpstr>Singleton Pattern (continued)</vt:lpstr>
      <vt:lpstr>Singleton Pattern (continued)</vt:lpstr>
      <vt:lpstr>Implementing the Singleton Pattern in Java (version 1)</vt:lpstr>
      <vt:lpstr>Singleton Implementation in Java (version 1 continued)</vt:lpstr>
      <vt:lpstr>Using the Singleton Class</vt:lpstr>
      <vt:lpstr>Problems with this Implementation of the Singleton Class</vt:lpstr>
      <vt:lpstr>Singleton Implementation in Java (version 2)</vt:lpstr>
      <vt:lpstr>Problem with the Version 2 Implementation</vt:lpstr>
      <vt:lpstr>Singleton Implementation in Java (version 3)</vt:lpstr>
      <vt:lpstr>Comments on Version 3</vt:lpstr>
      <vt:lpstr>Singleton Implementation in Java:  Other Versions</vt:lpstr>
      <vt:lpstr>Real Example of a Singleton Pattern</vt:lpstr>
      <vt:lpstr>Real Example of a Singleton Pattern (continued)</vt:lpstr>
      <vt:lpstr>Real Example of a Singleton Pattern (continued)</vt:lpstr>
      <vt:lpstr>Real Example of a Singleton Pattern (continued)</vt:lpstr>
      <vt:lpstr>Real Example of a Singleton Pattern (continued)</vt:lpstr>
      <vt:lpstr>Real Example of a Singleton Pattern (continued)</vt:lpstr>
      <vt:lpstr>Real Example of a Singleton Pattern (continued)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Deepti Joshi</cp:lastModifiedBy>
  <cp:revision>112</cp:revision>
  <cp:lastPrinted>1999-09-29T12:48:05Z</cp:lastPrinted>
  <dcterms:created xsi:type="dcterms:W3CDTF">1998-10-23T20:46:09Z</dcterms:created>
  <dcterms:modified xsi:type="dcterms:W3CDTF">2013-09-10T13:16:16Z</dcterms:modified>
</cp:coreProperties>
</file>