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406" r:id="rId3"/>
    <p:sldId id="407" r:id="rId4"/>
    <p:sldId id="408" r:id="rId5"/>
    <p:sldId id="409" r:id="rId6"/>
    <p:sldId id="396" r:id="rId7"/>
    <p:sldId id="397" r:id="rId8"/>
    <p:sldId id="398" r:id="rId9"/>
    <p:sldId id="413" r:id="rId10"/>
    <p:sldId id="401" r:id="rId11"/>
    <p:sldId id="402" r:id="rId12"/>
    <p:sldId id="403" r:id="rId13"/>
    <p:sldId id="404" r:id="rId14"/>
    <p:sldId id="405" r:id="rId15"/>
    <p:sldId id="411" r:id="rId16"/>
    <p:sldId id="412" r:id="rId17"/>
    <p:sldId id="410" r:id="rId18"/>
    <p:sldId id="399" r:id="rId1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 autoAdjust="0"/>
    <p:restoredTop sz="90929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309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90963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The Prototype Pattern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9-</a:t>
            </a:r>
            <a:fld id="{67119BB9-8FE0-4A81-BC05-B3A9D81FB030}" type="slidenum">
              <a:rPr lang="en-US" sz="1100" smtClean="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88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1460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0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Serialization</a:t>
            </a:r>
          </a:p>
        </p:txBody>
      </p:sp>
      <p:sp>
        <p:nvSpPr>
          <p:cNvPr id="29699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704E8-80E1-44A3-9AB7-2D40F591AB3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70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0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Serialization</a:t>
            </a:r>
          </a:p>
        </p:txBody>
      </p:sp>
      <p:sp>
        <p:nvSpPr>
          <p:cNvPr id="30723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BCD84C-AD67-4702-B29C-C8383ECDF74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66A30-5CEC-4D05-9DEA-420F26BE0C6F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CA038-365D-4161-813A-82C00F5E6E04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Design Patterns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3BB26E-0497-4C9A-8D96-B07FB6045AD0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08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Classes:  Part 2</a:t>
            </a:r>
          </a:p>
        </p:txBody>
      </p:sp>
      <p:sp>
        <p:nvSpPr>
          <p:cNvPr id="1208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C46F5-1D39-41EE-804F-FA642B9DA3D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18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Classes:  Part 2</a:t>
            </a:r>
          </a:p>
        </p:txBody>
      </p:sp>
      <p:sp>
        <p:nvSpPr>
          <p:cNvPr id="1218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6828F-58F9-41B8-B37F-53F8CFEC5FF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28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Classes:  Part 2</a:t>
            </a:r>
          </a:p>
        </p:txBody>
      </p:sp>
      <p:sp>
        <p:nvSpPr>
          <p:cNvPr id="1228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77F9F-1689-4146-9B9A-399EE40FDBBC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39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Classes:  Part 2</a:t>
            </a:r>
          </a:p>
        </p:txBody>
      </p:sp>
      <p:sp>
        <p:nvSpPr>
          <p:cNvPr id="1239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C398B-841B-43A7-9EE7-D34F725186AE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49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Classes:  Part 2</a:t>
            </a:r>
          </a:p>
        </p:txBody>
      </p:sp>
      <p:sp>
        <p:nvSpPr>
          <p:cNvPr id="1249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2F82EC-50E3-4B80-8452-9CEBF5DAEA39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AA718E19-58D3-4556-80CC-14261D7958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6CAAFC6-0D9A-4A71-98CF-C1F514125B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0529CA9F-0F7A-47C8-A267-4EE632414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1B877134-5977-4AC5-BF99-BB26FECC1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519EB55-8801-4A47-B218-3217CC941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5D9BC9-069D-449A-9E4F-8206B2215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</a:t>
            </a:r>
            <a:fld id="{EFF403E2-32B0-43CD-8F55-F26327E3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prototype-pattern.html" TargetMode="External"/><Relationship Id="rId2" Type="http://schemas.openxmlformats.org/officeDocument/2006/relationships/hyperlink" Target="http://en.wikipedia.org/wiki/Prototype_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urcemaking.com/design_patterns/prototyp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Prototype Pattern</a:t>
            </a:r>
            <a:br>
              <a:rPr lang="en-US" dirty="0" smtClean="0"/>
            </a:br>
            <a:r>
              <a:rPr lang="en-US" sz="3200" dirty="0" smtClean="0"/>
              <a:t>(Creational)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clone()</a:t>
            </a:r>
            <a:r>
              <a:rPr lang="en-US" dirty="0" smtClean="0"/>
              <a:t> Method in Java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752" y="1527048"/>
            <a:ext cx="8503920" cy="39593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000" dirty="0" smtClean="0">
                <a:latin typeface="Courier New" pitchFamily="49" charset="0"/>
              </a:rPr>
              <a:t>clone()</a:t>
            </a:r>
            <a:r>
              <a:rPr lang="en-US" sz="2400" dirty="0" smtClean="0"/>
              <a:t> method is used to create a copy of an existing object.</a:t>
            </a:r>
          </a:p>
          <a:p>
            <a:r>
              <a:rPr lang="en-US" sz="2400" dirty="0" smtClean="0"/>
              <a:t>Shallow copy versus deep copy</a:t>
            </a:r>
          </a:p>
          <a:p>
            <a:pPr lvl="1">
              <a:buFontTx/>
              <a:buNone/>
            </a:pPr>
            <a:r>
              <a:rPr lang="en-US" sz="2000" dirty="0" smtClean="0"/>
              <a:t>(field-by-field copy versus recursive copy)</a:t>
            </a:r>
          </a:p>
          <a:p>
            <a:pPr lvl="1">
              <a:buFontTx/>
              <a:buNone/>
            </a:pPr>
            <a:endParaRPr lang="en-US" sz="2000" dirty="0" smtClean="0"/>
          </a:p>
          <a:p>
            <a:pPr lvl="1">
              <a:buFontTx/>
              <a:buNone/>
            </a:pPr>
            <a:endParaRPr lang="en-US" sz="2000" dirty="0" smtClean="0"/>
          </a:p>
          <a:p>
            <a:pPr lvl="1">
              <a:buFontTx/>
              <a:buNone/>
            </a:pPr>
            <a:endParaRPr lang="en-US" sz="2000" dirty="0" smtClean="0"/>
          </a:p>
          <a:p>
            <a:pPr lvl="1">
              <a:buFontTx/>
              <a:buNone/>
            </a:pPr>
            <a:endParaRPr lang="en-US" sz="2000" dirty="0" smtClean="0"/>
          </a:p>
          <a:p>
            <a:r>
              <a:rPr lang="en-US" sz="2400" dirty="0" smtClean="0"/>
              <a:t>Shallow copy acceptable for primitive types and immutable fields (e.g., </a:t>
            </a:r>
            <a:r>
              <a:rPr lang="en-US" sz="2400" dirty="0" err="1" smtClean="0"/>
              <a:t>int</a:t>
            </a:r>
            <a:r>
              <a:rPr lang="en-US" sz="2400" dirty="0" smtClean="0"/>
              <a:t>, String, Double, etc.)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995363" y="324485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latin typeface="Courier New" pitchFamily="49" charset="0"/>
              </a:rPr>
              <a:t>e1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362200" y="3200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>
                <a:latin typeface="Courier New" pitchFamily="49" charset="0"/>
              </a:rPr>
              <a:t>:</a:t>
            </a:r>
            <a:r>
              <a:rPr lang="en-US" sz="1800" u="sng">
                <a:latin typeface="Courier New" pitchFamily="49" charset="0"/>
              </a:rPr>
              <a:t>Employee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995363" y="393065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latin typeface="Courier New" pitchFamily="49" charset="0"/>
              </a:rPr>
              <a:t>e2</a:t>
            </a:r>
          </a:p>
        </p:txBody>
      </p:sp>
      <p:cxnSp>
        <p:nvCxnSpPr>
          <p:cNvPr id="59401" name="AutoShape 11"/>
          <p:cNvCxnSpPr>
            <a:cxnSpLocks noChangeShapeType="1"/>
            <a:stCxn id="59420" idx="6"/>
            <a:endCxn id="59399" idx="1"/>
          </p:cNvCxnSpPr>
          <p:nvPr/>
        </p:nvCxnSpPr>
        <p:spPr bwMode="auto">
          <a:xfrm>
            <a:off x="1665288" y="3429000"/>
            <a:ext cx="6969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14463" y="3246438"/>
            <a:ext cx="365125" cy="365125"/>
            <a:chOff x="894" y="2045"/>
            <a:chExt cx="230" cy="230"/>
          </a:xfrm>
        </p:grpSpPr>
        <p:sp>
          <p:nvSpPr>
            <p:cNvPr id="59419" name="Rectangle 5"/>
            <p:cNvSpPr>
              <a:spLocks noChangeArrowheads="1"/>
            </p:cNvSpPr>
            <p:nvPr/>
          </p:nvSpPr>
          <p:spPr bwMode="auto">
            <a:xfrm>
              <a:off x="894" y="2045"/>
              <a:ext cx="230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9420" name="Oval 4"/>
            <p:cNvSpPr>
              <a:spLocks noChangeArrowheads="1"/>
            </p:cNvSpPr>
            <p:nvPr/>
          </p:nvSpPr>
          <p:spPr bwMode="auto">
            <a:xfrm>
              <a:off x="966" y="2117"/>
              <a:ext cx="86" cy="8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cxnSp>
        <p:nvCxnSpPr>
          <p:cNvPr id="59403" name="AutoShape 12"/>
          <p:cNvCxnSpPr>
            <a:cxnSpLocks noChangeShapeType="1"/>
            <a:stCxn id="59418" idx="6"/>
            <a:endCxn id="59399" idx="1"/>
          </p:cNvCxnSpPr>
          <p:nvPr/>
        </p:nvCxnSpPr>
        <p:spPr bwMode="auto">
          <a:xfrm flipV="1">
            <a:off x="1665288" y="3429000"/>
            <a:ext cx="696912" cy="685800"/>
          </a:xfrm>
          <a:prstGeom prst="bentConnector3">
            <a:avLst>
              <a:gd name="adj1" fmla="val 49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414463" y="3932238"/>
            <a:ext cx="365125" cy="365125"/>
            <a:chOff x="888" y="2410"/>
            <a:chExt cx="230" cy="230"/>
          </a:xfrm>
        </p:grpSpPr>
        <p:sp>
          <p:nvSpPr>
            <p:cNvPr id="59417" name="Rectangle 9"/>
            <p:cNvSpPr>
              <a:spLocks noChangeArrowheads="1"/>
            </p:cNvSpPr>
            <p:nvPr/>
          </p:nvSpPr>
          <p:spPr bwMode="auto">
            <a:xfrm>
              <a:off x="888" y="2410"/>
              <a:ext cx="230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9418" name="Oval 8"/>
            <p:cNvSpPr>
              <a:spLocks noChangeArrowheads="1"/>
            </p:cNvSpPr>
            <p:nvPr/>
          </p:nvSpPr>
          <p:spPr bwMode="auto">
            <a:xfrm>
              <a:off x="960" y="2482"/>
              <a:ext cx="86" cy="8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59405" name="Text Box 15"/>
          <p:cNvSpPr txBox="1">
            <a:spLocks noChangeArrowheads="1"/>
          </p:cNvSpPr>
          <p:nvPr/>
        </p:nvSpPr>
        <p:spPr bwMode="auto">
          <a:xfrm>
            <a:off x="4348163" y="324485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latin typeface="Courier New" pitchFamily="49" charset="0"/>
              </a:rPr>
              <a:t>e1</a:t>
            </a:r>
          </a:p>
        </p:txBody>
      </p:sp>
      <p:sp>
        <p:nvSpPr>
          <p:cNvPr id="59406" name="Rectangle 16"/>
          <p:cNvSpPr>
            <a:spLocks noChangeArrowheads="1"/>
          </p:cNvSpPr>
          <p:nvPr/>
        </p:nvSpPr>
        <p:spPr bwMode="auto">
          <a:xfrm>
            <a:off x="5715000" y="32004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>
                <a:latin typeface="Courier New" pitchFamily="49" charset="0"/>
              </a:rPr>
              <a:t>:</a:t>
            </a:r>
            <a:r>
              <a:rPr lang="en-US" sz="1800" u="sng">
                <a:latin typeface="Courier New" pitchFamily="49" charset="0"/>
              </a:rPr>
              <a:t>Employee</a:t>
            </a:r>
          </a:p>
        </p:txBody>
      </p:sp>
      <p:sp>
        <p:nvSpPr>
          <p:cNvPr id="59407" name="Text Box 17"/>
          <p:cNvSpPr txBox="1">
            <a:spLocks noChangeArrowheads="1"/>
          </p:cNvSpPr>
          <p:nvPr/>
        </p:nvSpPr>
        <p:spPr bwMode="auto">
          <a:xfrm>
            <a:off x="4348163" y="393065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latin typeface="Courier New" pitchFamily="49" charset="0"/>
              </a:rPr>
              <a:t>e2</a:t>
            </a:r>
          </a:p>
        </p:txBody>
      </p:sp>
      <p:cxnSp>
        <p:nvCxnSpPr>
          <p:cNvPr id="59408" name="AutoShape 18"/>
          <p:cNvCxnSpPr>
            <a:cxnSpLocks noChangeShapeType="1"/>
            <a:stCxn id="59416" idx="6"/>
            <a:endCxn id="59406" idx="1"/>
          </p:cNvCxnSpPr>
          <p:nvPr/>
        </p:nvCxnSpPr>
        <p:spPr bwMode="auto">
          <a:xfrm>
            <a:off x="5018088" y="3429000"/>
            <a:ext cx="6969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767263" y="3246438"/>
            <a:ext cx="365125" cy="365125"/>
            <a:chOff x="894" y="2045"/>
            <a:chExt cx="230" cy="230"/>
          </a:xfrm>
        </p:grpSpPr>
        <p:sp>
          <p:nvSpPr>
            <p:cNvPr id="59415" name="Rectangle 20"/>
            <p:cNvSpPr>
              <a:spLocks noChangeArrowheads="1"/>
            </p:cNvSpPr>
            <p:nvPr/>
          </p:nvSpPr>
          <p:spPr bwMode="auto">
            <a:xfrm>
              <a:off x="894" y="2045"/>
              <a:ext cx="230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9416" name="Oval 21"/>
            <p:cNvSpPr>
              <a:spLocks noChangeArrowheads="1"/>
            </p:cNvSpPr>
            <p:nvPr/>
          </p:nvSpPr>
          <p:spPr bwMode="auto">
            <a:xfrm>
              <a:off x="966" y="2117"/>
              <a:ext cx="86" cy="8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767263" y="3932238"/>
            <a:ext cx="365125" cy="365125"/>
            <a:chOff x="888" y="2410"/>
            <a:chExt cx="230" cy="230"/>
          </a:xfrm>
        </p:grpSpPr>
        <p:sp>
          <p:nvSpPr>
            <p:cNvPr id="59413" name="Rectangle 24"/>
            <p:cNvSpPr>
              <a:spLocks noChangeArrowheads="1"/>
            </p:cNvSpPr>
            <p:nvPr/>
          </p:nvSpPr>
          <p:spPr bwMode="auto">
            <a:xfrm>
              <a:off x="888" y="2410"/>
              <a:ext cx="230" cy="2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9414" name="Oval 25"/>
            <p:cNvSpPr>
              <a:spLocks noChangeArrowheads="1"/>
            </p:cNvSpPr>
            <p:nvPr/>
          </p:nvSpPr>
          <p:spPr bwMode="auto">
            <a:xfrm>
              <a:off x="960" y="2482"/>
              <a:ext cx="86" cy="8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59411" name="Rectangle 26"/>
          <p:cNvSpPr>
            <a:spLocks noChangeArrowheads="1"/>
          </p:cNvSpPr>
          <p:nvPr/>
        </p:nvSpPr>
        <p:spPr bwMode="auto">
          <a:xfrm>
            <a:off x="5715000" y="38862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>
                <a:latin typeface="Courier New" pitchFamily="49" charset="0"/>
              </a:rPr>
              <a:t>:</a:t>
            </a:r>
            <a:r>
              <a:rPr lang="en-US" sz="1800" u="sng">
                <a:latin typeface="Courier New" pitchFamily="49" charset="0"/>
              </a:rPr>
              <a:t>Employee</a:t>
            </a:r>
          </a:p>
        </p:txBody>
      </p:sp>
      <p:cxnSp>
        <p:nvCxnSpPr>
          <p:cNvPr id="59412" name="AutoShape 27"/>
          <p:cNvCxnSpPr>
            <a:cxnSpLocks noChangeShapeType="1"/>
            <a:stCxn id="59414" idx="6"/>
            <a:endCxn id="59411" idx="1"/>
          </p:cNvCxnSpPr>
          <p:nvPr/>
        </p:nvCxnSpPr>
        <p:spPr bwMode="auto">
          <a:xfrm>
            <a:off x="5018088" y="4114800"/>
            <a:ext cx="6969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Expectations for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smtClean="0"/>
              <a:t> Method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For any object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smtClean="0"/>
              <a:t>Different objects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x.clone() != x</a:t>
            </a:r>
          </a:p>
          <a:p>
            <a:r>
              <a:rPr lang="en-US" smtClean="0"/>
              <a:t>Same contents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x.clone().equals(x)</a:t>
            </a:r>
          </a:p>
          <a:p>
            <a:r>
              <a:rPr lang="en-US" smtClean="0"/>
              <a:t>Same class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x.clone().getClass() == x.getClass()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                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Implementing the </a:t>
            </a:r>
            <a:r>
              <a:rPr lang="en-US" smtClean="0">
                <a:latin typeface="Courier New" pitchFamily="49" charset="0"/>
              </a:rPr>
              <a:t>clone()</a:t>
            </a:r>
            <a:r>
              <a:rPr lang="en-US" smtClean="0"/>
              <a:t> Method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mtClean="0"/>
              <a:t>To support cloning correctly for subclasses</a:t>
            </a:r>
          </a:p>
          <a:p>
            <a:r>
              <a:rPr lang="en-US" smtClean="0"/>
              <a:t>Implement the </a:t>
            </a:r>
            <a:r>
              <a:rPr lang="en-US" sz="2300" smtClean="0">
                <a:latin typeface="Courier New" pitchFamily="49" charset="0"/>
              </a:rPr>
              <a:t>Cloneable</a:t>
            </a:r>
            <a:r>
              <a:rPr lang="en-US" smtClean="0"/>
              <a:t> interface.</a:t>
            </a:r>
          </a:p>
          <a:p>
            <a:pPr lvl="1"/>
            <a:r>
              <a:rPr lang="en-US" smtClean="0"/>
              <a:t>tagging (a.k.a. marker) interface</a:t>
            </a:r>
          </a:p>
          <a:p>
            <a:pPr lvl="1"/>
            <a:r>
              <a:rPr lang="en-US" smtClean="0"/>
              <a:t>no methods;  only purpose is to allow calls to </a:t>
            </a:r>
            <a:r>
              <a:rPr lang="en-US" smtClean="0">
                <a:latin typeface="Courier New" pitchFamily="49" charset="0"/>
              </a:rPr>
              <a:t>clone()</a:t>
            </a:r>
            <a:r>
              <a:rPr lang="en-US" smtClean="0"/>
              <a:t> method</a:t>
            </a:r>
            <a:endParaRPr lang="en-US" smtClean="0">
              <a:latin typeface="Courier New" pitchFamily="49" charset="0"/>
            </a:endParaRPr>
          </a:p>
          <a:p>
            <a:r>
              <a:rPr lang="en-US" smtClean="0"/>
              <a:t>Redefine the </a:t>
            </a:r>
            <a:r>
              <a:rPr lang="en-US" sz="2300" smtClean="0">
                <a:latin typeface="Courier New" pitchFamily="49" charset="0"/>
              </a:rPr>
              <a:t>clone()</a:t>
            </a:r>
            <a:r>
              <a:rPr lang="en-US" smtClean="0"/>
              <a:t> method as public.</a:t>
            </a:r>
          </a:p>
          <a:p>
            <a:pPr lvl="1"/>
            <a:r>
              <a:rPr lang="en-US" smtClean="0"/>
              <a:t>declared as private in class </a:t>
            </a:r>
            <a:r>
              <a:rPr lang="en-US" smtClean="0">
                <a:latin typeface="Courier New" pitchFamily="49" charset="0"/>
              </a:rPr>
              <a:t>Object</a:t>
            </a:r>
            <a:endParaRPr lang="en-US" smtClean="0"/>
          </a:p>
          <a:p>
            <a:pPr lvl="1"/>
            <a:r>
              <a:rPr lang="en-US" smtClean="0"/>
              <a:t>required even if calling </a:t>
            </a:r>
            <a:r>
              <a:rPr lang="en-US" smtClean="0">
                <a:latin typeface="Courier New" pitchFamily="49" charset="0"/>
              </a:rPr>
              <a:t>super.clone()</a:t>
            </a:r>
            <a:r>
              <a:rPr lang="en-US" smtClean="0"/>
              <a:t> is sufficient for implementation</a:t>
            </a:r>
          </a:p>
          <a:p>
            <a:r>
              <a:rPr lang="en-US" smtClean="0"/>
              <a:t>Enclose method body in a try/catch block that catches and ignores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CloneNotSupportedException</a:t>
            </a:r>
            <a:endParaRPr lang="en-US" smtClean="0"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mtClean="0"/>
              <a:t>(can’t happen since we are implementing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Cloneable</a:t>
            </a:r>
            <a:r>
              <a:rPr lang="en-US" smtClean="0"/>
              <a:t>, but we must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mtClean="0"/>
              <a:t>still catch it anyway)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the </a:t>
            </a:r>
            <a:r>
              <a:rPr lang="en-US" dirty="0" smtClean="0">
                <a:latin typeface="Courier New" pitchFamily="49" charset="0"/>
              </a:rPr>
              <a:t>clone()</a:t>
            </a:r>
            <a:r>
              <a:rPr lang="en-US" dirty="0" smtClean="0"/>
              <a:t> Method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dirty="0" smtClean="0"/>
          </a:p>
        </p:txBody>
      </p:sp>
      <p:sp>
        <p:nvSpPr>
          <p:cNvPr id="624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465262"/>
            <a:ext cx="8226425" cy="4935538"/>
          </a:xfrm>
        </p:spPr>
        <p:txBody>
          <a:bodyPr/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super.clone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to obtain an initial object</a:t>
            </a:r>
          </a:p>
          <a:p>
            <a:pPr lvl="1"/>
            <a:r>
              <a:rPr lang="en-US" dirty="0" smtClean="0"/>
              <a:t>checks to see if this object implements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Cloneable</a:t>
            </a:r>
            <a:r>
              <a:rPr lang="en-US" dirty="0" smtClean="0"/>
              <a:t> interface</a:t>
            </a:r>
            <a:br>
              <a:rPr lang="en-US" dirty="0" smtClean="0"/>
            </a:br>
            <a:r>
              <a:rPr lang="en-US" dirty="0" smtClean="0"/>
              <a:t>(if not, throws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CloneNotSupportedException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creates a new instance of the class of this object</a:t>
            </a:r>
          </a:p>
          <a:p>
            <a:pPr lvl="1"/>
            <a:r>
              <a:rPr lang="en-US" dirty="0" smtClean="0"/>
              <a:t>initializes all fields using a shallow copy</a:t>
            </a:r>
          </a:p>
          <a:p>
            <a:r>
              <a:rPr lang="en-US" dirty="0" smtClean="0"/>
              <a:t>Perform a deep copy of each mutable field</a:t>
            </a:r>
          </a:p>
          <a:p>
            <a:pPr lvl="1"/>
            <a:r>
              <a:rPr lang="en-US" dirty="0" smtClean="0"/>
              <a:t>usually implemented by calling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dirty="0" smtClean="0"/>
              <a:t> method for that reference</a:t>
            </a:r>
          </a:p>
        </p:txBody>
      </p:sp>
      <p:sp>
        <p:nvSpPr>
          <p:cNvPr id="62470" name="TextBox 5"/>
          <p:cNvSpPr txBox="1">
            <a:spLocks noChangeArrowheads="1"/>
          </p:cNvSpPr>
          <p:nvPr/>
        </p:nvSpPr>
        <p:spPr bwMode="auto">
          <a:xfrm>
            <a:off x="1463040" y="5151120"/>
            <a:ext cx="6217920" cy="1097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2200"/>
              <a:t>For primitive types and immutable fields, calling </a:t>
            </a:r>
            <a:r>
              <a:rPr lang="en-US" sz="2200">
                <a:latin typeface="Courier New" pitchFamily="49" charset="0"/>
                <a:cs typeface="Courier New" pitchFamily="49" charset="0"/>
              </a:rPr>
              <a:t>super.clone()</a:t>
            </a:r>
            <a:r>
              <a:rPr lang="en-US" sz="2200"/>
              <a:t> is sufficient;  i.e., no additional work to implement a deep copy is required.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Overriding the </a:t>
            </a:r>
            <a:r>
              <a:rPr lang="en-US" smtClean="0">
                <a:latin typeface="Courier New" pitchFamily="49" charset="0"/>
              </a:rPr>
              <a:t>clone()</a:t>
            </a:r>
            <a:r>
              <a:rPr lang="en-US" smtClean="0"/>
              <a:t> Method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// In class Manager:  Assume that Manager has several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// primitive and immutable fields plus a mutable field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// named "dept" of class Department.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public Object clone()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try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    Manager result = (Manager) </a:t>
            </a:r>
            <a:r>
              <a:rPr lang="en-US" sz="1700" dirty="0" err="1" smtClean="0">
                <a:latin typeface="Courier New" pitchFamily="49" charset="0"/>
              </a:rPr>
              <a:t>super.clone</a:t>
            </a:r>
            <a:r>
              <a:rPr lang="en-US" sz="1700" dirty="0" smtClean="0">
                <a:latin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7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    // must handle mutable field dept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    </a:t>
            </a:r>
            <a:r>
              <a:rPr lang="en-US" sz="1700" dirty="0" err="1" smtClean="0">
                <a:latin typeface="Courier New" pitchFamily="49" charset="0"/>
              </a:rPr>
              <a:t>result.dept</a:t>
            </a:r>
            <a:r>
              <a:rPr lang="en-US" sz="1700" dirty="0" smtClean="0">
                <a:latin typeface="Courier New" pitchFamily="49" charset="0"/>
              </a:rPr>
              <a:t> = (Department) </a:t>
            </a:r>
            <a:r>
              <a:rPr lang="en-US" sz="1700" dirty="0" err="1" smtClean="0">
                <a:latin typeface="Courier New" pitchFamily="49" charset="0"/>
              </a:rPr>
              <a:t>dept.clone</a:t>
            </a:r>
            <a:r>
              <a:rPr lang="en-US" sz="1700" dirty="0" smtClean="0">
                <a:latin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700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    return result;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catch (</a:t>
            </a:r>
            <a:r>
              <a:rPr lang="en-US" sz="1700" dirty="0" err="1" smtClean="0">
                <a:latin typeface="Courier New" pitchFamily="49" charset="0"/>
              </a:rPr>
              <a:t>CloneNotSupportedException</a:t>
            </a:r>
            <a:r>
              <a:rPr lang="en-US" sz="1700" dirty="0" smtClean="0">
                <a:latin typeface="Courier New" pitchFamily="49" charset="0"/>
              </a:rPr>
              <a:t> ex)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    return null;   // will never happen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700" dirty="0" smtClean="0"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7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Serialization and Cloning</a:t>
            </a:r>
            <a:endParaRPr lang="en-US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serialization is also a form of cloning.</a:t>
            </a:r>
          </a:p>
          <a:p>
            <a:r>
              <a:rPr lang="en-US" dirty="0" smtClean="0"/>
              <a:t>Serialization:  write object as a sequence of bytes to a stream</a:t>
            </a:r>
          </a:p>
          <a:p>
            <a:r>
              <a:rPr lang="en-US" dirty="0" err="1" smtClean="0"/>
              <a:t>Deserialization</a:t>
            </a:r>
            <a:r>
              <a:rPr lang="en-US" dirty="0" smtClean="0"/>
              <a:t>:  recreate brand new object on the other end with the original object’s data</a:t>
            </a:r>
          </a:p>
          <a:p>
            <a:r>
              <a:rPr lang="en-US" dirty="0" smtClean="0"/>
              <a:t>Serialization can be used for persistence (writing to a file stream) or for socket communication.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60120" y="4818829"/>
            <a:ext cx="7223760" cy="1200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dirty="0"/>
              <a:t>Note:  </a:t>
            </a:r>
            <a:r>
              <a:rPr lang="en-US" dirty="0" err="1"/>
              <a:t>Deserialization</a:t>
            </a:r>
            <a:r>
              <a:rPr lang="en-US" dirty="0"/>
              <a:t> does not call </a:t>
            </a:r>
            <a:r>
              <a:rPr lang="en-US" dirty="0" smtClean="0"/>
              <a:t>the default</a:t>
            </a:r>
          </a:p>
          <a:p>
            <a:pPr algn="l">
              <a:spcBef>
                <a:spcPts val="0"/>
              </a:spcBef>
            </a:pPr>
            <a:r>
              <a:rPr lang="en-US" dirty="0" smtClean="0"/>
              <a:t>constructor</a:t>
            </a:r>
            <a:r>
              <a:rPr lang="en-US" dirty="0"/>
              <a:t>.  It simply creates a blank </a:t>
            </a:r>
            <a:r>
              <a:rPr lang="en-US" dirty="0" smtClean="0"/>
              <a:t>object and fills</a:t>
            </a:r>
          </a:p>
          <a:p>
            <a:pPr algn="l">
              <a:spcBef>
                <a:spcPts val="0"/>
              </a:spcBef>
            </a:pPr>
            <a:r>
              <a:rPr lang="en-US" dirty="0" smtClean="0"/>
              <a:t>in </a:t>
            </a:r>
            <a:r>
              <a:rPr lang="en-US" dirty="0"/>
              <a:t>the fields with values retrieved via </a:t>
            </a:r>
            <a:r>
              <a:rPr lang="en-US" dirty="0" err="1"/>
              <a:t>deserialization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Serialization</a:t>
            </a:r>
            <a:br>
              <a:rPr lang="en-US" dirty="0" smtClean="0"/>
            </a:br>
            <a:r>
              <a:rPr lang="en-US" sz="2600" dirty="0" smtClean="0"/>
              <a:t>(continued)</a:t>
            </a:r>
          </a:p>
        </p:txBody>
      </p:sp>
      <p:sp>
        <p:nvSpPr>
          <p:cNvPr id="5125" name="Text Box 31"/>
          <p:cNvSpPr txBox="1">
            <a:spLocks noChangeArrowheads="1"/>
          </p:cNvSpPr>
          <p:nvPr/>
        </p:nvSpPr>
        <p:spPr bwMode="auto">
          <a:xfrm>
            <a:off x="3165475" y="4724400"/>
            <a:ext cx="2813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Object Serialization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63538" y="1631950"/>
            <a:ext cx="8416925" cy="3321050"/>
            <a:chOff x="282" y="1584"/>
            <a:chExt cx="5302" cy="2092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282" y="1584"/>
              <a:ext cx="1440" cy="1843"/>
              <a:chOff x="282" y="1392"/>
              <a:chExt cx="1440" cy="1843"/>
            </a:xfrm>
          </p:grpSpPr>
          <p:sp>
            <p:nvSpPr>
              <p:cNvPr id="5145" name="Rectangle 5"/>
              <p:cNvSpPr>
                <a:spLocks noChangeArrowheads="1"/>
              </p:cNvSpPr>
              <p:nvPr/>
            </p:nvSpPr>
            <p:spPr bwMode="auto">
              <a:xfrm>
                <a:off x="282" y="1392"/>
                <a:ext cx="1440" cy="18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b" anchorCtr="1"/>
              <a:lstStyle/>
              <a:p>
                <a:r>
                  <a:rPr lang="en-US" sz="2000"/>
                  <a:t>Java Application</a:t>
                </a:r>
              </a:p>
            </p:txBody>
          </p:sp>
          <p:sp>
            <p:nvSpPr>
              <p:cNvPr id="5146" name="Rectangle 6"/>
              <p:cNvSpPr>
                <a:spLocks noChangeArrowheads="1"/>
              </p:cNvSpPr>
              <p:nvPr/>
            </p:nvSpPr>
            <p:spPr bwMode="auto">
              <a:xfrm>
                <a:off x="426" y="1530"/>
                <a:ext cx="115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Ctr="1"/>
              <a:lstStyle/>
              <a:p>
                <a:r>
                  <a:rPr lang="en-US" sz="1600"/>
                  <a:t>Class A instance</a:t>
                </a:r>
              </a:p>
            </p:txBody>
          </p:sp>
          <p:sp>
            <p:nvSpPr>
              <p:cNvPr id="5147" name="Rectangle 7"/>
              <p:cNvSpPr>
                <a:spLocks noChangeArrowheads="1"/>
              </p:cNvSpPr>
              <p:nvPr/>
            </p:nvSpPr>
            <p:spPr bwMode="auto">
              <a:xfrm>
                <a:off x="570" y="1782"/>
                <a:ext cx="864" cy="2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r>
                  <a:rPr lang="en-US" sz="1600"/>
                  <a:t>int x = 4</a:t>
                </a:r>
              </a:p>
            </p:txBody>
          </p:sp>
          <p:sp>
            <p:nvSpPr>
              <p:cNvPr id="5148" name="Rectangle 8"/>
              <p:cNvSpPr>
                <a:spLocks noChangeArrowheads="1"/>
              </p:cNvSpPr>
              <p:nvPr/>
            </p:nvSpPr>
            <p:spPr bwMode="auto">
              <a:xfrm>
                <a:off x="570" y="2089"/>
                <a:ext cx="864" cy="2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r>
                  <a:rPr lang="en-US" sz="1600"/>
                  <a:t>B b =     </a:t>
                </a:r>
              </a:p>
            </p:txBody>
          </p:sp>
          <p:sp>
            <p:nvSpPr>
              <p:cNvPr id="5149" name="Rectangle 9"/>
              <p:cNvSpPr>
                <a:spLocks noChangeArrowheads="1"/>
              </p:cNvSpPr>
              <p:nvPr/>
            </p:nvSpPr>
            <p:spPr bwMode="auto">
              <a:xfrm>
                <a:off x="426" y="2692"/>
                <a:ext cx="1152" cy="2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r>
                  <a:rPr lang="en-US" sz="1600"/>
                  <a:t>Class B instance</a:t>
                </a:r>
              </a:p>
            </p:txBody>
          </p:sp>
          <p:sp>
            <p:nvSpPr>
              <p:cNvPr id="5150" name="Oval 10"/>
              <p:cNvSpPr>
                <a:spLocks noChangeArrowheads="1"/>
              </p:cNvSpPr>
              <p:nvPr/>
            </p:nvSpPr>
            <p:spPr bwMode="auto">
              <a:xfrm>
                <a:off x="1122" y="214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5151" name="AutoShape 11"/>
              <p:cNvSpPr>
                <a:spLocks noChangeArrowheads="1"/>
              </p:cNvSpPr>
              <p:nvPr/>
            </p:nvSpPr>
            <p:spPr bwMode="auto">
              <a:xfrm>
                <a:off x="1122" y="2692"/>
                <a:ext cx="86" cy="86"/>
              </a:xfrm>
              <a:prstGeom prst="diamond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cxnSp>
            <p:nvCxnSpPr>
              <p:cNvPr id="5152" name="AutoShape 12"/>
              <p:cNvCxnSpPr>
                <a:cxnSpLocks noChangeShapeType="1"/>
                <a:stCxn id="5150" idx="4"/>
                <a:endCxn id="5151" idx="0"/>
              </p:cNvCxnSpPr>
              <p:nvPr/>
            </p:nvCxnSpPr>
            <p:spPr bwMode="auto">
              <a:xfrm>
                <a:off x="1165" y="2233"/>
                <a:ext cx="0" cy="4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356" y="1584"/>
              <a:ext cx="1152" cy="1152"/>
              <a:chOff x="2256" y="2448"/>
              <a:chExt cx="1152" cy="1152"/>
            </a:xfrm>
          </p:grpSpPr>
          <p:sp>
            <p:nvSpPr>
              <p:cNvPr id="5143" name="AutoShape 13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1152" cy="1152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5144" name="Rectangle 14"/>
              <p:cNvSpPr>
                <a:spLocks noChangeArrowheads="1"/>
              </p:cNvSpPr>
              <p:nvPr/>
            </p:nvSpPr>
            <p:spPr bwMode="auto">
              <a:xfrm>
                <a:off x="2462" y="2814"/>
                <a:ext cx="741" cy="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>
                <a:spAutoFit/>
              </a:bodyPr>
              <a:lstStyle/>
              <a:p>
                <a:r>
                  <a:rPr lang="en-US" sz="1600"/>
                  <a:t>Serialized</a:t>
                </a:r>
              </a:p>
              <a:p>
                <a:r>
                  <a:rPr lang="en-US" sz="1600"/>
                  <a:t>Object(s)</a:t>
                </a:r>
              </a:p>
              <a:p>
                <a:r>
                  <a:rPr lang="en-US" sz="1600"/>
                  <a:t>in Arbitrary</a:t>
                </a:r>
              </a:p>
              <a:p>
                <a:r>
                  <a:rPr lang="en-US" sz="1600"/>
                  <a:t>File</a:t>
                </a:r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4144" y="1584"/>
              <a:ext cx="1440" cy="1843"/>
              <a:chOff x="282" y="1392"/>
              <a:chExt cx="1440" cy="1843"/>
            </a:xfrm>
          </p:grpSpPr>
          <p:sp>
            <p:nvSpPr>
              <p:cNvPr id="5135" name="Rectangle 21"/>
              <p:cNvSpPr>
                <a:spLocks noChangeArrowheads="1"/>
              </p:cNvSpPr>
              <p:nvPr/>
            </p:nvSpPr>
            <p:spPr bwMode="auto">
              <a:xfrm>
                <a:off x="282" y="1392"/>
                <a:ext cx="1440" cy="18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b" anchorCtr="1"/>
              <a:lstStyle/>
              <a:p>
                <a:r>
                  <a:rPr lang="en-US" sz="2000"/>
                  <a:t>Java Application</a:t>
                </a:r>
              </a:p>
            </p:txBody>
          </p:sp>
          <p:sp>
            <p:nvSpPr>
              <p:cNvPr id="5136" name="Rectangle 22"/>
              <p:cNvSpPr>
                <a:spLocks noChangeArrowheads="1"/>
              </p:cNvSpPr>
              <p:nvPr/>
            </p:nvSpPr>
            <p:spPr bwMode="auto">
              <a:xfrm>
                <a:off x="426" y="1530"/>
                <a:ext cx="1152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Ctr="1"/>
              <a:lstStyle/>
              <a:p>
                <a:r>
                  <a:rPr lang="en-US" sz="1600"/>
                  <a:t>Class A instance</a:t>
                </a:r>
              </a:p>
            </p:txBody>
          </p:sp>
          <p:sp>
            <p:nvSpPr>
              <p:cNvPr id="5137" name="Rectangle 23"/>
              <p:cNvSpPr>
                <a:spLocks noChangeArrowheads="1"/>
              </p:cNvSpPr>
              <p:nvPr/>
            </p:nvSpPr>
            <p:spPr bwMode="auto">
              <a:xfrm>
                <a:off x="570" y="1782"/>
                <a:ext cx="864" cy="2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r>
                  <a:rPr lang="en-US" sz="1600"/>
                  <a:t>int x = 4</a:t>
                </a:r>
              </a:p>
            </p:txBody>
          </p:sp>
          <p:sp>
            <p:nvSpPr>
              <p:cNvPr id="5138" name="Rectangle 24"/>
              <p:cNvSpPr>
                <a:spLocks noChangeArrowheads="1"/>
              </p:cNvSpPr>
              <p:nvPr/>
            </p:nvSpPr>
            <p:spPr bwMode="auto">
              <a:xfrm>
                <a:off x="570" y="2089"/>
                <a:ext cx="864" cy="2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r>
                  <a:rPr lang="en-US" sz="1600"/>
                  <a:t>B b =     </a:t>
                </a:r>
              </a:p>
            </p:txBody>
          </p:sp>
          <p:sp>
            <p:nvSpPr>
              <p:cNvPr id="5139" name="Rectangle 25"/>
              <p:cNvSpPr>
                <a:spLocks noChangeArrowheads="1"/>
              </p:cNvSpPr>
              <p:nvPr/>
            </p:nvSpPr>
            <p:spPr bwMode="auto">
              <a:xfrm>
                <a:off x="426" y="2692"/>
                <a:ext cx="1152" cy="2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r>
                  <a:rPr lang="en-US" sz="1600"/>
                  <a:t>Class B instance</a:t>
                </a:r>
              </a:p>
            </p:txBody>
          </p:sp>
          <p:sp>
            <p:nvSpPr>
              <p:cNvPr id="5140" name="Oval 26"/>
              <p:cNvSpPr>
                <a:spLocks noChangeArrowheads="1"/>
              </p:cNvSpPr>
              <p:nvPr/>
            </p:nvSpPr>
            <p:spPr bwMode="auto">
              <a:xfrm>
                <a:off x="1122" y="214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5141" name="AutoShape 27"/>
              <p:cNvSpPr>
                <a:spLocks noChangeArrowheads="1"/>
              </p:cNvSpPr>
              <p:nvPr/>
            </p:nvSpPr>
            <p:spPr bwMode="auto">
              <a:xfrm>
                <a:off x="1122" y="2692"/>
                <a:ext cx="86" cy="86"/>
              </a:xfrm>
              <a:prstGeom prst="diamond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cxnSp>
            <p:nvCxnSpPr>
              <p:cNvPr id="5142" name="AutoShape 28"/>
              <p:cNvCxnSpPr>
                <a:cxnSpLocks noChangeShapeType="1"/>
                <a:stCxn id="5140" idx="4"/>
                <a:endCxn id="5141" idx="0"/>
              </p:cNvCxnSpPr>
              <p:nvPr/>
            </p:nvCxnSpPr>
            <p:spPr bwMode="auto">
              <a:xfrm>
                <a:off x="1165" y="2233"/>
                <a:ext cx="0" cy="45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130" name="AutoShape 16"/>
            <p:cNvSpPr>
              <a:spLocks noChangeArrowheads="1"/>
            </p:cNvSpPr>
            <p:nvPr/>
          </p:nvSpPr>
          <p:spPr bwMode="auto">
            <a:xfrm>
              <a:off x="3303" y="2016"/>
              <a:ext cx="979" cy="345"/>
            </a:xfrm>
            <a:prstGeom prst="rightArrow">
              <a:avLst>
                <a:gd name="adj1" fmla="val 50000"/>
                <a:gd name="adj2" fmla="val 709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400"/>
                <a:t>Deserialization</a:t>
              </a:r>
            </a:p>
          </p:txBody>
        </p:sp>
        <p:sp>
          <p:nvSpPr>
            <p:cNvPr id="5131" name="AutoShape 15"/>
            <p:cNvSpPr>
              <a:spLocks noChangeArrowheads="1"/>
            </p:cNvSpPr>
            <p:nvPr/>
          </p:nvSpPr>
          <p:spPr bwMode="auto">
            <a:xfrm>
              <a:off x="1578" y="2016"/>
              <a:ext cx="979" cy="345"/>
            </a:xfrm>
            <a:prstGeom prst="rightArrow">
              <a:avLst>
                <a:gd name="adj1" fmla="val 50000"/>
                <a:gd name="adj2" fmla="val 709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400"/>
                <a:t>Serialization</a:t>
              </a:r>
            </a:p>
          </p:txBody>
        </p:sp>
        <p:sp>
          <p:nvSpPr>
            <p:cNvPr id="5132" name="Text Box 29"/>
            <p:cNvSpPr txBox="1">
              <a:spLocks noChangeArrowheads="1"/>
            </p:cNvSpPr>
            <p:nvPr/>
          </p:nvSpPr>
          <p:spPr bwMode="auto">
            <a:xfrm>
              <a:off x="784" y="342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JVM</a:t>
              </a:r>
            </a:p>
          </p:txBody>
        </p:sp>
        <p:sp>
          <p:nvSpPr>
            <p:cNvPr id="5133" name="Text Box 30"/>
            <p:cNvSpPr txBox="1">
              <a:spLocks noChangeArrowheads="1"/>
            </p:cNvSpPr>
            <p:nvPr/>
          </p:nvSpPr>
          <p:spPr bwMode="auto">
            <a:xfrm>
              <a:off x="4646" y="342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JVM</a:t>
              </a:r>
            </a:p>
          </p:txBody>
        </p:sp>
        <p:sp>
          <p:nvSpPr>
            <p:cNvPr id="5134" name="Text Box 32"/>
            <p:cNvSpPr txBox="1">
              <a:spLocks noChangeArrowheads="1"/>
            </p:cNvSpPr>
            <p:nvPr/>
          </p:nvSpPr>
          <p:spPr bwMode="auto">
            <a:xfrm>
              <a:off x="2287" y="2791"/>
              <a:ext cx="13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External Storage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to Use the Prototype Pattern</a:t>
            </a:r>
            <a:endParaRPr lang="en-US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classes to instantiate are specified at run-time.</a:t>
            </a:r>
          </a:p>
          <a:p>
            <a:r>
              <a:rPr lang="en-US" dirty="0" smtClean="0"/>
              <a:t>When you want to create another object at runtime that is a true copy of the object you are cloning.</a:t>
            </a:r>
          </a:p>
          <a:p>
            <a:r>
              <a:rPr lang="en-US" dirty="0" smtClean="0"/>
              <a:t>When object is complex and easier to clone.</a:t>
            </a:r>
          </a:p>
          <a:p>
            <a:r>
              <a:rPr lang="en-US" dirty="0" smtClean="0"/>
              <a:t>When object is time consuming to instantiate from scratch.</a:t>
            </a:r>
          </a:p>
          <a:p>
            <a:r>
              <a:rPr lang="en-US" dirty="0" smtClean="0"/>
              <a:t>When you don’t have access to a constructor for that object.</a:t>
            </a:r>
          </a:p>
          <a:p>
            <a:r>
              <a:rPr lang="en-US" dirty="0" smtClean="0"/>
              <a:t>When you have objects that differ in state in small ways.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Prototype pattern (Wikipedia)</a:t>
            </a:r>
          </a:p>
          <a:p>
            <a:pPr lvl="1">
              <a:buNone/>
            </a:pPr>
            <a:r>
              <a:rPr lang="en-US" sz="1800" dirty="0" smtClean="0">
                <a:hlinkClick r:id="rId2"/>
              </a:rPr>
              <a:t>http://en.wikipedia.org/wiki/Prototype_pattern</a:t>
            </a:r>
            <a:endParaRPr lang="en-US" sz="1800" dirty="0" smtClean="0"/>
          </a:p>
          <a:p>
            <a:r>
              <a:rPr lang="en-US" dirty="0" smtClean="0"/>
              <a:t>Prototype Pattern (Object-Oriented Design)</a:t>
            </a:r>
          </a:p>
          <a:p>
            <a:pPr lvl="1">
              <a:buNone/>
            </a:pPr>
            <a:r>
              <a:rPr lang="en-US" sz="1800" dirty="0" smtClean="0">
                <a:hlinkClick r:id="rId3"/>
              </a:rPr>
              <a:t>http://www.oodesign.com/prototype-pattern.html</a:t>
            </a:r>
            <a:endParaRPr lang="en-US" sz="1800" dirty="0" smtClean="0"/>
          </a:p>
          <a:p>
            <a:r>
              <a:rPr lang="en-US" dirty="0" smtClean="0"/>
              <a:t>Prototype Design Pattern (</a:t>
            </a:r>
            <a:r>
              <a:rPr lang="en-US" dirty="0" err="1" smtClean="0"/>
              <a:t>SourceMaking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sz="1800" dirty="0" smtClean="0">
                <a:hlinkClick r:id="rId4"/>
              </a:rPr>
              <a:t>http://sourcemaking.com/design_patterns/prototype</a:t>
            </a:r>
            <a:r>
              <a:rPr lang="en-US" sz="1800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8831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Suppose you have a list of Shape objects, which could be circles, rectangles, etc.  How would you write the code to duplicate that list?</a:t>
            </a:r>
          </a:p>
          <a:p>
            <a:pPr lvl="1"/>
            <a:r>
              <a:rPr lang="en-US" dirty="0" smtClean="0"/>
              <a:t>Note:  You are required to duplicate every shape on the list (deep copy), not simply duplicate the references (shallow copy).</a:t>
            </a:r>
          </a:p>
          <a:p>
            <a:r>
              <a:rPr lang="en-US" dirty="0" smtClean="0"/>
              <a:t>How can you create a duplicate list without knowing the exact class of each shape in the original list?</a:t>
            </a:r>
          </a:p>
          <a:p>
            <a:pPr lvl="1"/>
            <a:r>
              <a:rPr lang="en-US" dirty="0" err="1" smtClean="0"/>
              <a:t>multiway</a:t>
            </a:r>
            <a:r>
              <a:rPr lang="en-US" dirty="0" smtClean="0"/>
              <a:t> switch based on class? (not maintainable)</a:t>
            </a:r>
          </a:p>
          <a:p>
            <a:pPr lvl="1"/>
            <a:r>
              <a:rPr lang="en-US" dirty="0" smtClean="0"/>
              <a:t>reflection? (complicated and messy)</a:t>
            </a:r>
          </a:p>
          <a:p>
            <a:pPr lvl="1"/>
            <a:r>
              <a:rPr lang="en-US" dirty="0" smtClean="0"/>
              <a:t>prototype pattern? (simple and maintainable)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7454" y="5410200"/>
            <a:ext cx="5109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(Shape s : list1)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list2.add((Shape)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s.clone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Shallow Copy versus Deep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Shallow copy</a:t>
            </a:r>
          </a:p>
          <a:p>
            <a:pPr lvl="1"/>
            <a:r>
              <a:rPr lang="en-US" dirty="0" smtClean="0"/>
              <a:t>field-by-field copy</a:t>
            </a:r>
          </a:p>
          <a:p>
            <a:pPr lvl="1"/>
            <a:r>
              <a:rPr lang="en-US" dirty="0" smtClean="0"/>
              <a:t>copies references, not values</a:t>
            </a:r>
          </a:p>
          <a:p>
            <a:pPr lvl="1"/>
            <a:r>
              <a:rPr lang="en-US" dirty="0" smtClean="0"/>
              <a:t>fast and memory efficient, but the two copies are not independent – changes to one are reflected in the other</a:t>
            </a:r>
          </a:p>
          <a:p>
            <a:r>
              <a:rPr lang="en-US" dirty="0" smtClean="0"/>
              <a:t>Deep copy</a:t>
            </a:r>
          </a:p>
          <a:p>
            <a:pPr lvl="1"/>
            <a:r>
              <a:rPr lang="en-US" dirty="0" smtClean="0"/>
              <a:t>recursively copy values, not simply references to values</a:t>
            </a:r>
          </a:p>
          <a:p>
            <a:pPr lvl="1"/>
            <a:r>
              <a:rPr lang="en-US" dirty="0" smtClean="0"/>
              <a:t>slower and consumes more memory, but the two copies are independent – changes to one have no affect on the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Copy </a:t>
            </a:r>
            <a:r>
              <a:rPr lang="en-US" sz="2800" dirty="0" smtClean="0"/>
              <a:t>Illustrated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772806" y="2865120"/>
            <a:ext cx="1188720" cy="64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u="sng" dirty="0" smtClean="0"/>
              <a:t>:Circle</a:t>
            </a: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49206" y="2865120"/>
            <a:ext cx="1188720" cy="64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u="sng" dirty="0" smtClean="0"/>
              <a:t>:Rectangle</a:t>
            </a: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25606" y="2865120"/>
            <a:ext cx="1188720" cy="64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u="sng" dirty="0" smtClean="0"/>
              <a:t>:Circle</a:t>
            </a: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2006" y="2865120"/>
            <a:ext cx="1188720" cy="64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u="sng" dirty="0" smtClean="0"/>
              <a:t>:Pentagon</a:t>
            </a: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93499" y="1828800"/>
            <a:ext cx="365760" cy="365760"/>
            <a:chOff x="609600" y="4648200"/>
            <a:chExt cx="365760" cy="36576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09600" y="4648200"/>
              <a:ext cx="36576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23900" y="47625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99326" y="1447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133600" y="1828800"/>
            <a:ext cx="914400" cy="365760"/>
            <a:chOff x="1752600" y="1676400"/>
            <a:chExt cx="914400" cy="36576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752600" y="1676400"/>
              <a:ext cx="91440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5400000">
              <a:off x="2026920" y="18592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23715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9143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000" y="1828800"/>
            <a:ext cx="914400" cy="365760"/>
            <a:chOff x="1752600" y="1676400"/>
            <a:chExt cx="914400" cy="36576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752600" y="1676400"/>
              <a:ext cx="91440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>
              <a:off x="2026920" y="18592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Oval 22"/>
            <p:cNvSpPr/>
            <p:nvPr/>
          </p:nvSpPr>
          <p:spPr bwMode="auto">
            <a:xfrm>
              <a:off x="23715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9143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86400" y="1828800"/>
            <a:ext cx="914400" cy="365760"/>
            <a:chOff x="1752600" y="1676400"/>
            <a:chExt cx="914400" cy="36576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752600" y="1676400"/>
              <a:ext cx="91440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rot="5400000">
              <a:off x="2026920" y="18592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Oval 27"/>
            <p:cNvSpPr/>
            <p:nvPr/>
          </p:nvSpPr>
          <p:spPr bwMode="auto">
            <a:xfrm>
              <a:off x="23715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9143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62800" y="1828800"/>
            <a:ext cx="914400" cy="365760"/>
            <a:chOff x="1752600" y="1676400"/>
            <a:chExt cx="914400" cy="36576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752600" y="1676400"/>
              <a:ext cx="91440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rot="5400000">
              <a:off x="2026920" y="18592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Oval 32"/>
            <p:cNvSpPr/>
            <p:nvPr/>
          </p:nvSpPr>
          <p:spPr bwMode="auto">
            <a:xfrm>
              <a:off x="23715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9143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6" name="Straight Arrow Connector 35"/>
          <p:cNvCxnSpPr>
            <a:endCxn id="6" idx="0"/>
          </p:cNvCxnSpPr>
          <p:nvPr/>
        </p:nvCxnSpPr>
        <p:spPr bwMode="auto">
          <a:xfrm rot="16200000" flipH="1">
            <a:off x="1973132" y="2471086"/>
            <a:ext cx="784860" cy="3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endCxn id="7" idx="0"/>
          </p:cNvCxnSpPr>
          <p:nvPr/>
        </p:nvCxnSpPr>
        <p:spPr bwMode="auto">
          <a:xfrm rot="16200000" flipH="1">
            <a:off x="3649532" y="2471086"/>
            <a:ext cx="784860" cy="3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8" idx="0"/>
          </p:cNvCxnSpPr>
          <p:nvPr/>
        </p:nvCxnSpPr>
        <p:spPr bwMode="auto">
          <a:xfrm rot="16200000" flipH="1">
            <a:off x="5325932" y="2471086"/>
            <a:ext cx="784860" cy="3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endCxn id="9" idx="0"/>
          </p:cNvCxnSpPr>
          <p:nvPr/>
        </p:nvCxnSpPr>
        <p:spPr bwMode="auto">
          <a:xfrm rot="16200000" flipH="1">
            <a:off x="7002332" y="2471086"/>
            <a:ext cx="784860" cy="3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144959" y="2011680"/>
            <a:ext cx="988641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2889738" y="2011680"/>
            <a:ext cx="92026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566138" y="2011680"/>
            <a:ext cx="92026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6400800" y="2011680"/>
            <a:ext cx="762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893499" y="4206240"/>
            <a:ext cx="365760" cy="365760"/>
            <a:chOff x="609600" y="4648200"/>
            <a:chExt cx="365760" cy="36576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609600" y="4648200"/>
              <a:ext cx="36576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723900" y="47625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99326" y="382524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133600" y="4206240"/>
            <a:ext cx="914400" cy="365760"/>
            <a:chOff x="1752600" y="1676400"/>
            <a:chExt cx="914400" cy="365760"/>
          </a:xfrm>
        </p:grpSpPr>
        <p:sp>
          <p:nvSpPr>
            <p:cNvPr id="59" name="Rectangle 58"/>
            <p:cNvSpPr/>
            <p:nvPr/>
          </p:nvSpPr>
          <p:spPr bwMode="auto">
            <a:xfrm>
              <a:off x="1752600" y="1676400"/>
              <a:ext cx="91440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 rot="5400000">
              <a:off x="2026920" y="18592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Oval 60"/>
            <p:cNvSpPr/>
            <p:nvPr/>
          </p:nvSpPr>
          <p:spPr bwMode="auto">
            <a:xfrm>
              <a:off x="23715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9143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810000" y="4206240"/>
            <a:ext cx="914400" cy="365760"/>
            <a:chOff x="1752600" y="1676400"/>
            <a:chExt cx="914400" cy="365760"/>
          </a:xfrm>
        </p:grpSpPr>
        <p:sp>
          <p:nvSpPr>
            <p:cNvPr id="64" name="Rectangle 63"/>
            <p:cNvSpPr/>
            <p:nvPr/>
          </p:nvSpPr>
          <p:spPr bwMode="auto">
            <a:xfrm>
              <a:off x="1752600" y="1676400"/>
              <a:ext cx="91440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5400000">
              <a:off x="2026920" y="18592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>
              <a:off x="23715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143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86400" y="4206240"/>
            <a:ext cx="914400" cy="365760"/>
            <a:chOff x="1752600" y="1676400"/>
            <a:chExt cx="914400" cy="36576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1752600" y="1676400"/>
              <a:ext cx="91440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 rot="5400000">
              <a:off x="2026920" y="18592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Oval 70"/>
            <p:cNvSpPr/>
            <p:nvPr/>
          </p:nvSpPr>
          <p:spPr bwMode="auto">
            <a:xfrm>
              <a:off x="23715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19143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162800" y="4206240"/>
            <a:ext cx="914400" cy="365760"/>
            <a:chOff x="1752600" y="1676400"/>
            <a:chExt cx="914400" cy="365760"/>
          </a:xfrm>
        </p:grpSpPr>
        <p:sp>
          <p:nvSpPr>
            <p:cNvPr id="74" name="Rectangle 73"/>
            <p:cNvSpPr/>
            <p:nvPr/>
          </p:nvSpPr>
          <p:spPr bwMode="auto">
            <a:xfrm>
              <a:off x="1752600" y="1676400"/>
              <a:ext cx="91440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rot="5400000">
              <a:off x="2026920" y="18592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Oval 75"/>
            <p:cNvSpPr/>
            <p:nvPr/>
          </p:nvSpPr>
          <p:spPr bwMode="auto">
            <a:xfrm>
              <a:off x="23715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19143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78" name="Straight Arrow Connector 77"/>
          <p:cNvCxnSpPr/>
          <p:nvPr/>
        </p:nvCxnSpPr>
        <p:spPr bwMode="auto">
          <a:xfrm>
            <a:off x="1144959" y="4389120"/>
            <a:ext cx="988641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2889738" y="4389120"/>
            <a:ext cx="92026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4566138" y="4389120"/>
            <a:ext cx="92026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6400800" y="4389120"/>
            <a:ext cx="762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endCxn id="6" idx="2"/>
          </p:cNvCxnSpPr>
          <p:nvPr/>
        </p:nvCxnSpPr>
        <p:spPr bwMode="auto">
          <a:xfrm rot="5400000" flipH="1" flipV="1">
            <a:off x="1957892" y="3911266"/>
            <a:ext cx="815340" cy="3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>
            <a:endCxn id="7" idx="2"/>
          </p:cNvCxnSpPr>
          <p:nvPr/>
        </p:nvCxnSpPr>
        <p:spPr bwMode="auto">
          <a:xfrm rot="5400000" flipH="1" flipV="1">
            <a:off x="3634292" y="3911266"/>
            <a:ext cx="815340" cy="3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>
            <a:endCxn id="8" idx="2"/>
          </p:cNvCxnSpPr>
          <p:nvPr/>
        </p:nvCxnSpPr>
        <p:spPr bwMode="auto">
          <a:xfrm rot="5400000" flipH="1" flipV="1">
            <a:off x="5310692" y="3911266"/>
            <a:ext cx="815340" cy="3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>
            <a:endCxn id="9" idx="2"/>
          </p:cNvCxnSpPr>
          <p:nvPr/>
        </p:nvCxnSpPr>
        <p:spPr bwMode="auto">
          <a:xfrm rot="5400000" flipH="1" flipV="1">
            <a:off x="6987092" y="3911266"/>
            <a:ext cx="815340" cy="3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2236264" y="5036403"/>
            <a:ext cx="46714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happens when you change</a:t>
            </a:r>
          </a:p>
          <a:p>
            <a:r>
              <a:rPr lang="en-US" dirty="0" smtClean="0"/>
              <a:t>the radius of one of the circles?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Copy </a:t>
            </a:r>
            <a:r>
              <a:rPr lang="en-US" sz="2800" dirty="0" smtClean="0"/>
              <a:t>Illustrated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772806" y="2865120"/>
            <a:ext cx="1188720" cy="64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u="sng" dirty="0" smtClean="0"/>
              <a:t>:Circle</a:t>
            </a: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49206" y="2865120"/>
            <a:ext cx="1188720" cy="64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u="sng" dirty="0" smtClean="0"/>
              <a:t>:Rectangle</a:t>
            </a: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25606" y="2865120"/>
            <a:ext cx="1188720" cy="64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u="sng" dirty="0" smtClean="0"/>
              <a:t>:Circle</a:t>
            </a: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2006" y="2865120"/>
            <a:ext cx="1188720" cy="64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u="sng" dirty="0" smtClean="0"/>
              <a:t>:Pentagon</a:t>
            </a: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893499" y="1828800"/>
            <a:ext cx="365760" cy="365760"/>
            <a:chOff x="609600" y="4648200"/>
            <a:chExt cx="365760" cy="36576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09600" y="4648200"/>
              <a:ext cx="36576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23900" y="47625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99326" y="1447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list1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18"/>
          <p:cNvGrpSpPr/>
          <p:nvPr/>
        </p:nvGrpSpPr>
        <p:grpSpPr>
          <a:xfrm>
            <a:off x="2133600" y="1828800"/>
            <a:ext cx="914400" cy="365760"/>
            <a:chOff x="1752600" y="1676400"/>
            <a:chExt cx="914400" cy="36576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752600" y="1676400"/>
              <a:ext cx="91440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 rot="5400000">
              <a:off x="2026920" y="18592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Oval 16"/>
            <p:cNvSpPr/>
            <p:nvPr/>
          </p:nvSpPr>
          <p:spPr bwMode="auto">
            <a:xfrm>
              <a:off x="23715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9143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9"/>
          <p:cNvGrpSpPr/>
          <p:nvPr/>
        </p:nvGrpSpPr>
        <p:grpSpPr>
          <a:xfrm>
            <a:off x="3810000" y="1828800"/>
            <a:ext cx="914400" cy="365760"/>
            <a:chOff x="1752600" y="1676400"/>
            <a:chExt cx="914400" cy="36576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752600" y="1676400"/>
              <a:ext cx="91440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>
              <a:off x="2026920" y="18592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Oval 22"/>
            <p:cNvSpPr/>
            <p:nvPr/>
          </p:nvSpPr>
          <p:spPr bwMode="auto">
            <a:xfrm>
              <a:off x="23715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9143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24"/>
          <p:cNvGrpSpPr/>
          <p:nvPr/>
        </p:nvGrpSpPr>
        <p:grpSpPr>
          <a:xfrm>
            <a:off x="5486400" y="1828800"/>
            <a:ext cx="914400" cy="365760"/>
            <a:chOff x="1752600" y="1676400"/>
            <a:chExt cx="914400" cy="36576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752600" y="1676400"/>
              <a:ext cx="91440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rot="5400000">
              <a:off x="2026920" y="18592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Oval 27"/>
            <p:cNvSpPr/>
            <p:nvPr/>
          </p:nvSpPr>
          <p:spPr bwMode="auto">
            <a:xfrm>
              <a:off x="23715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19143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29"/>
          <p:cNvGrpSpPr/>
          <p:nvPr/>
        </p:nvGrpSpPr>
        <p:grpSpPr>
          <a:xfrm>
            <a:off x="7162800" y="1828800"/>
            <a:ext cx="914400" cy="365760"/>
            <a:chOff x="1752600" y="1676400"/>
            <a:chExt cx="914400" cy="36576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752600" y="1676400"/>
              <a:ext cx="91440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rot="5400000">
              <a:off x="2026920" y="18592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Oval 32"/>
            <p:cNvSpPr/>
            <p:nvPr/>
          </p:nvSpPr>
          <p:spPr bwMode="auto">
            <a:xfrm>
              <a:off x="23715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9143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6" name="Straight Arrow Connector 35"/>
          <p:cNvCxnSpPr>
            <a:endCxn id="6" idx="0"/>
          </p:cNvCxnSpPr>
          <p:nvPr/>
        </p:nvCxnSpPr>
        <p:spPr bwMode="auto">
          <a:xfrm rot="16200000" flipH="1">
            <a:off x="1973132" y="2471086"/>
            <a:ext cx="784860" cy="3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endCxn id="7" idx="0"/>
          </p:cNvCxnSpPr>
          <p:nvPr/>
        </p:nvCxnSpPr>
        <p:spPr bwMode="auto">
          <a:xfrm rot="16200000" flipH="1">
            <a:off x="3649532" y="2471086"/>
            <a:ext cx="784860" cy="3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8" idx="0"/>
          </p:cNvCxnSpPr>
          <p:nvPr/>
        </p:nvCxnSpPr>
        <p:spPr bwMode="auto">
          <a:xfrm rot="16200000" flipH="1">
            <a:off x="5325932" y="2471086"/>
            <a:ext cx="784860" cy="3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endCxn id="9" idx="0"/>
          </p:cNvCxnSpPr>
          <p:nvPr/>
        </p:nvCxnSpPr>
        <p:spPr bwMode="auto">
          <a:xfrm rot="16200000" flipH="1">
            <a:off x="7002332" y="2471086"/>
            <a:ext cx="784860" cy="3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144959" y="2011680"/>
            <a:ext cx="988641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2889738" y="2011680"/>
            <a:ext cx="92026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566138" y="2011680"/>
            <a:ext cx="92026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6400800" y="2011680"/>
            <a:ext cx="762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Rectangle 72"/>
          <p:cNvSpPr/>
          <p:nvPr/>
        </p:nvSpPr>
        <p:spPr bwMode="auto">
          <a:xfrm>
            <a:off x="1762532" y="5227320"/>
            <a:ext cx="1188720" cy="64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u="sng" dirty="0" smtClean="0"/>
              <a:t>:Circle</a:t>
            </a: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438932" y="5227320"/>
            <a:ext cx="1188720" cy="64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u="sng" dirty="0" smtClean="0"/>
              <a:t>:Rectangle</a:t>
            </a: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5115332" y="5227320"/>
            <a:ext cx="1188720" cy="64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u="sng" dirty="0" smtClean="0"/>
              <a:t>:Circle</a:t>
            </a: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6791732" y="5227320"/>
            <a:ext cx="1188720" cy="640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u="sng" dirty="0" smtClean="0"/>
              <a:t>:Pentagon</a:t>
            </a: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8" name="Group 9"/>
          <p:cNvGrpSpPr/>
          <p:nvPr/>
        </p:nvGrpSpPr>
        <p:grpSpPr>
          <a:xfrm>
            <a:off x="883225" y="4191000"/>
            <a:ext cx="365760" cy="365760"/>
            <a:chOff x="609600" y="4648200"/>
            <a:chExt cx="365760" cy="36576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609600" y="4648200"/>
              <a:ext cx="36576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23900" y="47625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89052" y="3810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3" name="Group 18"/>
          <p:cNvGrpSpPr/>
          <p:nvPr/>
        </p:nvGrpSpPr>
        <p:grpSpPr>
          <a:xfrm>
            <a:off x="2123326" y="4191000"/>
            <a:ext cx="914400" cy="365760"/>
            <a:chOff x="1752600" y="1676400"/>
            <a:chExt cx="914400" cy="36576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752600" y="1676400"/>
              <a:ext cx="91440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 bwMode="auto">
            <a:xfrm rot="5400000">
              <a:off x="2026920" y="18592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Oval 95"/>
            <p:cNvSpPr/>
            <p:nvPr/>
          </p:nvSpPr>
          <p:spPr bwMode="auto">
            <a:xfrm>
              <a:off x="23715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19143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8" name="Group 19"/>
          <p:cNvGrpSpPr/>
          <p:nvPr/>
        </p:nvGrpSpPr>
        <p:grpSpPr>
          <a:xfrm>
            <a:off x="3799726" y="4191000"/>
            <a:ext cx="914400" cy="365760"/>
            <a:chOff x="1752600" y="1676400"/>
            <a:chExt cx="914400" cy="365760"/>
          </a:xfrm>
        </p:grpSpPr>
        <p:sp>
          <p:nvSpPr>
            <p:cNvPr id="99" name="Rectangle 98"/>
            <p:cNvSpPr/>
            <p:nvPr/>
          </p:nvSpPr>
          <p:spPr bwMode="auto">
            <a:xfrm>
              <a:off x="1752600" y="1676400"/>
              <a:ext cx="91440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 rot="5400000">
              <a:off x="2026920" y="18592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Oval 100"/>
            <p:cNvSpPr/>
            <p:nvPr/>
          </p:nvSpPr>
          <p:spPr bwMode="auto">
            <a:xfrm>
              <a:off x="23715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19143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3" name="Group 24"/>
          <p:cNvGrpSpPr/>
          <p:nvPr/>
        </p:nvGrpSpPr>
        <p:grpSpPr>
          <a:xfrm>
            <a:off x="5476126" y="4191000"/>
            <a:ext cx="914400" cy="365760"/>
            <a:chOff x="1752600" y="1676400"/>
            <a:chExt cx="914400" cy="365760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1752600" y="1676400"/>
              <a:ext cx="91440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 bwMode="auto">
            <a:xfrm rot="5400000">
              <a:off x="2026920" y="18592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Oval 105"/>
            <p:cNvSpPr/>
            <p:nvPr/>
          </p:nvSpPr>
          <p:spPr bwMode="auto">
            <a:xfrm>
              <a:off x="23715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19143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8" name="Group 29"/>
          <p:cNvGrpSpPr/>
          <p:nvPr/>
        </p:nvGrpSpPr>
        <p:grpSpPr>
          <a:xfrm>
            <a:off x="7152526" y="4191000"/>
            <a:ext cx="914400" cy="365760"/>
            <a:chOff x="1752600" y="1676400"/>
            <a:chExt cx="914400" cy="365760"/>
          </a:xfrm>
        </p:grpSpPr>
        <p:sp>
          <p:nvSpPr>
            <p:cNvPr id="109" name="Rectangle 108"/>
            <p:cNvSpPr/>
            <p:nvPr/>
          </p:nvSpPr>
          <p:spPr bwMode="auto">
            <a:xfrm>
              <a:off x="1752600" y="1676400"/>
              <a:ext cx="914400" cy="3657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 bwMode="auto">
            <a:xfrm rot="5400000">
              <a:off x="2026920" y="18592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Oval 110"/>
            <p:cNvSpPr/>
            <p:nvPr/>
          </p:nvSpPr>
          <p:spPr bwMode="auto">
            <a:xfrm>
              <a:off x="23715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1914378" y="17907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13" name="Straight Arrow Connector 112"/>
          <p:cNvCxnSpPr>
            <a:endCxn id="73" idx="0"/>
          </p:cNvCxnSpPr>
          <p:nvPr/>
        </p:nvCxnSpPr>
        <p:spPr bwMode="auto">
          <a:xfrm rot="16200000" flipH="1">
            <a:off x="1962858" y="4833286"/>
            <a:ext cx="784860" cy="3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Arrow Connector 113"/>
          <p:cNvCxnSpPr>
            <a:endCxn id="82" idx="0"/>
          </p:cNvCxnSpPr>
          <p:nvPr/>
        </p:nvCxnSpPr>
        <p:spPr bwMode="auto">
          <a:xfrm rot="16200000" flipH="1">
            <a:off x="3639258" y="4833286"/>
            <a:ext cx="784860" cy="3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>
            <a:endCxn id="84" idx="0"/>
          </p:cNvCxnSpPr>
          <p:nvPr/>
        </p:nvCxnSpPr>
        <p:spPr bwMode="auto">
          <a:xfrm rot="16200000" flipH="1">
            <a:off x="5315658" y="4833286"/>
            <a:ext cx="784860" cy="3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endCxn id="86" idx="0"/>
          </p:cNvCxnSpPr>
          <p:nvPr/>
        </p:nvCxnSpPr>
        <p:spPr bwMode="auto">
          <a:xfrm rot="16200000" flipH="1">
            <a:off x="6992058" y="4833286"/>
            <a:ext cx="784860" cy="3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1134685" y="4373880"/>
            <a:ext cx="988641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>
            <a:off x="2879464" y="4373880"/>
            <a:ext cx="92026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4555864" y="4373880"/>
            <a:ext cx="92026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6390526" y="4373880"/>
            <a:ext cx="762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Prototype Pattern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Intent:  Specify the kinds of objects to create using a prototypical instance, and create new objects by copying this prototype.</a:t>
            </a:r>
          </a:p>
          <a:p>
            <a:pPr eaLnBrk="1" hangingPunct="1"/>
            <a:r>
              <a:rPr lang="en-US" dirty="0" smtClean="0"/>
              <a:t>Collaborations:  A client asks a prototype object to clone itself.</a:t>
            </a:r>
          </a:p>
          <a:p>
            <a:pPr eaLnBrk="1" hangingPunct="1"/>
            <a:r>
              <a:rPr lang="en-US" dirty="0" smtClean="0"/>
              <a:t>Consequences:</a:t>
            </a:r>
          </a:p>
          <a:p>
            <a:pPr lvl="1" eaLnBrk="1" hangingPunct="1"/>
            <a:r>
              <a:rPr lang="en-US" dirty="0" smtClean="0"/>
              <a:t>Client can create objects without knowing their exact class or creation details</a:t>
            </a:r>
          </a:p>
          <a:p>
            <a:pPr lvl="1" eaLnBrk="1" hangingPunct="1"/>
            <a:r>
              <a:rPr lang="en-US" dirty="0" smtClean="0"/>
              <a:t>Easy to add and remove objects at run-time.</a:t>
            </a:r>
          </a:p>
          <a:p>
            <a:pPr lvl="1" eaLnBrk="1" hangingPunct="1"/>
            <a:r>
              <a:rPr lang="en-US" dirty="0" smtClean="0"/>
              <a:t>Reduced number of class and reduced </a:t>
            </a:r>
            <a:r>
              <a:rPr lang="en-US" dirty="0" err="1" smtClean="0"/>
              <a:t>subclassing</a:t>
            </a:r>
            <a:r>
              <a:rPr lang="en-US" dirty="0" smtClean="0"/>
              <a:t> when compared to other creational patterns.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Prototype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6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Structure:</a:t>
            </a:r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1676400" y="1981200"/>
            <a:ext cx="1371600" cy="914400"/>
            <a:chOff x="1104" y="1680"/>
            <a:chExt cx="864" cy="576"/>
          </a:xfrm>
        </p:grpSpPr>
        <p:sp>
          <p:nvSpPr>
            <p:cNvPr id="15411" name="Rectangle 5"/>
            <p:cNvSpPr>
              <a:spLocks noChangeArrowheads="1"/>
            </p:cNvSpPr>
            <p:nvPr/>
          </p:nvSpPr>
          <p:spPr bwMode="auto">
            <a:xfrm>
              <a:off x="1104" y="1680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/>
                <a:t>     Client</a:t>
              </a:r>
              <a:br>
                <a:rPr lang="en-US" sz="1600"/>
              </a:br>
              <a:r>
                <a:rPr lang="en-US" sz="1600"/>
                <a:t/>
              </a:r>
              <a:br>
                <a:rPr lang="en-US" sz="1600"/>
              </a:br>
              <a:r>
                <a:rPr lang="en-US" sz="1600"/>
                <a:t>operation()</a:t>
              </a:r>
            </a:p>
          </p:txBody>
        </p:sp>
        <p:sp>
          <p:nvSpPr>
            <p:cNvPr id="15412" name="Line 6"/>
            <p:cNvSpPr>
              <a:spLocks noChangeShapeType="1"/>
            </p:cNvSpPr>
            <p:nvPr/>
          </p:nvSpPr>
          <p:spPr bwMode="auto">
            <a:xfrm>
              <a:off x="1104" y="1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5413" name="Line 7"/>
            <p:cNvSpPr>
              <a:spLocks noChangeShapeType="1"/>
            </p:cNvSpPr>
            <p:nvPr/>
          </p:nvSpPr>
          <p:spPr bwMode="auto">
            <a:xfrm>
              <a:off x="1104" y="20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15367" name="Group 8"/>
          <p:cNvGrpSpPr>
            <a:grpSpLocks/>
          </p:cNvGrpSpPr>
          <p:nvPr/>
        </p:nvGrpSpPr>
        <p:grpSpPr bwMode="auto">
          <a:xfrm>
            <a:off x="5213350" y="1981200"/>
            <a:ext cx="1371600" cy="914400"/>
            <a:chOff x="1104" y="1680"/>
            <a:chExt cx="864" cy="576"/>
          </a:xfrm>
        </p:grpSpPr>
        <p:sp>
          <p:nvSpPr>
            <p:cNvPr id="15408" name="Rectangle 9"/>
            <p:cNvSpPr>
              <a:spLocks noChangeArrowheads="1"/>
            </p:cNvSpPr>
            <p:nvPr/>
          </p:nvSpPr>
          <p:spPr bwMode="auto">
            <a:xfrm>
              <a:off x="1104" y="1680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/>
                <a:t>   </a:t>
              </a:r>
              <a:r>
                <a:rPr lang="en-US" sz="1600" i="1"/>
                <a:t>Prototype</a:t>
              </a:r>
              <a:r>
                <a:rPr lang="en-US" sz="1600"/>
                <a:t/>
              </a:r>
              <a:br>
                <a:rPr lang="en-US" sz="1600"/>
              </a:br>
              <a:r>
                <a:rPr lang="en-US" sz="1600"/>
                <a:t/>
              </a:r>
              <a:br>
                <a:rPr lang="en-US" sz="1600"/>
              </a:br>
              <a:r>
                <a:rPr lang="en-US" sz="1600" i="1"/>
                <a:t>clone()</a:t>
              </a:r>
            </a:p>
          </p:txBody>
        </p:sp>
        <p:sp>
          <p:nvSpPr>
            <p:cNvPr id="15409" name="Line 10"/>
            <p:cNvSpPr>
              <a:spLocks noChangeShapeType="1"/>
            </p:cNvSpPr>
            <p:nvPr/>
          </p:nvSpPr>
          <p:spPr bwMode="auto">
            <a:xfrm>
              <a:off x="1104" y="1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5410" name="Line 11"/>
            <p:cNvSpPr>
              <a:spLocks noChangeShapeType="1"/>
            </p:cNvSpPr>
            <p:nvPr/>
          </p:nvSpPr>
          <p:spPr bwMode="auto">
            <a:xfrm>
              <a:off x="1104" y="20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15368" name="Group 12"/>
          <p:cNvGrpSpPr>
            <a:grpSpLocks/>
          </p:cNvGrpSpPr>
          <p:nvPr/>
        </p:nvGrpSpPr>
        <p:grpSpPr bwMode="auto">
          <a:xfrm>
            <a:off x="3659188" y="3733800"/>
            <a:ext cx="2011362" cy="914400"/>
            <a:chOff x="1104" y="1680"/>
            <a:chExt cx="864" cy="576"/>
          </a:xfrm>
        </p:grpSpPr>
        <p:sp>
          <p:nvSpPr>
            <p:cNvPr id="15405" name="Rectangle 13"/>
            <p:cNvSpPr>
              <a:spLocks noChangeArrowheads="1"/>
            </p:cNvSpPr>
            <p:nvPr/>
          </p:nvSpPr>
          <p:spPr bwMode="auto">
            <a:xfrm>
              <a:off x="1104" y="1680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/>
                <a:t>ConcretePrototype1</a:t>
              </a:r>
              <a:br>
                <a:rPr lang="en-US" sz="1600"/>
              </a:br>
              <a:r>
                <a:rPr lang="en-US" sz="1600"/>
                <a:t/>
              </a:r>
              <a:br>
                <a:rPr lang="en-US" sz="1600"/>
              </a:br>
              <a:r>
                <a:rPr lang="en-US" sz="1600"/>
                <a:t>clone()</a:t>
              </a:r>
            </a:p>
          </p:txBody>
        </p:sp>
        <p:sp>
          <p:nvSpPr>
            <p:cNvPr id="15406" name="Line 14"/>
            <p:cNvSpPr>
              <a:spLocks noChangeShapeType="1"/>
            </p:cNvSpPr>
            <p:nvPr/>
          </p:nvSpPr>
          <p:spPr bwMode="auto">
            <a:xfrm>
              <a:off x="1104" y="1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5407" name="Line 15"/>
            <p:cNvSpPr>
              <a:spLocks noChangeShapeType="1"/>
            </p:cNvSpPr>
            <p:nvPr/>
          </p:nvSpPr>
          <p:spPr bwMode="auto">
            <a:xfrm>
              <a:off x="1104" y="20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pSp>
        <p:nvGrpSpPr>
          <p:cNvPr id="15369" name="Group 16"/>
          <p:cNvGrpSpPr>
            <a:grpSpLocks/>
          </p:cNvGrpSpPr>
          <p:nvPr/>
        </p:nvGrpSpPr>
        <p:grpSpPr bwMode="auto">
          <a:xfrm>
            <a:off x="6126163" y="3733800"/>
            <a:ext cx="2011362" cy="914400"/>
            <a:chOff x="1104" y="1680"/>
            <a:chExt cx="864" cy="576"/>
          </a:xfrm>
        </p:grpSpPr>
        <p:sp>
          <p:nvSpPr>
            <p:cNvPr id="15402" name="Rectangle 17"/>
            <p:cNvSpPr>
              <a:spLocks noChangeArrowheads="1"/>
            </p:cNvSpPr>
            <p:nvPr/>
          </p:nvSpPr>
          <p:spPr bwMode="auto">
            <a:xfrm>
              <a:off x="1104" y="1680"/>
              <a:ext cx="86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l"/>
              <a:r>
                <a:rPr lang="en-US" sz="1600"/>
                <a:t>ConcretePrototype2</a:t>
              </a:r>
              <a:br>
                <a:rPr lang="en-US" sz="1600"/>
              </a:br>
              <a:r>
                <a:rPr lang="en-US" sz="1600"/>
                <a:t/>
              </a:r>
              <a:br>
                <a:rPr lang="en-US" sz="1600"/>
              </a:br>
              <a:r>
                <a:rPr lang="en-US" sz="1600"/>
                <a:t>clone()</a:t>
              </a:r>
            </a:p>
          </p:txBody>
        </p:sp>
        <p:sp>
          <p:nvSpPr>
            <p:cNvPr id="15403" name="Line 18"/>
            <p:cNvSpPr>
              <a:spLocks noChangeShapeType="1"/>
            </p:cNvSpPr>
            <p:nvPr/>
          </p:nvSpPr>
          <p:spPr bwMode="auto">
            <a:xfrm>
              <a:off x="1104" y="1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5404" name="Line 19"/>
            <p:cNvSpPr>
              <a:spLocks noChangeShapeType="1"/>
            </p:cNvSpPr>
            <p:nvPr/>
          </p:nvSpPr>
          <p:spPr bwMode="auto">
            <a:xfrm>
              <a:off x="1104" y="20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15370" name="AutoShape 20"/>
          <p:cNvSpPr>
            <a:spLocks noChangeArrowheads="1"/>
          </p:cNvSpPr>
          <p:nvPr/>
        </p:nvSpPr>
        <p:spPr bwMode="auto">
          <a:xfrm>
            <a:off x="5807075" y="2895600"/>
            <a:ext cx="182563" cy="1825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5371" name="AutoShape 21"/>
          <p:cNvCxnSpPr>
            <a:cxnSpLocks noChangeShapeType="1"/>
            <a:stCxn id="15370" idx="3"/>
            <a:endCxn id="15405" idx="0"/>
          </p:cNvCxnSpPr>
          <p:nvPr/>
        </p:nvCxnSpPr>
        <p:spPr bwMode="auto">
          <a:xfrm rot="5400000">
            <a:off x="4954588" y="2789238"/>
            <a:ext cx="655637" cy="1233487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5372" name="AutoShape 22"/>
          <p:cNvCxnSpPr>
            <a:cxnSpLocks noChangeShapeType="1"/>
            <a:stCxn id="15370" idx="3"/>
            <a:endCxn id="15402" idx="0"/>
          </p:cNvCxnSpPr>
          <p:nvPr/>
        </p:nvCxnSpPr>
        <p:spPr bwMode="auto">
          <a:xfrm rot="16200000" flipH="1">
            <a:off x="6188075" y="2789238"/>
            <a:ext cx="655637" cy="1233488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5373" name="AutoShape 23"/>
          <p:cNvCxnSpPr>
            <a:cxnSpLocks noChangeShapeType="1"/>
            <a:stCxn id="15411" idx="3"/>
            <a:endCxn id="15408" idx="1"/>
          </p:cNvCxnSpPr>
          <p:nvPr/>
        </p:nvCxnSpPr>
        <p:spPr bwMode="auto">
          <a:xfrm>
            <a:off x="3048000" y="2438400"/>
            <a:ext cx="21653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arrow" w="lg" len="lg"/>
          </a:ln>
        </p:spPr>
      </p:cxnSp>
      <p:grpSp>
        <p:nvGrpSpPr>
          <p:cNvPr id="15374" name="Group 24"/>
          <p:cNvGrpSpPr>
            <a:grpSpLocks/>
          </p:cNvGrpSpPr>
          <p:nvPr/>
        </p:nvGrpSpPr>
        <p:grpSpPr bwMode="auto">
          <a:xfrm>
            <a:off x="1143000" y="3306763"/>
            <a:ext cx="2101850" cy="731837"/>
            <a:chOff x="3716" y="1791"/>
            <a:chExt cx="1727" cy="471"/>
          </a:xfrm>
        </p:grpSpPr>
        <p:sp>
          <p:nvSpPr>
            <p:cNvPr id="15395" name="Rectangle 25"/>
            <p:cNvSpPr>
              <a:spLocks noChangeArrowheads="1"/>
            </p:cNvSpPr>
            <p:nvPr/>
          </p:nvSpPr>
          <p:spPr bwMode="auto">
            <a:xfrm>
              <a:off x="3764" y="1791"/>
              <a:ext cx="167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/>
                <a:t>p = prototype.clone()</a:t>
              </a:r>
            </a:p>
          </p:txBody>
        </p:sp>
        <p:grpSp>
          <p:nvGrpSpPr>
            <p:cNvPr id="15396" name="Group 26"/>
            <p:cNvGrpSpPr>
              <a:grpSpLocks/>
            </p:cNvGrpSpPr>
            <p:nvPr/>
          </p:nvGrpSpPr>
          <p:grpSpPr bwMode="auto">
            <a:xfrm>
              <a:off x="3716" y="1801"/>
              <a:ext cx="1727" cy="461"/>
              <a:chOff x="1680" y="2201"/>
              <a:chExt cx="2361" cy="693"/>
            </a:xfrm>
          </p:grpSpPr>
          <p:sp>
            <p:nvSpPr>
              <p:cNvPr id="15397" name="AutoShape 27"/>
              <p:cNvSpPr>
                <a:spLocks noChangeArrowheads="1"/>
              </p:cNvSpPr>
              <p:nvPr/>
            </p:nvSpPr>
            <p:spPr bwMode="auto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8" name="Line 28"/>
              <p:cNvSpPr>
                <a:spLocks noChangeShapeType="1"/>
              </p:cNvSpPr>
              <p:nvPr/>
            </p:nvSpPr>
            <p:spPr bwMode="auto">
              <a:xfrm>
                <a:off x="1680" y="2203"/>
                <a:ext cx="0" cy="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5399" name="Line 29"/>
              <p:cNvSpPr>
                <a:spLocks noChangeShapeType="1"/>
              </p:cNvSpPr>
              <p:nvPr/>
            </p:nvSpPr>
            <p:spPr bwMode="auto">
              <a:xfrm>
                <a:off x="1680" y="2894"/>
                <a:ext cx="2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5400" name="Line 30"/>
              <p:cNvSpPr>
                <a:spLocks noChangeShapeType="1"/>
              </p:cNvSpPr>
              <p:nvPr/>
            </p:nvSpPr>
            <p:spPr bwMode="auto">
              <a:xfrm>
                <a:off x="1680" y="2201"/>
                <a:ext cx="2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5401" name="Line 31"/>
              <p:cNvSpPr>
                <a:spLocks noChangeShapeType="1"/>
              </p:cNvSpPr>
              <p:nvPr/>
            </p:nvSpPr>
            <p:spPr bwMode="auto">
              <a:xfrm>
                <a:off x="4041" y="243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grpSp>
        <p:nvGrpSpPr>
          <p:cNvPr id="15375" name="Group 32"/>
          <p:cNvGrpSpPr>
            <a:grpSpLocks/>
          </p:cNvGrpSpPr>
          <p:nvPr/>
        </p:nvGrpSpPr>
        <p:grpSpPr bwMode="auto">
          <a:xfrm>
            <a:off x="3613150" y="5059363"/>
            <a:ext cx="2101850" cy="731837"/>
            <a:chOff x="3716" y="1791"/>
            <a:chExt cx="1727" cy="471"/>
          </a:xfrm>
        </p:grpSpPr>
        <p:sp>
          <p:nvSpPr>
            <p:cNvPr id="15388" name="Rectangle 33"/>
            <p:cNvSpPr>
              <a:spLocks noChangeArrowheads="1"/>
            </p:cNvSpPr>
            <p:nvPr/>
          </p:nvSpPr>
          <p:spPr bwMode="auto">
            <a:xfrm>
              <a:off x="3764" y="1791"/>
              <a:ext cx="167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/>
                <a:t>return copy of self</a:t>
              </a:r>
            </a:p>
          </p:txBody>
        </p:sp>
        <p:grpSp>
          <p:nvGrpSpPr>
            <p:cNvPr id="15389" name="Group 34"/>
            <p:cNvGrpSpPr>
              <a:grpSpLocks/>
            </p:cNvGrpSpPr>
            <p:nvPr/>
          </p:nvGrpSpPr>
          <p:grpSpPr bwMode="auto">
            <a:xfrm>
              <a:off x="3716" y="1801"/>
              <a:ext cx="1727" cy="461"/>
              <a:chOff x="1680" y="2201"/>
              <a:chExt cx="2361" cy="693"/>
            </a:xfrm>
          </p:grpSpPr>
          <p:sp>
            <p:nvSpPr>
              <p:cNvPr id="15390" name="AutoShape 35"/>
              <p:cNvSpPr>
                <a:spLocks noChangeArrowheads="1"/>
              </p:cNvSpPr>
              <p:nvPr/>
            </p:nvSpPr>
            <p:spPr bwMode="auto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Line 36"/>
              <p:cNvSpPr>
                <a:spLocks noChangeShapeType="1"/>
              </p:cNvSpPr>
              <p:nvPr/>
            </p:nvSpPr>
            <p:spPr bwMode="auto">
              <a:xfrm>
                <a:off x="1680" y="2203"/>
                <a:ext cx="0" cy="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5392" name="Line 37"/>
              <p:cNvSpPr>
                <a:spLocks noChangeShapeType="1"/>
              </p:cNvSpPr>
              <p:nvPr/>
            </p:nvSpPr>
            <p:spPr bwMode="auto">
              <a:xfrm>
                <a:off x="1680" y="2894"/>
                <a:ext cx="2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5393" name="Line 38"/>
              <p:cNvSpPr>
                <a:spLocks noChangeShapeType="1"/>
              </p:cNvSpPr>
              <p:nvPr/>
            </p:nvSpPr>
            <p:spPr bwMode="auto">
              <a:xfrm>
                <a:off x="1680" y="2201"/>
                <a:ext cx="2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5394" name="Line 39"/>
              <p:cNvSpPr>
                <a:spLocks noChangeShapeType="1"/>
              </p:cNvSpPr>
              <p:nvPr/>
            </p:nvSpPr>
            <p:spPr bwMode="auto">
              <a:xfrm>
                <a:off x="4041" y="243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grpSp>
        <p:nvGrpSpPr>
          <p:cNvPr id="15376" name="Group 40"/>
          <p:cNvGrpSpPr>
            <a:grpSpLocks/>
          </p:cNvGrpSpPr>
          <p:nvPr/>
        </p:nvGrpSpPr>
        <p:grpSpPr bwMode="auto">
          <a:xfrm>
            <a:off x="6081713" y="5059363"/>
            <a:ext cx="2101850" cy="731837"/>
            <a:chOff x="3716" y="1791"/>
            <a:chExt cx="1727" cy="471"/>
          </a:xfrm>
        </p:grpSpPr>
        <p:sp>
          <p:nvSpPr>
            <p:cNvPr id="15381" name="Rectangle 41"/>
            <p:cNvSpPr>
              <a:spLocks noChangeArrowheads="1"/>
            </p:cNvSpPr>
            <p:nvPr/>
          </p:nvSpPr>
          <p:spPr bwMode="auto">
            <a:xfrm>
              <a:off x="3764" y="1791"/>
              <a:ext cx="1670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/>
                <a:t>return copy of self</a:t>
              </a:r>
            </a:p>
          </p:txBody>
        </p:sp>
        <p:grpSp>
          <p:nvGrpSpPr>
            <p:cNvPr id="15382" name="Group 42"/>
            <p:cNvGrpSpPr>
              <a:grpSpLocks/>
            </p:cNvGrpSpPr>
            <p:nvPr/>
          </p:nvGrpSpPr>
          <p:grpSpPr bwMode="auto">
            <a:xfrm>
              <a:off x="3716" y="1801"/>
              <a:ext cx="1727" cy="461"/>
              <a:chOff x="1680" y="2201"/>
              <a:chExt cx="2361" cy="693"/>
            </a:xfrm>
          </p:grpSpPr>
          <p:sp>
            <p:nvSpPr>
              <p:cNvPr id="15383" name="AutoShape 43"/>
              <p:cNvSpPr>
                <a:spLocks noChangeArrowheads="1"/>
              </p:cNvSpPr>
              <p:nvPr/>
            </p:nvSpPr>
            <p:spPr bwMode="auto">
              <a:xfrm>
                <a:off x="3811" y="2201"/>
                <a:ext cx="230" cy="230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Line 44"/>
              <p:cNvSpPr>
                <a:spLocks noChangeShapeType="1"/>
              </p:cNvSpPr>
              <p:nvPr/>
            </p:nvSpPr>
            <p:spPr bwMode="auto">
              <a:xfrm>
                <a:off x="1680" y="2203"/>
                <a:ext cx="0" cy="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5385" name="Line 45"/>
              <p:cNvSpPr>
                <a:spLocks noChangeShapeType="1"/>
              </p:cNvSpPr>
              <p:nvPr/>
            </p:nvSpPr>
            <p:spPr bwMode="auto">
              <a:xfrm>
                <a:off x="1680" y="2894"/>
                <a:ext cx="2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5386" name="Line 46"/>
              <p:cNvSpPr>
                <a:spLocks noChangeShapeType="1"/>
              </p:cNvSpPr>
              <p:nvPr/>
            </p:nvSpPr>
            <p:spPr bwMode="auto">
              <a:xfrm>
                <a:off x="1680" y="2201"/>
                <a:ext cx="2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5387" name="Line 47"/>
              <p:cNvSpPr>
                <a:spLocks noChangeShapeType="1"/>
              </p:cNvSpPr>
              <p:nvPr/>
            </p:nvSpPr>
            <p:spPr bwMode="auto">
              <a:xfrm>
                <a:off x="4041" y="243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sp>
        <p:nvSpPr>
          <p:cNvPr id="15377" name="Line 48"/>
          <p:cNvSpPr>
            <a:spLocks noChangeShapeType="1"/>
          </p:cNvSpPr>
          <p:nvPr/>
        </p:nvSpPr>
        <p:spPr bwMode="auto">
          <a:xfrm>
            <a:off x="2819400" y="2692400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378" name="Line 49"/>
          <p:cNvSpPr>
            <a:spLocks noChangeShapeType="1"/>
          </p:cNvSpPr>
          <p:nvPr/>
        </p:nvSpPr>
        <p:spPr bwMode="auto">
          <a:xfrm>
            <a:off x="4432300" y="4445000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379" name="Line 50"/>
          <p:cNvSpPr>
            <a:spLocks noChangeShapeType="1"/>
          </p:cNvSpPr>
          <p:nvPr/>
        </p:nvSpPr>
        <p:spPr bwMode="auto">
          <a:xfrm>
            <a:off x="6908800" y="4445000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380" name="Text Box 51"/>
          <p:cNvSpPr txBox="1">
            <a:spLocks noChangeArrowheads="1"/>
          </p:cNvSpPr>
          <p:nvPr/>
        </p:nvSpPr>
        <p:spPr bwMode="auto">
          <a:xfrm>
            <a:off x="4064000" y="210502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600"/>
              <a:t>prototype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Prototype Pattern</a:t>
            </a:r>
            <a:br>
              <a:rPr lang="en-US" dirty="0" smtClean="0"/>
            </a:br>
            <a:r>
              <a:rPr lang="en-US" sz="2800" dirty="0" smtClean="0"/>
              <a:t>(continued)</a:t>
            </a:r>
            <a:endParaRPr lang="en-US" sz="2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Application:  User-customizable palette of drawing symbols for a graphics application.</a:t>
            </a:r>
          </a:p>
          <a:p>
            <a:pPr eaLnBrk="1" hangingPunct="1"/>
            <a:r>
              <a:rPr lang="en-US" dirty="0" smtClean="0"/>
              <a:t>Implementation Issues:</a:t>
            </a:r>
          </a:p>
          <a:p>
            <a:pPr lvl="1" eaLnBrk="1" hangingPunct="1"/>
            <a:r>
              <a:rPr lang="en-US" dirty="0" smtClean="0"/>
              <a:t>using a prototype manager (registry of available prototypes)</a:t>
            </a:r>
          </a:p>
          <a:p>
            <a:pPr lvl="1" eaLnBrk="1" hangingPunct="1"/>
            <a:r>
              <a:rPr lang="en-US" dirty="0" smtClean="0"/>
              <a:t>shallow copy versus deep copy (what can be shared)</a:t>
            </a:r>
          </a:p>
          <a:p>
            <a:pPr eaLnBrk="1" hangingPunct="1"/>
            <a:r>
              <a:rPr lang="en-US" dirty="0" smtClean="0"/>
              <a:t>Support for the Prototype pattern in Java:</a:t>
            </a:r>
          </a:p>
          <a:p>
            <a:pPr lvl="1"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clone()</a:t>
            </a:r>
            <a:r>
              <a:rPr lang="en-US" dirty="0" smtClean="0"/>
              <a:t> method defined in class </a:t>
            </a:r>
            <a:r>
              <a:rPr lang="en-US" dirty="0" smtClean="0">
                <a:latin typeface="Courier New" pitchFamily="49" charset="0"/>
              </a:rPr>
              <a:t>Object</a:t>
            </a:r>
          </a:p>
          <a:p>
            <a:pPr lvl="1" eaLnBrk="1" hangingPunct="1"/>
            <a:r>
              <a:rPr lang="en-US" dirty="0" smtClean="0"/>
              <a:t>use of </a:t>
            </a:r>
            <a:r>
              <a:rPr lang="en-US" dirty="0" err="1" smtClean="0">
                <a:latin typeface="Courier New" pitchFamily="49" charset="0"/>
              </a:rPr>
              <a:t>Cloneable</a:t>
            </a:r>
            <a:r>
              <a:rPr lang="en-US" dirty="0" smtClean="0"/>
              <a:t> interface to grant permission for cloning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Prototype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the prototypes in a system can be created and destroyed dynamically, consider using a prototype manager, a registry of available prototypes.</a:t>
            </a:r>
          </a:p>
          <a:p>
            <a:r>
              <a:rPr lang="en-US" dirty="0" smtClean="0"/>
              <a:t>Clients won’t manage prototypes themselves but will store and retrieve them from the registry using keys.</a:t>
            </a:r>
          </a:p>
          <a:p>
            <a:r>
              <a:rPr lang="en-US" dirty="0" smtClean="0"/>
              <a:t>A prototype manager is an associative store that returns the prototype matching a given key.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2942</TotalTime>
  <Words>1056</Words>
  <Application>Microsoft Office PowerPoint</Application>
  <PresentationFormat>On-screen Show (4:3)</PresentationFormat>
  <Paragraphs>195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The Prototype Pattern (Creational)</vt:lpstr>
      <vt:lpstr>Motivational Example</vt:lpstr>
      <vt:lpstr>Shallow Copy versus Deep Copy</vt:lpstr>
      <vt:lpstr>Shallow Copy Illustrated</vt:lpstr>
      <vt:lpstr>Deep Copy Illustrated</vt:lpstr>
      <vt:lpstr>Prototype Pattern</vt:lpstr>
      <vt:lpstr>Prototype Pattern (continued)</vt:lpstr>
      <vt:lpstr>Prototype Pattern (continued)</vt:lpstr>
      <vt:lpstr>Using a Prototype Manager</vt:lpstr>
      <vt:lpstr>The clone() Method in Java</vt:lpstr>
      <vt:lpstr>Expectations for the clone() Method</vt:lpstr>
      <vt:lpstr>Implementing the clone() Method</vt:lpstr>
      <vt:lpstr>Implementing the clone() Method (continued)</vt:lpstr>
      <vt:lpstr>Overriding the clone() Method</vt:lpstr>
      <vt:lpstr>Java Serialization and Cloning</vt:lpstr>
      <vt:lpstr>Serialization (continued)</vt:lpstr>
      <vt:lpstr>When to Use the Prototype Pattern</vt:lpstr>
      <vt:lpstr>References</vt:lpstr>
    </vt:vector>
  </TitlesOfParts>
  <Company>SoftMoore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John I. Moore, Jr.</dc:creator>
  <cp:lastModifiedBy>Deepti Joshi</cp:lastModifiedBy>
  <cp:revision>105</cp:revision>
  <cp:lastPrinted>1999-09-29T12:48:05Z</cp:lastPrinted>
  <dcterms:created xsi:type="dcterms:W3CDTF">1998-10-23T20:46:09Z</dcterms:created>
  <dcterms:modified xsi:type="dcterms:W3CDTF">2013-09-10T13:13:27Z</dcterms:modified>
</cp:coreProperties>
</file>