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24" r:id="rId3"/>
    <p:sldId id="425" r:id="rId4"/>
    <p:sldId id="426" r:id="rId5"/>
    <p:sldId id="427" r:id="rId6"/>
    <p:sldId id="419" r:id="rId7"/>
    <p:sldId id="428" r:id="rId8"/>
    <p:sldId id="420" r:id="rId9"/>
    <p:sldId id="421" r:id="rId10"/>
    <p:sldId id="436" r:id="rId11"/>
    <p:sldId id="437" r:id="rId12"/>
    <p:sldId id="438" r:id="rId13"/>
    <p:sldId id="439" r:id="rId14"/>
    <p:sldId id="440" r:id="rId15"/>
    <p:sldId id="422" r:id="rId16"/>
    <p:sldId id="432" r:id="rId17"/>
    <p:sldId id="431" r:id="rId18"/>
    <p:sldId id="430" r:id="rId19"/>
    <p:sldId id="433" r:id="rId20"/>
    <p:sldId id="423" r:id="rId21"/>
    <p:sldId id="434" r:id="rId22"/>
    <p:sldId id="418" r:id="rId2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45" autoAdjust="0"/>
    <p:restoredTop sz="90929"/>
  </p:normalViewPr>
  <p:slideViewPr>
    <p:cSldViewPr>
      <p:cViewPr varScale="1">
        <p:scale>
          <a:sx n="74" d="100"/>
          <a:sy n="74" d="100"/>
        </p:scale>
        <p:origin x="11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309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90963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The Adapter Pattern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11-</a:t>
            </a:r>
            <a:fld id="{67119BB9-8FE0-4A81-BC05-B3A9D81FB030}" type="slidenum">
              <a:rPr lang="en-US" sz="1100" smtClean="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415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Design Patterns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698DF6-5EC5-44D7-ACC7-1FA77EEF8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8285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A72CF-B4A9-437D-B815-220047D2A5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2270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46540-8717-4998-9952-B56C4EEE6A43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0850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737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737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063962-5AC5-47FC-98E6-EC52C48F9F79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0589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696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696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AFCFD-6EBB-4D4C-AE74-2EB4EB77D202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4870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5E9EC-79C4-49B7-AA3E-B8BDB73DBB12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2698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9D6D7-ADBA-4A8E-9803-50324982B1A0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189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49486A-31EC-4B5C-AEAF-9CA1A3B17BF2}" type="slidenum">
              <a:rPr lang="en-US"/>
              <a:pPr/>
              <a:t>10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43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46540-8717-4998-9952-B56C4EEE6A43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9753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46540-8717-4998-9952-B56C4EEE6A43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2774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46540-8717-4998-9952-B56C4EEE6A43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2149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46540-8717-4998-9952-B56C4EEE6A43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825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AA718E19-58D3-4556-80CC-14261D7958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7BF9203-25C8-4DF9-B98A-06A2727B46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3728DD5-025D-46D7-BF08-E11FFFF793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46CAAFC6-0D9A-4A71-98CF-C1F514125B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9/20/2013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0529CA9F-0F7A-47C8-A267-4EE632414E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B877134-5977-4AC5-BF99-BB26FECC1E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Slide </a:t>
            </a:r>
            <a:fld id="{692A2384-5AF8-47E0-A44F-3F1539168A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3519EB55-8801-4A47-B218-3217CC941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5D9BC9-069D-449A-9E4F-8206B2215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10E1542F-4AE0-4720-8263-E881464AAF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D05ABC1-E4E4-4795-82F0-39334438F8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9/20/2013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odesign.com/adapter-pattern.html" TargetMode="External"/><Relationship Id="rId2" Type="http://schemas.openxmlformats.org/officeDocument/2006/relationships/hyperlink" Target="http://en.wikipedia.org/wiki/Adapter_patte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camp.org/designPattern/" TargetMode="External"/><Relationship Id="rId4" Type="http://schemas.openxmlformats.org/officeDocument/2006/relationships/hyperlink" Target="http://sourcemaking.com/design_patterns/adapt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Adapter Pattern</a:t>
            </a:r>
            <a:br>
              <a:rPr lang="en-US" dirty="0" smtClean="0"/>
            </a:br>
            <a:r>
              <a:rPr lang="en-US" sz="3200" dirty="0" smtClean="0"/>
              <a:t>(Structural)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dirty="0" smtClean="0"/>
              <a:t>Adapter Pattern</a:t>
            </a:r>
            <a:br>
              <a:rPr lang="en-US" sz="3200" dirty="0" smtClean="0"/>
            </a:br>
            <a:r>
              <a:rPr lang="en-US" sz="2400" dirty="0" smtClean="0"/>
              <a:t>(continued)</a:t>
            </a:r>
            <a:endParaRPr lang="en-US" sz="3200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Participants:</a:t>
            </a:r>
          </a:p>
          <a:p>
            <a:r>
              <a:rPr lang="en-US" dirty="0" smtClean="0"/>
              <a:t>Target – </a:t>
            </a:r>
            <a:r>
              <a:rPr lang="en-US" dirty="0"/>
              <a:t>defines the domain-specific interface that the client </a:t>
            </a:r>
            <a:r>
              <a:rPr lang="en-US" dirty="0" smtClean="0"/>
              <a:t>uses.</a:t>
            </a:r>
            <a:endParaRPr lang="en-US" dirty="0"/>
          </a:p>
          <a:p>
            <a:r>
              <a:rPr lang="en-US" dirty="0"/>
              <a:t>Client </a:t>
            </a:r>
            <a:r>
              <a:rPr lang="en-US" dirty="0" smtClean="0"/>
              <a:t>– </a:t>
            </a:r>
            <a:r>
              <a:rPr lang="en-US" dirty="0"/>
              <a:t>collaborates with objects conforming to the Target </a:t>
            </a:r>
            <a:r>
              <a:rPr lang="en-US" dirty="0" smtClean="0"/>
              <a:t>interface.</a:t>
            </a:r>
            <a:endParaRPr lang="en-US" dirty="0"/>
          </a:p>
          <a:p>
            <a:r>
              <a:rPr lang="en-US" dirty="0"/>
              <a:t>Adaptee </a:t>
            </a:r>
            <a:r>
              <a:rPr lang="en-US" dirty="0" smtClean="0"/>
              <a:t>– </a:t>
            </a:r>
            <a:r>
              <a:rPr lang="en-US" dirty="0"/>
              <a:t>defines an existing interface that needs </a:t>
            </a:r>
            <a:r>
              <a:rPr lang="en-US" dirty="0" smtClean="0"/>
              <a:t>adapting.</a:t>
            </a:r>
            <a:endParaRPr lang="en-US" dirty="0"/>
          </a:p>
          <a:p>
            <a:r>
              <a:rPr lang="en-US" dirty="0"/>
              <a:t>Adapter </a:t>
            </a:r>
            <a:r>
              <a:rPr lang="en-US" dirty="0" smtClean="0"/>
              <a:t>– </a:t>
            </a:r>
            <a:r>
              <a:rPr lang="en-US" dirty="0"/>
              <a:t>adapts the interface of the Adaptee to that of the Target </a:t>
            </a:r>
            <a:r>
              <a:rPr lang="en-US" dirty="0" smtClean="0"/>
              <a:t>interface.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Consequences (Trade Offs) for the</a:t>
            </a:r>
            <a:br>
              <a:rPr lang="en-US" dirty="0" smtClean="0"/>
            </a:br>
            <a:r>
              <a:rPr lang="en-US" dirty="0" smtClean="0"/>
              <a:t>Class Adapter</a:t>
            </a:r>
            <a:endParaRPr lang="en-US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Adapts Adaptee to Target by committing to a concrete Adapter class. Therefore a class adapter will not work when we want to adapt an Adaptee </a:t>
            </a:r>
            <a:r>
              <a:rPr lang="en-US" b="1" dirty="0" smtClean="0"/>
              <a:t>and</a:t>
            </a:r>
            <a:r>
              <a:rPr lang="en-US" dirty="0" smtClean="0"/>
              <a:t> all of its subclasses</a:t>
            </a:r>
          </a:p>
          <a:p>
            <a:r>
              <a:rPr lang="en-US" dirty="0" smtClean="0"/>
              <a:t>Lets adapter override some of </a:t>
            </a:r>
            <a:r>
              <a:rPr lang="en-US" dirty="0" err="1" smtClean="0"/>
              <a:t>Adaptee’s</a:t>
            </a:r>
            <a:r>
              <a:rPr lang="en-US" dirty="0" smtClean="0"/>
              <a:t> behavior, since Adapter is a </a:t>
            </a:r>
            <a:r>
              <a:rPr lang="en-US" dirty="0" err="1" smtClean="0"/>
              <a:t>subsclass</a:t>
            </a:r>
            <a:r>
              <a:rPr lang="en-US" dirty="0" smtClean="0"/>
              <a:t> of Adaptee</a:t>
            </a:r>
          </a:p>
          <a:p>
            <a:r>
              <a:rPr lang="en-US" dirty="0" smtClean="0"/>
              <a:t>Introduces only one object, and no additional references  or pointers are needed to get to methods of Adaptee.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Consequences (Trade Offs) for the</a:t>
            </a:r>
            <a:br>
              <a:rPr lang="en-US" dirty="0" smtClean="0"/>
            </a:br>
            <a:r>
              <a:rPr lang="en-US" dirty="0" smtClean="0"/>
              <a:t>Object Adapter</a:t>
            </a:r>
            <a:endParaRPr lang="en-US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Lets a single Adapter work with multiple </a:t>
            </a:r>
            <a:r>
              <a:rPr lang="en-US" dirty="0" err="1" smtClean="0"/>
              <a:t>Adaptees</a:t>
            </a:r>
            <a:r>
              <a:rPr lang="en-US" dirty="0" smtClean="0"/>
              <a:t> – the Adaptee itself and all of its subclasses.</a:t>
            </a:r>
          </a:p>
          <a:p>
            <a:r>
              <a:rPr lang="en-US" dirty="0" smtClean="0"/>
              <a:t>The Adapter can also add functionality to all </a:t>
            </a:r>
            <a:r>
              <a:rPr lang="en-US" dirty="0" err="1" smtClean="0"/>
              <a:t>Adaptees</a:t>
            </a:r>
            <a:r>
              <a:rPr lang="en-US" dirty="0" smtClean="0"/>
              <a:t> at once.</a:t>
            </a:r>
          </a:p>
          <a:p>
            <a:r>
              <a:rPr lang="en-US" dirty="0" smtClean="0"/>
              <a:t>Makes it harder to override Adaptee behavior. It requires </a:t>
            </a:r>
            <a:r>
              <a:rPr lang="en-US" dirty="0" err="1" smtClean="0"/>
              <a:t>subclassing</a:t>
            </a:r>
            <a:r>
              <a:rPr lang="en-US" dirty="0" smtClean="0"/>
              <a:t> Adaptee and making Adapter refer to the subclass rather than the Adaptee itself.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Two-Way Adapters</a:t>
            </a:r>
            <a:endParaRPr lang="en-US"/>
          </a:p>
        </p:txBody>
      </p:sp>
      <p:sp>
        <p:nvSpPr>
          <p:cNvPr id="259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single class adapter can provide 2-way adaptation so that a client expecting the Target interface will work using the Adapter, and another client class expecting the Adaptee interface will work as well.</a:t>
            </a:r>
          </a:p>
          <a:p>
            <a:r>
              <a:rPr lang="en-US" dirty="0" smtClean="0"/>
              <a:t>This two-way adaptation can only work if the Adapter does not override methods in the Adaptee.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Pluggable Adapters</a:t>
            </a:r>
            <a:endParaRPr 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pluggable adapter is an adapter that adapts dynamically to one of several classes.</a:t>
            </a:r>
          </a:p>
          <a:p>
            <a:pPr lvl="1"/>
            <a:r>
              <a:rPr lang="en-US" dirty="0" smtClean="0"/>
              <a:t>accomplished using reflection (a.k.a., run-time type information).</a:t>
            </a:r>
          </a:p>
          <a:p>
            <a:r>
              <a:rPr lang="en-US" dirty="0" smtClean="0"/>
              <a:t>The Adapter interrogates an object to determine its class and an array of its methods.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getMethods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A more typical solution is to build a set of constructors, where each constructor is preconfigured to provide the adaptation required.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Adapter Pattern in Java</a:t>
            </a:r>
            <a:endParaRPr lang="en-US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adapter pattern is used in Java for event listeners.</a:t>
            </a:r>
          </a:p>
          <a:p>
            <a:r>
              <a:rPr lang="en-US" dirty="0" smtClean="0"/>
              <a:t>For example,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WindowListener</a:t>
            </a:r>
            <a:r>
              <a:rPr lang="en-US" dirty="0" smtClean="0"/>
              <a:t> interface has seven methods.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Windowlistener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10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windowClosed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e);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windowOpened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e);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windowIconified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e);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windowDeiconified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e);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windowActivated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e);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windowDeactivated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e);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windowClosing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e);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Adapter Pattern in Java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class that wants to listen for and handle window events must implement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WindowListener</a:t>
            </a:r>
            <a:r>
              <a:rPr lang="en-US" dirty="0" smtClean="0"/>
              <a:t> interface, and therefore the class must implement all seven methods, even if the class wants to handle only one or two window events.</a:t>
            </a:r>
          </a:p>
          <a:p>
            <a:r>
              <a:rPr lang="en-US" dirty="0" smtClean="0"/>
              <a:t>The Java library provides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WindowAdapter</a:t>
            </a:r>
            <a:r>
              <a:rPr lang="en-US" dirty="0" smtClean="0"/>
              <a:t> that implements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WindowListener</a:t>
            </a:r>
            <a:r>
              <a:rPr lang="en-US" dirty="0" smtClean="0"/>
              <a:t> interface with seven empty method implementations.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WindowAdapter</a:t>
            </a:r>
            <a:r>
              <a:rPr lang="en-US" dirty="0" smtClean="0"/>
              <a:t> is provided by the Java library – you don’t need to write your own adapter.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WindowAdapter</a:t>
            </a:r>
            <a:r>
              <a:rPr lang="en-US" dirty="0" smtClean="0"/>
              <a:t> also implements two other interfaces by providing empty methods,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WindowStateListener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WindowFocusListener</a:t>
            </a:r>
            <a:r>
              <a:rPr lang="en-US" dirty="0" smtClean="0"/>
              <a:t>. (not important for this discussion)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Adapter Pattern in Java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400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57200" indent="0" eaLnBrk="1" hangingPunct="1">
              <a:spcBef>
                <a:spcPts val="20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public class </a:t>
            </a:r>
            <a:r>
              <a:rPr lang="en-US" sz="1800" dirty="0" err="1" smtClean="0">
                <a:latin typeface="Courier New" pitchFamily="49" charset="0"/>
              </a:rPr>
              <a:t>WindowAdapter</a:t>
            </a:r>
            <a:r>
              <a:rPr lang="en-US" sz="1800" dirty="0" smtClean="0">
                <a:latin typeface="Courier New" pitchFamily="49" charset="0"/>
              </a:rPr>
              <a:t> implements </a:t>
            </a:r>
            <a:r>
              <a:rPr lang="en-US" sz="1800" dirty="0" err="1" smtClean="0">
                <a:latin typeface="Courier New" pitchFamily="49" charset="0"/>
              </a:rPr>
              <a:t>WindowListner</a:t>
            </a:r>
            <a:r>
              <a:rPr lang="en-US" sz="1800" dirty="0" smtClean="0">
                <a:latin typeface="Courier New" pitchFamily="49" charset="0"/>
              </a:rPr>
              <a:t>,</a:t>
            </a:r>
          </a:p>
          <a:p>
            <a:pPr marL="457200" indent="0" eaLnBrk="1" hangingPunct="1">
              <a:spcBef>
                <a:spcPts val="20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WindowStateListener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WindowFocusListener</a:t>
            </a:r>
            <a:endParaRPr lang="en-US" sz="1800" dirty="0" smtClean="0">
              <a:latin typeface="Courier New" pitchFamily="49" charset="0"/>
            </a:endParaRPr>
          </a:p>
          <a:p>
            <a:pPr marL="457200" indent="0" eaLnBrk="1" hangingPunct="1">
              <a:spcBef>
                <a:spcPts val="20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{ </a:t>
            </a:r>
          </a:p>
          <a:p>
            <a:pPr marL="457200" indent="0" eaLnBrk="1" hangingPunct="1">
              <a:spcBef>
                <a:spcPts val="20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public void </a:t>
            </a:r>
            <a:r>
              <a:rPr lang="en-US" sz="1800" dirty="0" err="1" smtClean="0">
                <a:latin typeface="Courier New" pitchFamily="49" charset="0"/>
              </a:rPr>
              <a:t>windowClosed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WindowEvent</a:t>
            </a:r>
            <a:r>
              <a:rPr lang="en-US" sz="1800" dirty="0" smtClean="0">
                <a:latin typeface="Courier New" pitchFamily="49" charset="0"/>
              </a:rPr>
              <a:t> e){}</a:t>
            </a:r>
          </a:p>
          <a:p>
            <a:pPr marL="457200" indent="0" eaLnBrk="1" hangingPunct="1">
              <a:spcBef>
                <a:spcPts val="20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public void </a:t>
            </a:r>
            <a:r>
              <a:rPr lang="en-US" sz="1800" dirty="0" err="1" smtClean="0">
                <a:latin typeface="Courier New" pitchFamily="49" charset="0"/>
              </a:rPr>
              <a:t>windowOpened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WindowEvent</a:t>
            </a:r>
            <a:r>
              <a:rPr lang="en-US" sz="1800" dirty="0" smtClean="0">
                <a:latin typeface="Courier New" pitchFamily="49" charset="0"/>
              </a:rPr>
              <a:t> e){}</a:t>
            </a:r>
          </a:p>
          <a:p>
            <a:pPr marL="457200" indent="0" eaLnBrk="1" hangingPunct="1">
              <a:spcBef>
                <a:spcPts val="20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public void </a:t>
            </a:r>
            <a:r>
              <a:rPr lang="en-US" sz="1800" dirty="0" err="1" smtClean="0">
                <a:latin typeface="Courier New" pitchFamily="49" charset="0"/>
              </a:rPr>
              <a:t>windowIconified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WindowEvent</a:t>
            </a:r>
            <a:r>
              <a:rPr lang="en-US" sz="1800" dirty="0" smtClean="0">
                <a:latin typeface="Courier New" pitchFamily="49" charset="0"/>
              </a:rPr>
              <a:t> e){}</a:t>
            </a:r>
          </a:p>
          <a:p>
            <a:pPr marL="457200" indent="0" eaLnBrk="1" hangingPunct="1">
              <a:spcBef>
                <a:spcPts val="20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public void </a:t>
            </a:r>
            <a:r>
              <a:rPr lang="en-US" sz="1800" dirty="0" err="1" smtClean="0">
                <a:latin typeface="Courier New" pitchFamily="49" charset="0"/>
              </a:rPr>
              <a:t>windowDeiconified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WindowEvent</a:t>
            </a:r>
            <a:r>
              <a:rPr lang="en-US" sz="1800" dirty="0" smtClean="0">
                <a:latin typeface="Courier New" pitchFamily="49" charset="0"/>
              </a:rPr>
              <a:t> e){}</a:t>
            </a:r>
          </a:p>
          <a:p>
            <a:pPr marL="457200" indent="0" eaLnBrk="1" hangingPunct="1">
              <a:spcBef>
                <a:spcPts val="20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public void </a:t>
            </a:r>
            <a:r>
              <a:rPr lang="en-US" sz="1800" dirty="0" err="1" smtClean="0">
                <a:latin typeface="Courier New" pitchFamily="49" charset="0"/>
              </a:rPr>
              <a:t>windowActivated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WindowEvent</a:t>
            </a:r>
            <a:r>
              <a:rPr lang="en-US" sz="1800" dirty="0" smtClean="0">
                <a:latin typeface="Courier New" pitchFamily="49" charset="0"/>
              </a:rPr>
              <a:t> e){}</a:t>
            </a:r>
          </a:p>
          <a:p>
            <a:pPr marL="457200" indent="0" eaLnBrk="1" hangingPunct="1">
              <a:spcBef>
                <a:spcPts val="20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public void </a:t>
            </a:r>
            <a:r>
              <a:rPr lang="en-US" sz="1800" dirty="0" err="1" smtClean="0">
                <a:latin typeface="Courier New" pitchFamily="49" charset="0"/>
              </a:rPr>
              <a:t>windowDeactivated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WindowEvent</a:t>
            </a:r>
            <a:r>
              <a:rPr lang="en-US" sz="1800" dirty="0" smtClean="0">
                <a:latin typeface="Courier New" pitchFamily="49" charset="0"/>
              </a:rPr>
              <a:t> e){}</a:t>
            </a:r>
          </a:p>
          <a:p>
            <a:pPr marL="457200" indent="0" eaLnBrk="1" hangingPunct="1">
              <a:spcBef>
                <a:spcPts val="20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public void </a:t>
            </a:r>
            <a:r>
              <a:rPr lang="en-US" sz="1800" dirty="0" err="1" smtClean="0">
                <a:latin typeface="Courier New" pitchFamily="49" charset="0"/>
              </a:rPr>
              <a:t>windowClosing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WindowEvent</a:t>
            </a:r>
            <a:r>
              <a:rPr lang="en-US" sz="1800" dirty="0" smtClean="0">
                <a:latin typeface="Courier New" pitchFamily="49" charset="0"/>
              </a:rPr>
              <a:t> e){}</a:t>
            </a:r>
          </a:p>
          <a:p>
            <a:pPr marL="457200" indent="0" eaLnBrk="1" hangingPunct="1">
              <a:spcBef>
                <a:spcPts val="20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...  // other empty methods</a:t>
            </a:r>
          </a:p>
          <a:p>
            <a:pPr marL="457200" indent="0" eaLnBrk="1" hangingPunct="1">
              <a:spcBef>
                <a:spcPts val="20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}</a:t>
            </a:r>
            <a:br>
              <a:rPr lang="en-US" sz="1800" dirty="0" smtClean="0">
                <a:latin typeface="Courier New" pitchFamily="49" charset="0"/>
              </a:rPr>
            </a:br>
            <a:endParaRPr lang="en-US" dirty="0" smtClean="0"/>
          </a:p>
          <a:p>
            <a:pPr marL="457200" indent="0" eaLnBrk="1" hangingPunct="1">
              <a:spcBef>
                <a:spcPts val="200"/>
              </a:spcBef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76117" y="5105400"/>
            <a:ext cx="739176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When you class subclass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WindowAdapter</a:t>
            </a:r>
            <a:r>
              <a:rPr lang="en-US" dirty="0" smtClean="0"/>
              <a:t>, you can</a:t>
            </a:r>
          </a:p>
          <a:p>
            <a:pPr algn="l"/>
            <a:r>
              <a:rPr lang="en-US" dirty="0" smtClean="0"/>
              <a:t>choose the events you want to handle, and you need</a:t>
            </a:r>
          </a:p>
          <a:p>
            <a:pPr algn="l"/>
            <a:r>
              <a:rPr lang="en-US" dirty="0" smtClean="0"/>
              <a:t>implement only those corresponding methods.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Example:  Using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WindowAdapter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(Version 1)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65760" indent="0" eaLnBrk="1" hangingPunct="1">
              <a:spcBef>
                <a:spcPts val="1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MyFrame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MyFrame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{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addWindowListener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MyListener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365760" indent="0" eaLnBrk="1" hangingPunct="1">
              <a:spcBef>
                <a:spcPts val="100"/>
              </a:spcBef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365760" indent="0" eaLnBrk="1" hangingPunct="1">
              <a:spcBef>
                <a:spcPts val="1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...  // other methods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MyListener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WindowAdapter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365760" indent="0" eaLnBrk="1" hangingPunct="1">
              <a:spcBef>
                <a:spcPts val="1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65760" indent="0" eaLnBrk="1" hangingPunct="1">
              <a:spcBef>
                <a:spcPts val="1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windowClosing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365760" indent="0" eaLnBrk="1" hangingPunct="1">
              <a:spcBef>
                <a:spcPts val="1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365760" indent="0" eaLnBrk="1" hangingPunct="1">
              <a:spcBef>
                <a:spcPts val="1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Example:  Using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WindowAdapter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(Version 2)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365760" indent="0" eaLnBrk="1" hangingPunct="1">
              <a:spcBef>
                <a:spcPts val="20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MyFrame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MyFrame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{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addWindowListener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WindowAdapter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{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public void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windowClosing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{</a:t>
            </a:r>
          </a:p>
          <a:p>
            <a:pPr marL="365760" indent="0" eaLnBrk="1" hangingPunct="1">
              <a:spcBef>
                <a:spcPts val="20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365760" indent="0" eaLnBrk="1" hangingPunct="1">
              <a:spcBef>
                <a:spcPts val="20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}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};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554" y="5257800"/>
            <a:ext cx="607089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This adapter is an object of an anonymous</a:t>
            </a:r>
          </a:p>
          <a:p>
            <a:r>
              <a:rPr lang="en-US" dirty="0" smtClean="0"/>
              <a:t>inner class that extends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WindowAdapter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Adapters in the Real World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adapters are simple – they only change the shape to match your plug.</a:t>
            </a:r>
          </a:p>
          <a:p>
            <a:r>
              <a:rPr lang="en-US" dirty="0" smtClean="0"/>
              <a:t>Other adapters are more complex internally;  e.g., they might need to adjust the power to match your device.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1828800"/>
            <a:ext cx="42862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 Adapting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JPanel</a:t>
            </a:r>
            <a:r>
              <a:rPr lang="en-US" dirty="0" smtClean="0"/>
              <a:t> </a:t>
            </a:r>
            <a:endParaRPr lang="en-US" sz="2800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365760" indent="0" eaLnBrk="1" hangingPunct="1">
              <a:spcBef>
                <a:spcPts val="2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ButtonPanel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JPanel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365760" indent="0" eaLnBrk="1" hangingPunct="1">
              <a:spcBef>
                <a:spcPts val="2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implements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65760" indent="0" eaLnBrk="1" hangingPunct="1">
              <a:spcBef>
                <a:spcPts val="2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okButton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("OK");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okButton.addActionListener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(this);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e)</a:t>
            </a:r>
          </a:p>
          <a:p>
            <a:pPr marL="365760" indent="0" eaLnBrk="1" hangingPunct="1">
              <a:spcBef>
                <a:spcPts val="2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365760" indent="0" eaLnBrk="1" hangingPunct="1">
              <a:spcBef>
                <a:spcPts val="2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...</a:t>
            </a:r>
          </a:p>
          <a:p>
            <a:pPr marL="365760" indent="0" eaLnBrk="1" hangingPunct="1">
              <a:spcBef>
                <a:spcPts val="2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65760" indent="0" eaLnBrk="1" hangingPunct="1">
              <a:spcBef>
                <a:spcPts val="200"/>
              </a:spcBef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3061" y="5295825"/>
            <a:ext cx="723787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ButtonPanel</a:t>
            </a:r>
            <a:r>
              <a:rPr lang="en-US" dirty="0" smtClean="0"/>
              <a:t> adapts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JPanel</a:t>
            </a:r>
            <a:r>
              <a:rPr lang="en-US" dirty="0" smtClean="0"/>
              <a:t> to work with the</a:t>
            </a:r>
          </a:p>
          <a:p>
            <a:pPr algn="l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dirty="0" smtClean="0"/>
              <a:t> interface expected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chemeClr val="accent1"/>
                </a:solidFill>
              </a:rPr>
              <a:t>Proxy</a:t>
            </a:r>
            <a:r>
              <a:rPr lang="en-US" i="1" dirty="0" smtClean="0"/>
              <a:t> </a:t>
            </a:r>
            <a:r>
              <a:rPr lang="en-US" dirty="0" smtClean="0"/>
              <a:t>provides the same interface as its subject, whereas an </a:t>
            </a:r>
            <a:r>
              <a:rPr lang="en-US" i="1" dirty="0" smtClean="0">
                <a:solidFill>
                  <a:schemeClr val="accent1"/>
                </a:solidFill>
              </a:rPr>
              <a:t>adapter</a:t>
            </a:r>
            <a:r>
              <a:rPr lang="en-US" dirty="0" smtClean="0"/>
              <a:t> provides a different interface to the object it adapts. </a:t>
            </a:r>
          </a:p>
          <a:p>
            <a:r>
              <a:rPr lang="en-US" i="1" dirty="0" smtClean="0">
                <a:solidFill>
                  <a:schemeClr val="accent1"/>
                </a:solidFill>
              </a:rPr>
              <a:t>Decorator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focuses on adding new functions to an object, whereas an </a:t>
            </a:r>
            <a:r>
              <a:rPr lang="en-US" i="1" dirty="0" smtClean="0">
                <a:solidFill>
                  <a:schemeClr val="accent1"/>
                </a:solidFill>
              </a:rPr>
              <a:t>adapter</a:t>
            </a:r>
            <a:r>
              <a:rPr lang="en-US" dirty="0" smtClean="0"/>
              <a:t> coordinates two different objects. </a:t>
            </a:r>
          </a:p>
          <a:p>
            <a:r>
              <a:rPr lang="en-US" i="1" dirty="0" smtClean="0">
                <a:solidFill>
                  <a:schemeClr val="accent1"/>
                </a:solidFill>
              </a:rPr>
              <a:t>Bridge</a:t>
            </a:r>
            <a:r>
              <a:rPr lang="en-US" dirty="0" smtClean="0"/>
              <a:t>, which has a structure similar to Adapter, tries to separate an interface from its implementation so that they can be varied easily and independently. Bridge makes things work before they are designed.  An </a:t>
            </a:r>
            <a:r>
              <a:rPr lang="en-US" i="1" dirty="0" smtClean="0">
                <a:solidFill>
                  <a:schemeClr val="accent1"/>
                </a:solidFill>
              </a:rPr>
              <a:t>adapter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changes the interface of an existing object, the object that it adapts. Adapter makes them work after they are already implemented.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Adapter pattern (Wikipedia)</a:t>
            </a:r>
          </a:p>
          <a:p>
            <a:pPr lvl="1">
              <a:buNone/>
            </a:pPr>
            <a:r>
              <a:rPr lang="en-US" sz="1800" dirty="0" smtClean="0">
                <a:hlinkClick r:id="rId2"/>
              </a:rPr>
              <a:t>http://en.wikipedia.org/wiki/Adapter_pattern</a:t>
            </a:r>
            <a:endParaRPr lang="en-US" sz="1800" dirty="0" smtClean="0"/>
          </a:p>
          <a:p>
            <a:r>
              <a:rPr lang="en-US" dirty="0" smtClean="0"/>
              <a:t>Adapter Pattern (Object-Oriented Design)</a:t>
            </a:r>
          </a:p>
          <a:p>
            <a:pPr lvl="1">
              <a:buNone/>
            </a:pPr>
            <a:r>
              <a:rPr lang="en-US" sz="1800" dirty="0" smtClean="0">
                <a:hlinkClick r:id="rId3"/>
              </a:rPr>
              <a:t>http://www.oodesign.com/adapter-pattern.html</a:t>
            </a:r>
            <a:endParaRPr lang="en-US" sz="1800" dirty="0" smtClean="0"/>
          </a:p>
          <a:p>
            <a:r>
              <a:rPr lang="en-US" dirty="0" smtClean="0"/>
              <a:t>Adapter Design Pattern (</a:t>
            </a:r>
            <a:r>
              <a:rPr lang="en-US" dirty="0" err="1" smtClean="0"/>
              <a:t>SourceMaking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sz="1800" dirty="0" smtClean="0">
                <a:hlinkClick r:id="rId4"/>
              </a:rPr>
              <a:t>http://sourcemaking.com/design_patterns/adapter</a:t>
            </a:r>
            <a:r>
              <a:rPr lang="en-US" sz="1800" dirty="0" smtClean="0"/>
              <a:t> </a:t>
            </a:r>
          </a:p>
          <a:p>
            <a:r>
              <a:rPr lang="en-US" dirty="0" smtClean="0"/>
              <a:t>Adapter (</a:t>
            </a:r>
            <a:r>
              <a:rPr lang="en-US" dirty="0" err="1" smtClean="0"/>
              <a:t>JavaCamp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sz="1800" dirty="0" smtClean="0">
                <a:hlinkClick r:id="rId5"/>
              </a:rPr>
              <a:t>http://www.javacamp.org/designPattern/</a:t>
            </a:r>
            <a:r>
              <a:rPr lang="en-US" sz="1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you have “reusable” class that performs numerical integration using Simpson’s Rule,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class Simpson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static double integrate(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DoubleFunction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double a, double b,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...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DoubleFunction</a:t>
            </a:r>
            <a:r>
              <a:rPr lang="en-US" dirty="0" smtClean="0"/>
              <a:t> is the simple interface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DoubleFunction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public double f(double x);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Motivational Example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could you use this “reusable” class to integrate</a:t>
            </a:r>
            <a:br>
              <a:rPr lang="en-US" dirty="0" smtClean="0"/>
            </a:br>
            <a:r>
              <a:rPr lang="en-US" dirty="0" smtClean="0"/>
              <a:t>the sine function provided by the Java library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java.lang.Math</a:t>
            </a:r>
            <a:r>
              <a:rPr lang="en-US" dirty="0" smtClean="0"/>
              <a:t>?  Method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Simpson.integrate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requires a parameter that implements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DoubleFunction</a:t>
            </a:r>
            <a:r>
              <a:rPr lang="en-US" dirty="0" smtClean="0"/>
              <a:t> interface, but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Math.sin()</a:t>
            </a:r>
            <a:r>
              <a:rPr lang="en-US" dirty="0" smtClean="0"/>
              <a:t> does not conform to this interface.</a:t>
            </a:r>
          </a:p>
          <a:p>
            <a:r>
              <a:rPr lang="en-US" dirty="0" smtClean="0"/>
              <a:t>Solution:  Write an adapter.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DoubleFunctionSineAdapter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implements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DoubleFunction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public double f(double x)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return Math.sin(x);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Motivational Example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380412" cy="4275137"/>
          </a:xfrm>
        </p:spPr>
        <p:txBody>
          <a:bodyPr/>
          <a:lstStyle/>
          <a:p>
            <a:r>
              <a:rPr lang="en-US" dirty="0" smtClean="0"/>
              <a:t>Using the adapter to integrate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Math.sin()</a:t>
            </a:r>
          </a:p>
          <a:p>
            <a:pPr lvl="1"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DoubleFunctionSineAdapter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adapter</a:t>
            </a:r>
          </a:p>
          <a:p>
            <a:pPr lvl="1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  = new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DoubleFunctionSineAdapter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endParaRPr lang="en-US" sz="175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double result </a:t>
            </a:r>
          </a:p>
          <a:p>
            <a:pPr lvl="1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  =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Simpson.integrate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(adapter, 0,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, 20);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lvl="1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("Integral of sine from 0 to pi is "</a:t>
            </a:r>
          </a:p>
          <a:p>
            <a:pPr lvl="1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  + result);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Adapter Pattern</a:t>
            </a:r>
            <a:endParaRPr lang="en-US" sz="2600" dirty="0" smtClean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Intent:  Convert the interface of a class into another interface clients expect.  Adapter lets classes work together that couldn’t otherwise because of incompatible interfaces.</a:t>
            </a:r>
          </a:p>
          <a:p>
            <a:pPr eaLnBrk="1" hangingPunct="1"/>
            <a:r>
              <a:rPr lang="en-US" dirty="0" smtClean="0"/>
              <a:t>Also Known As:  Wrapper</a:t>
            </a:r>
          </a:p>
          <a:p>
            <a:pPr eaLnBrk="1" hangingPunct="1"/>
            <a:r>
              <a:rPr lang="en-US" dirty="0" smtClean="0"/>
              <a:t>Applicability:  Use the Adapter Pattern when</a:t>
            </a:r>
          </a:p>
          <a:p>
            <a:pPr lvl="1" eaLnBrk="1" hangingPunct="1"/>
            <a:r>
              <a:rPr lang="en-US" dirty="0" smtClean="0"/>
              <a:t>You want to use an existing class, and its interface does not match the one you need.</a:t>
            </a:r>
          </a:p>
          <a:p>
            <a:pPr lvl="1" eaLnBrk="1" hangingPunct="1"/>
            <a:r>
              <a:rPr lang="en-US" dirty="0" smtClean="0"/>
              <a:t>You want to create a reusable class that cooperates with unrelated or unforeseen classes;  that is, classes that don’t necessarily have compatible interfaces.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and Object Adapters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Adaptation </a:t>
            </a:r>
            <a:r>
              <a:rPr lang="en-US" dirty="0" smtClean="0"/>
              <a:t>can be accomplished through either </a:t>
            </a:r>
            <a:r>
              <a:rPr lang="en-US" dirty="0"/>
              <a:t>inheritance or composition</a:t>
            </a:r>
          </a:p>
          <a:p>
            <a:r>
              <a:rPr lang="en-US" dirty="0" smtClean="0"/>
              <a:t>Class Adapter: Derive a new class from the non-conforming one then add methods to adapt the non-conforming interface to the desired interface.</a:t>
            </a:r>
          </a:p>
          <a:p>
            <a:pPr lvl="1"/>
            <a:r>
              <a:rPr lang="en-US" dirty="0" smtClean="0"/>
              <a:t>adapter delegates calls to an adaptee object</a:t>
            </a:r>
          </a:p>
          <a:p>
            <a:r>
              <a:rPr lang="en-US" dirty="0" smtClean="0"/>
              <a:t>Object Adapter: Include the non-conforming interface inside of a new class and create new methods to translate calls within the new object to the non-conforming class.</a:t>
            </a:r>
          </a:p>
          <a:p>
            <a:pPr lvl="1"/>
            <a:r>
              <a:rPr lang="en-US" dirty="0" smtClean="0"/>
              <a:t>uses multiple inheritance</a:t>
            </a:r>
          </a:p>
          <a:p>
            <a:pPr lvl="1"/>
            <a:r>
              <a:rPr lang="en-US" dirty="0" smtClean="0"/>
              <a:t>adapter contains methods from both target and adaptee classes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Adapter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Structure:  Object Adapter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7678" name="Rectangle 5"/>
          <p:cNvSpPr>
            <a:spLocks noChangeArrowheads="1"/>
          </p:cNvSpPr>
          <p:nvPr/>
        </p:nvSpPr>
        <p:spPr bwMode="auto">
          <a:xfrm>
            <a:off x="3717925" y="2133600"/>
            <a:ext cx="1371600" cy="1097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algn="l"/>
            <a:r>
              <a:rPr lang="en-US" sz="1600" dirty="0" smtClean="0"/>
              <a:t>  «interface»</a:t>
            </a:r>
          </a:p>
          <a:p>
            <a:pPr algn="l"/>
            <a:r>
              <a:rPr lang="en-US" sz="1600" dirty="0" smtClean="0"/>
              <a:t>     </a:t>
            </a:r>
            <a:r>
              <a:rPr lang="en-US" sz="1600" i="1" dirty="0"/>
              <a:t>Target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request()</a:t>
            </a:r>
          </a:p>
        </p:txBody>
      </p:sp>
      <p:sp>
        <p:nvSpPr>
          <p:cNvPr id="27679" name="Line 6"/>
          <p:cNvSpPr>
            <a:spLocks noChangeShapeType="1"/>
          </p:cNvSpPr>
          <p:nvPr/>
        </p:nvSpPr>
        <p:spPr bwMode="auto">
          <a:xfrm>
            <a:off x="3717925" y="2746196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7680" name="Line 7"/>
          <p:cNvSpPr>
            <a:spLocks noChangeShapeType="1"/>
          </p:cNvSpPr>
          <p:nvPr/>
        </p:nvSpPr>
        <p:spPr bwMode="auto">
          <a:xfrm>
            <a:off x="3717925" y="2860496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717925" y="4010114"/>
            <a:ext cx="1371600" cy="914400"/>
            <a:chOff x="1104" y="1680"/>
            <a:chExt cx="864" cy="576"/>
          </a:xfrm>
        </p:grpSpPr>
        <p:sp>
          <p:nvSpPr>
            <p:cNvPr id="27675" name="Rectangle 9"/>
            <p:cNvSpPr>
              <a:spLocks noChangeArrowheads="1"/>
            </p:cNvSpPr>
            <p:nvPr/>
          </p:nvSpPr>
          <p:spPr bwMode="auto">
            <a:xfrm>
              <a:off x="1104" y="1680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600"/>
                <a:t>    Adapter</a:t>
              </a:r>
              <a:br>
                <a:rPr lang="en-US" sz="1600"/>
              </a:br>
              <a:r>
                <a:rPr lang="en-US" sz="1600"/>
                <a:t/>
              </a:r>
              <a:br>
                <a:rPr lang="en-US" sz="1600"/>
              </a:br>
              <a:r>
                <a:rPr lang="en-US" sz="1600"/>
                <a:t>request()</a:t>
              </a:r>
            </a:p>
          </p:txBody>
        </p:sp>
        <p:sp>
          <p:nvSpPr>
            <p:cNvPr id="27676" name="Line 10"/>
            <p:cNvSpPr>
              <a:spLocks noChangeShapeType="1"/>
            </p:cNvSpPr>
            <p:nvPr/>
          </p:nvSpPr>
          <p:spPr bwMode="auto">
            <a:xfrm>
              <a:off x="1104" y="1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7677" name="Line 11"/>
            <p:cNvSpPr>
              <a:spLocks noChangeShapeType="1"/>
            </p:cNvSpPr>
            <p:nvPr/>
          </p:nvSpPr>
          <p:spPr bwMode="auto">
            <a:xfrm>
              <a:off x="1104" y="200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416675" y="4010114"/>
            <a:ext cx="1736725" cy="914400"/>
            <a:chOff x="1104" y="1680"/>
            <a:chExt cx="864" cy="576"/>
          </a:xfrm>
        </p:grpSpPr>
        <p:sp>
          <p:nvSpPr>
            <p:cNvPr id="27672" name="Rectangle 13"/>
            <p:cNvSpPr>
              <a:spLocks noChangeArrowheads="1"/>
            </p:cNvSpPr>
            <p:nvPr/>
          </p:nvSpPr>
          <p:spPr bwMode="auto">
            <a:xfrm>
              <a:off x="1104" y="1680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600" dirty="0"/>
                <a:t>       Adaptee</a:t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 err="1"/>
                <a:t>specificRequest</a:t>
              </a:r>
              <a:r>
                <a:rPr lang="en-US" sz="1600" dirty="0"/>
                <a:t>()</a:t>
              </a:r>
            </a:p>
          </p:txBody>
        </p:sp>
        <p:sp>
          <p:nvSpPr>
            <p:cNvPr id="27673" name="Line 14"/>
            <p:cNvSpPr>
              <a:spLocks noChangeShapeType="1"/>
            </p:cNvSpPr>
            <p:nvPr/>
          </p:nvSpPr>
          <p:spPr bwMode="auto">
            <a:xfrm>
              <a:off x="1104" y="1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7674" name="Line 15"/>
            <p:cNvSpPr>
              <a:spLocks noChangeShapeType="1"/>
            </p:cNvSpPr>
            <p:nvPr/>
          </p:nvSpPr>
          <p:spPr bwMode="auto">
            <a:xfrm>
              <a:off x="1104" y="200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27657" name="Rectangle 16"/>
          <p:cNvSpPr>
            <a:spLocks noChangeArrowheads="1"/>
          </p:cNvSpPr>
          <p:nvPr/>
        </p:nvSpPr>
        <p:spPr bwMode="auto">
          <a:xfrm>
            <a:off x="1238250" y="2133600"/>
            <a:ext cx="1371600" cy="731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600"/>
              <a:t>Client</a:t>
            </a:r>
          </a:p>
        </p:txBody>
      </p:sp>
      <p:sp>
        <p:nvSpPr>
          <p:cNvPr id="27658" name="AutoShape 17"/>
          <p:cNvSpPr>
            <a:spLocks noChangeArrowheads="1"/>
          </p:cNvSpPr>
          <p:nvPr/>
        </p:nvSpPr>
        <p:spPr bwMode="auto">
          <a:xfrm>
            <a:off x="4313238" y="3236164"/>
            <a:ext cx="182562" cy="1825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27659" name="AutoShape 19"/>
          <p:cNvCxnSpPr>
            <a:cxnSpLocks noChangeShapeType="1"/>
            <a:stCxn id="27658" idx="3"/>
            <a:endCxn id="27675" idx="0"/>
          </p:cNvCxnSpPr>
          <p:nvPr/>
        </p:nvCxnSpPr>
        <p:spPr bwMode="auto">
          <a:xfrm rot="5400000">
            <a:off x="4108428" y="3714023"/>
            <a:ext cx="591388" cy="7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7660" name="AutoShape 20"/>
          <p:cNvCxnSpPr>
            <a:cxnSpLocks noChangeShapeType="1"/>
          </p:cNvCxnSpPr>
          <p:nvPr/>
        </p:nvCxnSpPr>
        <p:spPr bwMode="auto">
          <a:xfrm>
            <a:off x="5089525" y="4467314"/>
            <a:ext cx="1327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arrow" w="lg" len="lg"/>
          </a:ln>
        </p:spPr>
      </p:cxnSp>
      <p:sp>
        <p:nvSpPr>
          <p:cNvPr id="27661" name="Line 21"/>
          <p:cNvSpPr>
            <a:spLocks noChangeShapeType="1"/>
          </p:cNvSpPr>
          <p:nvPr/>
        </p:nvSpPr>
        <p:spPr bwMode="auto">
          <a:xfrm>
            <a:off x="2611438" y="2498725"/>
            <a:ext cx="1096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arrow" w="lg" len="lg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343275" y="5343614"/>
            <a:ext cx="2651125" cy="731838"/>
            <a:chOff x="3716" y="1791"/>
            <a:chExt cx="1727" cy="471"/>
          </a:xfrm>
        </p:grpSpPr>
        <p:sp>
          <p:nvSpPr>
            <p:cNvPr id="27665" name="Rectangle 23"/>
            <p:cNvSpPr>
              <a:spLocks noChangeArrowheads="1"/>
            </p:cNvSpPr>
            <p:nvPr/>
          </p:nvSpPr>
          <p:spPr bwMode="auto">
            <a:xfrm>
              <a:off x="3764" y="1791"/>
              <a:ext cx="1670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600"/>
                <a:t>adaptee.specificRequest()</a:t>
              </a:r>
            </a:p>
          </p:txBody>
        </p: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3716" y="1801"/>
              <a:ext cx="1727" cy="461"/>
              <a:chOff x="1680" y="2201"/>
              <a:chExt cx="2361" cy="693"/>
            </a:xfrm>
          </p:grpSpPr>
          <p:sp>
            <p:nvSpPr>
              <p:cNvPr id="27667" name="AutoShape 25"/>
              <p:cNvSpPr>
                <a:spLocks noChangeArrowheads="1"/>
              </p:cNvSpPr>
              <p:nvPr/>
            </p:nvSpPr>
            <p:spPr bwMode="auto">
              <a:xfrm>
                <a:off x="3811" y="2201"/>
                <a:ext cx="230" cy="230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8" name="Line 26"/>
              <p:cNvSpPr>
                <a:spLocks noChangeShapeType="1"/>
              </p:cNvSpPr>
              <p:nvPr/>
            </p:nvSpPr>
            <p:spPr bwMode="auto">
              <a:xfrm>
                <a:off x="1680" y="2203"/>
                <a:ext cx="0" cy="6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7669" name="Line 27"/>
              <p:cNvSpPr>
                <a:spLocks noChangeShapeType="1"/>
              </p:cNvSpPr>
              <p:nvPr/>
            </p:nvSpPr>
            <p:spPr bwMode="auto">
              <a:xfrm>
                <a:off x="1680" y="2894"/>
                <a:ext cx="23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7670" name="Line 28"/>
              <p:cNvSpPr>
                <a:spLocks noChangeShapeType="1"/>
              </p:cNvSpPr>
              <p:nvPr/>
            </p:nvSpPr>
            <p:spPr bwMode="auto">
              <a:xfrm>
                <a:off x="1680" y="2201"/>
                <a:ext cx="21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7671" name="Line 29"/>
              <p:cNvSpPr>
                <a:spLocks noChangeShapeType="1"/>
              </p:cNvSpPr>
              <p:nvPr/>
            </p:nvSpPr>
            <p:spPr bwMode="auto">
              <a:xfrm>
                <a:off x="4041" y="2433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</p:grpSp>
      <p:sp>
        <p:nvSpPr>
          <p:cNvPr id="27663" name="Text Box 30"/>
          <p:cNvSpPr txBox="1">
            <a:spLocks noChangeArrowheads="1"/>
          </p:cNvSpPr>
          <p:nvPr/>
        </p:nvSpPr>
        <p:spPr bwMode="auto">
          <a:xfrm>
            <a:off x="5448300" y="4146639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600" dirty="0"/>
              <a:t>adaptee</a:t>
            </a:r>
          </a:p>
        </p:txBody>
      </p:sp>
      <p:sp>
        <p:nvSpPr>
          <p:cNvPr id="27664" name="Line 31"/>
          <p:cNvSpPr>
            <a:spLocks noChangeShapeType="1"/>
          </p:cNvSpPr>
          <p:nvPr/>
        </p:nvSpPr>
        <p:spPr bwMode="auto">
          <a:xfrm>
            <a:off x="4673600" y="4721314"/>
            <a:ext cx="0" cy="639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Adapter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Structure:  Class Adapter (uses multiple inheritance, which is not supported by Java):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17925" y="2365106"/>
            <a:ext cx="1371600" cy="914400"/>
            <a:chOff x="1104" y="1680"/>
            <a:chExt cx="864" cy="576"/>
          </a:xfrm>
        </p:grpSpPr>
        <p:sp>
          <p:nvSpPr>
            <p:cNvPr id="28702" name="Rectangle 5"/>
            <p:cNvSpPr>
              <a:spLocks noChangeArrowheads="1"/>
            </p:cNvSpPr>
            <p:nvPr/>
          </p:nvSpPr>
          <p:spPr bwMode="auto">
            <a:xfrm>
              <a:off x="1104" y="1680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600" dirty="0"/>
                <a:t>     </a:t>
              </a:r>
              <a:r>
                <a:rPr lang="en-US" sz="1600" i="1" dirty="0"/>
                <a:t>Target</a:t>
              </a: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>request()</a:t>
              </a:r>
            </a:p>
          </p:txBody>
        </p:sp>
        <p:sp>
          <p:nvSpPr>
            <p:cNvPr id="28703" name="Line 6"/>
            <p:cNvSpPr>
              <a:spLocks noChangeShapeType="1"/>
            </p:cNvSpPr>
            <p:nvPr/>
          </p:nvSpPr>
          <p:spPr bwMode="auto">
            <a:xfrm>
              <a:off x="1104" y="1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8704" name="Line 7"/>
            <p:cNvSpPr>
              <a:spLocks noChangeShapeType="1"/>
            </p:cNvSpPr>
            <p:nvPr/>
          </p:nvSpPr>
          <p:spPr bwMode="auto">
            <a:xfrm>
              <a:off x="1104" y="200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021263" y="3939906"/>
            <a:ext cx="1371600" cy="914400"/>
            <a:chOff x="1104" y="1680"/>
            <a:chExt cx="864" cy="576"/>
          </a:xfrm>
        </p:grpSpPr>
        <p:sp>
          <p:nvSpPr>
            <p:cNvPr id="28699" name="Rectangle 9"/>
            <p:cNvSpPr>
              <a:spLocks noChangeArrowheads="1"/>
            </p:cNvSpPr>
            <p:nvPr/>
          </p:nvSpPr>
          <p:spPr bwMode="auto">
            <a:xfrm>
              <a:off x="1104" y="1680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600"/>
                <a:t>    Adapter</a:t>
              </a:r>
              <a:br>
                <a:rPr lang="en-US" sz="1600"/>
              </a:br>
              <a:r>
                <a:rPr lang="en-US" sz="1600"/>
                <a:t/>
              </a:r>
              <a:br>
                <a:rPr lang="en-US" sz="1600"/>
              </a:br>
              <a:r>
                <a:rPr lang="en-US" sz="1600"/>
                <a:t>request()</a:t>
              </a:r>
            </a:p>
          </p:txBody>
        </p:sp>
        <p:sp>
          <p:nvSpPr>
            <p:cNvPr id="28700" name="Line 10"/>
            <p:cNvSpPr>
              <a:spLocks noChangeShapeType="1"/>
            </p:cNvSpPr>
            <p:nvPr/>
          </p:nvSpPr>
          <p:spPr bwMode="auto">
            <a:xfrm>
              <a:off x="1104" y="1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8701" name="Line 11"/>
            <p:cNvSpPr>
              <a:spLocks noChangeShapeType="1"/>
            </p:cNvSpPr>
            <p:nvPr/>
          </p:nvSpPr>
          <p:spPr bwMode="auto">
            <a:xfrm>
              <a:off x="1104" y="200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324600" y="2365106"/>
            <a:ext cx="1736725" cy="914400"/>
            <a:chOff x="1104" y="1680"/>
            <a:chExt cx="864" cy="576"/>
          </a:xfrm>
        </p:grpSpPr>
        <p:sp>
          <p:nvSpPr>
            <p:cNvPr id="28696" name="Rectangle 13"/>
            <p:cNvSpPr>
              <a:spLocks noChangeArrowheads="1"/>
            </p:cNvSpPr>
            <p:nvPr/>
          </p:nvSpPr>
          <p:spPr bwMode="auto">
            <a:xfrm>
              <a:off x="1104" y="1680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600" dirty="0"/>
                <a:t>       Adaptee</a:t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 err="1"/>
                <a:t>specificRequest</a:t>
              </a:r>
              <a:r>
                <a:rPr lang="en-US" sz="1600" dirty="0"/>
                <a:t>()</a:t>
              </a:r>
            </a:p>
          </p:txBody>
        </p:sp>
        <p:sp>
          <p:nvSpPr>
            <p:cNvPr id="28697" name="Line 14"/>
            <p:cNvSpPr>
              <a:spLocks noChangeShapeType="1"/>
            </p:cNvSpPr>
            <p:nvPr/>
          </p:nvSpPr>
          <p:spPr bwMode="auto">
            <a:xfrm>
              <a:off x="1104" y="1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8698" name="Line 15"/>
            <p:cNvSpPr>
              <a:spLocks noChangeShapeType="1"/>
            </p:cNvSpPr>
            <p:nvPr/>
          </p:nvSpPr>
          <p:spPr bwMode="auto">
            <a:xfrm>
              <a:off x="1104" y="200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28681" name="Rectangle 16"/>
          <p:cNvSpPr>
            <a:spLocks noChangeArrowheads="1"/>
          </p:cNvSpPr>
          <p:nvPr/>
        </p:nvSpPr>
        <p:spPr bwMode="auto">
          <a:xfrm>
            <a:off x="1238250" y="2365106"/>
            <a:ext cx="1371600" cy="731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600"/>
              <a:t>Client</a:t>
            </a:r>
          </a:p>
        </p:txBody>
      </p:sp>
      <p:sp>
        <p:nvSpPr>
          <p:cNvPr id="28682" name="AutoShape 17"/>
          <p:cNvSpPr>
            <a:spLocks noChangeArrowheads="1"/>
          </p:cNvSpPr>
          <p:nvPr/>
        </p:nvSpPr>
        <p:spPr bwMode="auto">
          <a:xfrm>
            <a:off x="4313238" y="3300144"/>
            <a:ext cx="182562" cy="1825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8683" name="Line 20"/>
          <p:cNvSpPr>
            <a:spLocks noChangeShapeType="1"/>
          </p:cNvSpPr>
          <p:nvPr/>
        </p:nvSpPr>
        <p:spPr bwMode="auto">
          <a:xfrm>
            <a:off x="2611438" y="2730231"/>
            <a:ext cx="1096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arrow" w="lg" len="lg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023585" y="5273406"/>
            <a:ext cx="1920240" cy="731838"/>
            <a:chOff x="3716" y="1791"/>
            <a:chExt cx="1727" cy="471"/>
          </a:xfrm>
        </p:grpSpPr>
        <p:sp>
          <p:nvSpPr>
            <p:cNvPr id="28689" name="Rectangle 22"/>
            <p:cNvSpPr>
              <a:spLocks noChangeArrowheads="1"/>
            </p:cNvSpPr>
            <p:nvPr/>
          </p:nvSpPr>
          <p:spPr bwMode="auto">
            <a:xfrm>
              <a:off x="3764" y="1791"/>
              <a:ext cx="1670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600" dirty="0" err="1" smtClean="0"/>
                <a:t>specificRequest</a:t>
              </a:r>
              <a:r>
                <a:rPr lang="en-US" sz="1600" dirty="0"/>
                <a:t>()</a:t>
              </a:r>
            </a:p>
          </p:txBody>
        </p: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3716" y="1801"/>
              <a:ext cx="1727" cy="461"/>
              <a:chOff x="1680" y="2201"/>
              <a:chExt cx="2361" cy="693"/>
            </a:xfrm>
          </p:grpSpPr>
          <p:sp>
            <p:nvSpPr>
              <p:cNvPr id="28691" name="AutoShape 24"/>
              <p:cNvSpPr>
                <a:spLocks noChangeArrowheads="1"/>
              </p:cNvSpPr>
              <p:nvPr/>
            </p:nvSpPr>
            <p:spPr bwMode="auto">
              <a:xfrm>
                <a:off x="3811" y="2201"/>
                <a:ext cx="230" cy="230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2" name="Line 25"/>
              <p:cNvSpPr>
                <a:spLocks noChangeShapeType="1"/>
              </p:cNvSpPr>
              <p:nvPr/>
            </p:nvSpPr>
            <p:spPr bwMode="auto">
              <a:xfrm>
                <a:off x="1680" y="2203"/>
                <a:ext cx="0" cy="6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8693" name="Line 26"/>
              <p:cNvSpPr>
                <a:spLocks noChangeShapeType="1"/>
              </p:cNvSpPr>
              <p:nvPr/>
            </p:nvSpPr>
            <p:spPr bwMode="auto">
              <a:xfrm>
                <a:off x="1680" y="2894"/>
                <a:ext cx="23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8694" name="Line 27"/>
              <p:cNvSpPr>
                <a:spLocks noChangeShapeType="1"/>
              </p:cNvSpPr>
              <p:nvPr/>
            </p:nvSpPr>
            <p:spPr bwMode="auto">
              <a:xfrm>
                <a:off x="1680" y="2201"/>
                <a:ext cx="21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8695" name="Line 28"/>
              <p:cNvSpPr>
                <a:spLocks noChangeShapeType="1"/>
              </p:cNvSpPr>
              <p:nvPr/>
            </p:nvSpPr>
            <p:spPr bwMode="auto">
              <a:xfrm>
                <a:off x="4041" y="2433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</p:grpSp>
      <p:sp>
        <p:nvSpPr>
          <p:cNvPr id="28685" name="Line 30"/>
          <p:cNvSpPr>
            <a:spLocks noChangeShapeType="1"/>
          </p:cNvSpPr>
          <p:nvPr/>
        </p:nvSpPr>
        <p:spPr bwMode="auto">
          <a:xfrm>
            <a:off x="5978525" y="4651106"/>
            <a:ext cx="0" cy="639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8686" name="AutoShape 31"/>
          <p:cNvSpPr>
            <a:spLocks noChangeArrowheads="1"/>
          </p:cNvSpPr>
          <p:nvPr/>
        </p:nvSpPr>
        <p:spPr bwMode="auto">
          <a:xfrm>
            <a:off x="7102475" y="3300144"/>
            <a:ext cx="182563" cy="1825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28687" name="AutoShape 32"/>
          <p:cNvCxnSpPr>
            <a:cxnSpLocks noChangeShapeType="1"/>
            <a:stCxn id="28682" idx="3"/>
          </p:cNvCxnSpPr>
          <p:nvPr/>
        </p:nvCxnSpPr>
        <p:spPr bwMode="auto">
          <a:xfrm rot="16200000" flipH="1">
            <a:off x="4827588" y="3060431"/>
            <a:ext cx="457200" cy="13017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28688" name="AutoShape 33"/>
          <p:cNvCxnSpPr>
            <a:cxnSpLocks noChangeShapeType="1"/>
            <a:stCxn id="28686" idx="3"/>
          </p:cNvCxnSpPr>
          <p:nvPr/>
        </p:nvCxnSpPr>
        <p:spPr bwMode="auto">
          <a:xfrm rot="5400000">
            <a:off x="6222207" y="2967562"/>
            <a:ext cx="457200" cy="14874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6860</TotalTime>
  <Words>1184</Words>
  <Application>Microsoft Office PowerPoint</Application>
  <PresentationFormat>On-screen Show (4:3)</PresentationFormat>
  <Paragraphs>192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Courier New</vt:lpstr>
      <vt:lpstr>Georgia</vt:lpstr>
      <vt:lpstr>Times New Roman</vt:lpstr>
      <vt:lpstr>Wingdings</vt:lpstr>
      <vt:lpstr>Wingdings 2</vt:lpstr>
      <vt:lpstr>Civic</vt:lpstr>
      <vt:lpstr>The Adapter Pattern (Structural)</vt:lpstr>
      <vt:lpstr>Adapters in the Real World</vt:lpstr>
      <vt:lpstr>Motivational Example</vt:lpstr>
      <vt:lpstr>Motivational Example (continued)</vt:lpstr>
      <vt:lpstr>Motivational Example (continued)</vt:lpstr>
      <vt:lpstr>Adapter Pattern</vt:lpstr>
      <vt:lpstr>Class and Object Adapters</vt:lpstr>
      <vt:lpstr>Adapter Pattern (continued)</vt:lpstr>
      <vt:lpstr>Adapter Pattern (continued)</vt:lpstr>
      <vt:lpstr>Adapter Pattern (continued)</vt:lpstr>
      <vt:lpstr>Consequences (Trade Offs) for the Class Adapter</vt:lpstr>
      <vt:lpstr>Consequences (Trade Offs) for the Object Adapter</vt:lpstr>
      <vt:lpstr>Two-Way Adapters</vt:lpstr>
      <vt:lpstr>Pluggable Adapters</vt:lpstr>
      <vt:lpstr>Adapter Pattern in Java</vt:lpstr>
      <vt:lpstr>Adapter Pattern in Java (continued)</vt:lpstr>
      <vt:lpstr>Adapter Pattern in Java (continued)</vt:lpstr>
      <vt:lpstr>Example:  Using a WindowAdapter (Version 1)</vt:lpstr>
      <vt:lpstr>Example:  Using a WindowAdapter (Version 2)</vt:lpstr>
      <vt:lpstr>Example:  Adapting JPanel </vt:lpstr>
      <vt:lpstr>Related Patterns</vt:lpstr>
      <vt:lpstr>References</vt:lpstr>
    </vt:vector>
  </TitlesOfParts>
  <Company>SoftMoore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John I. Moore, Jr.</dc:creator>
  <cp:lastModifiedBy>chris cargile</cp:lastModifiedBy>
  <cp:revision>171</cp:revision>
  <cp:lastPrinted>1999-09-29T12:48:05Z</cp:lastPrinted>
  <dcterms:created xsi:type="dcterms:W3CDTF">1998-10-23T20:46:09Z</dcterms:created>
  <dcterms:modified xsi:type="dcterms:W3CDTF">2013-09-22T22:31:51Z</dcterms:modified>
</cp:coreProperties>
</file>