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08" r:id="rId3"/>
    <p:sldId id="409" r:id="rId4"/>
    <p:sldId id="400" r:id="rId5"/>
    <p:sldId id="423" r:id="rId6"/>
    <p:sldId id="404" r:id="rId7"/>
    <p:sldId id="424" r:id="rId8"/>
    <p:sldId id="401" r:id="rId9"/>
    <p:sldId id="427" r:id="rId10"/>
    <p:sldId id="405" r:id="rId11"/>
    <p:sldId id="406" r:id="rId12"/>
    <p:sldId id="428" r:id="rId13"/>
    <p:sldId id="429" r:id="rId14"/>
    <p:sldId id="430" r:id="rId15"/>
    <p:sldId id="432" r:id="rId16"/>
    <p:sldId id="433" r:id="rId17"/>
    <p:sldId id="431" r:id="rId18"/>
    <p:sldId id="434" r:id="rId19"/>
    <p:sldId id="426" r:id="rId20"/>
    <p:sldId id="399" r:id="rId2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309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90963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The Bridge Pattern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12-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92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189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2045CD-5F79-4E8D-81F0-90885E11F463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535EA-E3F5-4A1D-B779-A4F5E8E9AE5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535EA-E3F5-4A1D-B779-A4F5E8E9AE57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CE495-03C0-4AE8-A78A-8B1C6494ED83}" type="slidenum">
              <a:rPr lang="en-US"/>
              <a:pPr/>
              <a:t>6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CE495-03C0-4AE8-A78A-8B1C6494ED83}" type="slidenum">
              <a:rPr lang="en-US"/>
              <a:pPr/>
              <a:t>7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2045CD-5F79-4E8D-81F0-90885E11F46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DC8EA-4DF5-4A6A-BE9E-AC149008586C}" type="slidenum">
              <a:rPr lang="en-US"/>
              <a:pPr/>
              <a:t>10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</a:t>
            </a:r>
          </a:p>
          <a:p>
            <a:r>
              <a:rPr lang="en-US"/>
              <a:t>Implement a Linked List using a HashTable.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7BF9203-25C8-4DF9-B98A-06A2727B46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B3728DD5-025D-46D7-BF08-E11FFFF793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0529CA9F-0F7A-47C8-A267-4EE632414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692A2384-5AF8-47E0-A44F-3F1539168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10E1542F-4AE0-4720-8263-E881464AAF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D05ABC1-E4E4-4795-82F0-39334438F8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9/19/2013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bridge-pattern.html" TargetMode="External"/><Relationship Id="rId2" Type="http://schemas.openxmlformats.org/officeDocument/2006/relationships/hyperlink" Target="http://en.wikipedia.org/wiki/Bridge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camp.org/designPattern/" TargetMode="External"/><Relationship Id="rId5" Type="http://schemas.openxmlformats.org/officeDocument/2006/relationships/hyperlink" Target="http://www.codeproject.com/KB/architecture/bridge.aspx" TargetMode="External"/><Relationship Id="rId4" Type="http://schemas.openxmlformats.org/officeDocument/2006/relationships/hyperlink" Target="http://sourcemaking.com/design_patterns/bridg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“All problems in computer science can be solved by another level of indirection.”   –  Butler Lampson</a:t>
            </a:r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Bridge Pattern</a:t>
            </a:r>
            <a:br>
              <a:rPr lang="en-US" dirty="0" smtClean="0"/>
            </a:br>
            <a:r>
              <a:rPr lang="en-US" sz="3200" dirty="0" smtClean="0"/>
              <a:t>(Structural)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Degenerate Bridge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Only one concrete implementation class</a:t>
            </a:r>
          </a:p>
          <a:p>
            <a:pPr lvl="1"/>
            <a:r>
              <a:rPr lang="en-US" dirty="0" err="1" smtClean="0"/>
              <a:t>Implementor</a:t>
            </a:r>
            <a:r>
              <a:rPr lang="en-US" dirty="0" smtClean="0"/>
              <a:t> class is not abstract</a:t>
            </a:r>
            <a:endParaRPr lang="en-US" dirty="0"/>
          </a:p>
          <a:p>
            <a:r>
              <a:rPr lang="en-US" dirty="0" smtClean="0"/>
              <a:t>Still </a:t>
            </a:r>
            <a:r>
              <a:rPr lang="en-US" dirty="0"/>
              <a:t>useful to avoid recompilation of the </a:t>
            </a:r>
            <a:r>
              <a:rPr lang="en-US" dirty="0" smtClean="0"/>
              <a:t>abstraction and allow a shared implementation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 in Java – AWT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applications can run on different platforms.  To improve portability, client code should be able to create a UI Component without committing to a concrete implementation.</a:t>
            </a:r>
          </a:p>
          <a:p>
            <a:r>
              <a:rPr lang="en-US" dirty="0" smtClean="0"/>
              <a:t>Java uses the Bridge Pattern to separate components and component peers.  An AWT component has a corresponding peer with which it can communicate.</a:t>
            </a:r>
          </a:p>
          <a:p>
            <a:r>
              <a:rPr lang="en-US" dirty="0" smtClean="0"/>
              <a:t>The components and component peers are represented as two different class hierarchies.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java.awt.Button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–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java.awt.peer.ButtonPeer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peer class is platform specific.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Implementation Example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888888"/>
                </a:solidFill>
                <a:latin typeface="Andale Mono"/>
              </a:rPr>
              <a:t>// Create an interface/wrapper class that "has a"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800" dirty="0" smtClean="0">
                <a:solidFill>
                  <a:srgbClr val="888888"/>
                </a:solidFill>
                <a:latin typeface="Andale Mono"/>
              </a:rPr>
              <a:t>implementation </a:t>
            </a:r>
            <a:r>
              <a:rPr lang="en-US" sz="2800" dirty="0">
                <a:solidFill>
                  <a:srgbClr val="888888"/>
                </a:solidFill>
                <a:latin typeface="Andale Mono"/>
              </a:rPr>
              <a:t>object and delegates all requests to it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 </a:t>
            </a:r>
            <a:endParaRPr lang="en-US" sz="2800" dirty="0" smtClean="0">
              <a:solidFill>
                <a:srgbClr val="000000"/>
              </a:solidFill>
              <a:latin typeface="Andale Mono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inherit"/>
              </a:rPr>
              <a:t>class</a:t>
            </a:r>
            <a:r>
              <a:rPr lang="en-US" sz="28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800" b="1" dirty="0">
                <a:solidFill>
                  <a:srgbClr val="880000"/>
                </a:solidFill>
                <a:latin typeface="inherit"/>
              </a:rPr>
              <a:t>Stack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 { </a:t>
            </a:r>
            <a:endParaRPr lang="en-US" sz="2800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ndale Mono"/>
              </a:rPr>
              <a:t>protected</a:t>
            </a:r>
            <a:r>
              <a:rPr lang="en-US" sz="28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ndale Mono"/>
              </a:rPr>
              <a:t>StackImp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 imp; </a:t>
            </a:r>
            <a:endParaRPr lang="en-US" sz="2800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ndale Mono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Stack( String s ) { </a:t>
            </a:r>
            <a:endParaRPr lang="en-US" sz="2800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ndale Mono"/>
              </a:rPr>
              <a:t>   If</a:t>
            </a:r>
            <a:r>
              <a:rPr lang="en-US" sz="28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Andale Mono"/>
              </a:rPr>
              <a:t>s.equals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(</a:t>
            </a:r>
            <a:r>
              <a:rPr lang="en-US" sz="2800" dirty="0">
                <a:solidFill>
                  <a:srgbClr val="880000"/>
                </a:solidFill>
                <a:latin typeface="Andale Mono"/>
              </a:rPr>
              <a:t>"java"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)) { </a:t>
            </a:r>
            <a:endParaRPr lang="en-US" sz="2800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Andale Mono"/>
              </a:rPr>
              <a:t>       imp 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= </a:t>
            </a:r>
            <a:r>
              <a:rPr lang="en-US" sz="2800" b="1" dirty="0">
                <a:solidFill>
                  <a:srgbClr val="000000"/>
                </a:solidFill>
                <a:latin typeface="Andale Mono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ndale Mono"/>
              </a:rPr>
              <a:t>StackJava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(); </a:t>
            </a:r>
            <a:endParaRPr lang="en-US" sz="2800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Andale Mono"/>
              </a:rPr>
              <a:t>   } </a:t>
            </a:r>
          </a:p>
          <a:p>
            <a:pPr marL="231775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ndale Mono"/>
              </a:rPr>
              <a:t>   else</a:t>
            </a:r>
            <a:r>
              <a:rPr lang="en-US" sz="28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{ </a:t>
            </a:r>
            <a:endParaRPr lang="en-US" sz="2800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Andale Mono"/>
              </a:rPr>
              <a:t>       imp 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= </a:t>
            </a:r>
            <a:r>
              <a:rPr lang="en-US" sz="2800" b="1" dirty="0">
                <a:solidFill>
                  <a:srgbClr val="000000"/>
                </a:solidFill>
                <a:latin typeface="Andale Mono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ndale Mono"/>
              </a:rPr>
              <a:t>StackMine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(); </a:t>
            </a:r>
            <a:endParaRPr lang="en-US" sz="2800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Andale Mono"/>
              </a:rPr>
              <a:t>    } </a:t>
            </a:r>
          </a:p>
          <a:p>
            <a:pPr marL="231775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231775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ndale Mono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Stack() { </a:t>
            </a:r>
            <a:endParaRPr lang="en-US" sz="2800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ndale Mono"/>
              </a:rPr>
              <a:t>      this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( </a:t>
            </a:r>
            <a:r>
              <a:rPr lang="en-US" sz="2800" dirty="0">
                <a:solidFill>
                  <a:srgbClr val="880000"/>
                </a:solidFill>
                <a:latin typeface="Andale Mono"/>
              </a:rPr>
              <a:t>"java"</a:t>
            </a:r>
            <a:r>
              <a:rPr lang="en-US" sz="28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ndale Mono"/>
              </a:rPr>
              <a:t>);</a:t>
            </a:r>
          </a:p>
          <a:p>
            <a:pPr marL="231775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Andale Mono"/>
              </a:rPr>
              <a:t>}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412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Implementation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31775" indent="0">
              <a:buNone/>
            </a:pPr>
            <a:r>
              <a:rPr lang="en-US" b="1" dirty="0">
                <a:solidFill>
                  <a:srgbClr val="000000"/>
                </a:solidFill>
                <a:latin typeface="Andale Mon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ndale Mon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push( </a:t>
            </a:r>
            <a:r>
              <a:rPr lang="en-US" b="1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in ) { </a:t>
            </a:r>
          </a:p>
          <a:p>
            <a:pPr marL="231775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</a:rPr>
              <a:t>imp.push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( </a:t>
            </a:r>
            <a:r>
              <a:rPr lang="en-US" b="1" dirty="0">
                <a:solidFill>
                  <a:srgbClr val="000000"/>
                </a:solidFill>
                <a:latin typeface="Andale Mono"/>
              </a:rPr>
              <a:t>new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Integer(in) );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231775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ndale Mon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pop() {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ndale Mono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((Integer)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imp.pop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()).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intValue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();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231775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ndale Mon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ndale Mono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() {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ndale Mono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imp.empty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();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1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Implementation Example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88888"/>
                </a:solidFill>
                <a:latin typeface="Andale Mono"/>
              </a:rPr>
              <a:t>// Embellish the interface class with derived classes if desired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74320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inherit"/>
              </a:rPr>
              <a:t>class</a:t>
            </a: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600" b="1" dirty="0" err="1">
                <a:solidFill>
                  <a:srgbClr val="880000"/>
                </a:solidFill>
                <a:latin typeface="inherit"/>
              </a:rPr>
              <a:t>StackHanoi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inherit"/>
              </a:rPr>
              <a:t>extends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600" b="1" dirty="0">
                <a:solidFill>
                  <a:srgbClr val="880000"/>
                </a:solidFill>
                <a:latin typeface="inherit"/>
              </a:rPr>
              <a:t>Stack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 { </a:t>
            </a:r>
            <a:endParaRPr lang="en-US" sz="2600" dirty="0" smtClean="0">
              <a:solidFill>
                <a:srgbClr val="000000"/>
              </a:solidFill>
              <a:latin typeface="Andale Mono"/>
            </a:endParaRPr>
          </a:p>
          <a:p>
            <a:pPr marL="463550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Andale Mono"/>
              </a:rPr>
              <a:t>private</a:t>
            </a: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ndale Mono"/>
              </a:rPr>
              <a:t>totalRejected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 = </a:t>
            </a:r>
            <a:r>
              <a:rPr lang="en-US" sz="2600" dirty="0">
                <a:solidFill>
                  <a:srgbClr val="008800"/>
                </a:solidFill>
                <a:latin typeface="Andale Mono"/>
              </a:rPr>
              <a:t>0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; </a:t>
            </a:r>
            <a:endParaRPr lang="en-US" sz="2600" dirty="0" smtClean="0">
              <a:solidFill>
                <a:srgbClr val="000000"/>
              </a:solidFill>
              <a:latin typeface="Andale Mono"/>
            </a:endParaRPr>
          </a:p>
          <a:p>
            <a:pPr marL="463550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Andale Mono"/>
              </a:rPr>
              <a:t>public</a:t>
            </a: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ndale Mono"/>
              </a:rPr>
              <a:t>StackHanoi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() { </a:t>
            </a:r>
            <a:endParaRPr lang="en-US" sz="2600" dirty="0" smtClean="0">
              <a:solidFill>
                <a:srgbClr val="000000"/>
              </a:solidFill>
              <a:latin typeface="Andale Mono"/>
            </a:endParaRPr>
          </a:p>
          <a:p>
            <a:pPr marL="463550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Andale Mono"/>
              </a:rPr>
              <a:t>   super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( </a:t>
            </a:r>
            <a:r>
              <a:rPr lang="en-US" sz="2600" dirty="0">
                <a:solidFill>
                  <a:srgbClr val="880000"/>
                </a:solidFill>
                <a:latin typeface="Andale Mono"/>
              </a:rPr>
              <a:t>"java"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 ); </a:t>
            </a:r>
            <a:endParaRPr lang="en-US" sz="2600" dirty="0" smtClean="0">
              <a:solidFill>
                <a:srgbClr val="000000"/>
              </a:solidFill>
              <a:latin typeface="Andale Mono"/>
            </a:endParaRPr>
          </a:p>
          <a:p>
            <a:pPr marL="463550" lvl="1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463550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Andale Mono"/>
              </a:rPr>
              <a:t>public</a:t>
            </a: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ndale Mono"/>
              </a:rPr>
              <a:t>StackHanoi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( String s ) </a:t>
            </a: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{ </a:t>
            </a:r>
          </a:p>
          <a:p>
            <a:pPr marL="463550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Andale Mono"/>
              </a:rPr>
              <a:t>   super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( s ); </a:t>
            </a:r>
            <a:endParaRPr lang="en-US" sz="2600" dirty="0" smtClean="0">
              <a:solidFill>
                <a:srgbClr val="000000"/>
              </a:solidFill>
              <a:latin typeface="Andale Mono"/>
            </a:endParaRPr>
          </a:p>
          <a:p>
            <a:pPr marL="463550" lvl="1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463550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Andale Mono"/>
              </a:rPr>
              <a:t>public</a:t>
            </a: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ndale Mono"/>
              </a:rPr>
              <a:t>reportRejected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() { </a:t>
            </a:r>
            <a:endParaRPr lang="en-US" sz="2600" dirty="0" smtClean="0">
              <a:solidFill>
                <a:srgbClr val="000000"/>
              </a:solidFill>
              <a:latin typeface="Andale Mono"/>
            </a:endParaRPr>
          </a:p>
          <a:p>
            <a:pPr marL="463550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Andale Mono"/>
              </a:rPr>
              <a:t>   return</a:t>
            </a: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ndale Mono"/>
              </a:rPr>
              <a:t>totalRejected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; </a:t>
            </a:r>
            <a:endParaRPr lang="en-US" sz="2600" dirty="0" smtClean="0">
              <a:solidFill>
                <a:srgbClr val="000000"/>
              </a:solidFill>
              <a:latin typeface="Andale Mono"/>
            </a:endParaRPr>
          </a:p>
          <a:p>
            <a:pPr marL="463550" lvl="1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463550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Andale Mono"/>
              </a:rPr>
              <a:t>public</a:t>
            </a: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Andale Mono"/>
              </a:rPr>
              <a:t>void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 push( </a:t>
            </a:r>
            <a:r>
              <a:rPr lang="en-US" sz="2600" b="1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 in ) </a:t>
            </a: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{</a:t>
            </a:r>
          </a:p>
          <a:p>
            <a:pPr marL="682625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Andale Mono"/>
              </a:rPr>
              <a:t>if</a:t>
            </a: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( ! </a:t>
            </a:r>
            <a:r>
              <a:rPr lang="en-US" sz="2600" dirty="0" err="1">
                <a:solidFill>
                  <a:srgbClr val="000000"/>
                </a:solidFill>
                <a:latin typeface="Andale Mono"/>
              </a:rPr>
              <a:t>imp.empty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() &amp;&amp; in &gt; ((Integer)</a:t>
            </a:r>
            <a:r>
              <a:rPr lang="en-US" sz="2600" dirty="0" err="1">
                <a:solidFill>
                  <a:srgbClr val="000000"/>
                </a:solidFill>
                <a:latin typeface="Andale Mono"/>
              </a:rPr>
              <a:t>imp.peek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()).</a:t>
            </a:r>
            <a:r>
              <a:rPr lang="en-US" sz="2600" dirty="0" err="1">
                <a:solidFill>
                  <a:srgbClr val="000000"/>
                </a:solidFill>
                <a:latin typeface="Andale Mono"/>
              </a:rPr>
              <a:t>intValue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()) </a:t>
            </a:r>
            <a:endParaRPr lang="en-US" sz="2600" dirty="0" smtClean="0">
              <a:solidFill>
                <a:srgbClr val="000000"/>
              </a:solidFill>
              <a:latin typeface="Andale Mono"/>
            </a:endParaRPr>
          </a:p>
          <a:p>
            <a:pPr marL="682625" lvl="1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   </a:t>
            </a:r>
            <a:r>
              <a:rPr lang="en-US" sz="2600" dirty="0" err="1" smtClean="0">
                <a:solidFill>
                  <a:srgbClr val="000000"/>
                </a:solidFill>
                <a:latin typeface="Andale Mono"/>
              </a:rPr>
              <a:t>totalRejected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++; </a:t>
            </a:r>
            <a:endParaRPr lang="en-US" sz="2600" dirty="0" smtClean="0">
              <a:solidFill>
                <a:srgbClr val="000000"/>
              </a:solidFill>
              <a:latin typeface="Andale Mono"/>
            </a:endParaRPr>
          </a:p>
          <a:p>
            <a:pPr marL="682625" lvl="1" indent="0">
              <a:buNone/>
            </a:pPr>
            <a:r>
              <a:rPr lang="en-US" sz="2600" b="1" dirty="0" smtClean="0">
                <a:solidFill>
                  <a:srgbClr val="000000"/>
                </a:solidFill>
                <a:latin typeface="Andale Mono"/>
              </a:rPr>
              <a:t>else</a:t>
            </a: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 </a:t>
            </a:r>
          </a:p>
          <a:p>
            <a:pPr marL="682625" lvl="1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   </a:t>
            </a:r>
            <a:r>
              <a:rPr lang="en-US" sz="2600" dirty="0" err="1" smtClean="0">
                <a:solidFill>
                  <a:srgbClr val="000000"/>
                </a:solidFill>
                <a:latin typeface="Andale Mono"/>
              </a:rPr>
              <a:t>Imp.push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( </a:t>
            </a:r>
            <a:r>
              <a:rPr lang="en-US" sz="2600" b="1" dirty="0">
                <a:solidFill>
                  <a:srgbClr val="000000"/>
                </a:solidFill>
                <a:latin typeface="Andale Mono"/>
              </a:rPr>
              <a:t>new</a:t>
            </a:r>
            <a:r>
              <a:rPr lang="en-US" sz="2600" dirty="0">
                <a:solidFill>
                  <a:srgbClr val="000000"/>
                </a:solidFill>
                <a:latin typeface="Andale Mono"/>
              </a:rPr>
              <a:t> Integer(in) ); </a:t>
            </a:r>
            <a:endParaRPr lang="en-US" sz="2600" dirty="0" smtClean="0">
              <a:solidFill>
                <a:srgbClr val="000000"/>
              </a:solidFill>
              <a:latin typeface="Andale Mono"/>
            </a:endParaRPr>
          </a:p>
          <a:p>
            <a:pPr marL="463550" lvl="1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274320" lvl="1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Andale Mono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464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Implementation Example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88888"/>
                </a:solidFill>
                <a:latin typeface="Andale Mono"/>
              </a:rPr>
              <a:t>// Create an implementation/body base class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inherit"/>
              </a:rPr>
              <a:t>interface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b="1" dirty="0" err="1">
                <a:solidFill>
                  <a:srgbClr val="880000"/>
                </a:solidFill>
                <a:latin typeface="inherit"/>
              </a:rPr>
              <a:t>StackImp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{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341313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Object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push( Object o );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341313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Object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peek();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341313" indent="0">
              <a:buNone/>
            </a:pPr>
            <a:r>
              <a:rPr lang="en-US" b="1" dirty="0" err="1" smtClean="0">
                <a:solidFill>
                  <a:srgbClr val="000000"/>
                </a:solidFill>
                <a:latin typeface="Andale Mono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empty();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341313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Object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pop();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} </a:t>
            </a:r>
            <a:r>
              <a:rPr lang="en-US" dirty="0"/>
              <a:t/>
            </a:r>
            <a:br>
              <a:rPr lang="en-US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57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Implementation Example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88888"/>
                </a:solidFill>
                <a:latin typeface="Andale Mono"/>
              </a:rPr>
              <a:t>// Create an implementation/body base class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inherit"/>
              </a:rPr>
              <a:t>interface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b="1" dirty="0" err="1">
                <a:solidFill>
                  <a:srgbClr val="880000"/>
                </a:solidFill>
                <a:latin typeface="inherit"/>
              </a:rPr>
              <a:t>StackImp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{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341313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Object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push( Object o );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341313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Object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peek();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341313" indent="0">
              <a:buNone/>
            </a:pPr>
            <a:r>
              <a:rPr lang="en-US" b="1" dirty="0" err="1" smtClean="0">
                <a:solidFill>
                  <a:srgbClr val="000000"/>
                </a:solidFill>
                <a:latin typeface="Andale Mono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empty();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341313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Object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pop();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}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inherit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400" b="1" dirty="0" err="1">
                <a:solidFill>
                  <a:srgbClr val="880000"/>
                </a:solidFill>
                <a:latin typeface="inherit"/>
              </a:rPr>
              <a:t>StackJava</a:t>
            </a:r>
            <a:r>
              <a:rPr lang="en-US" sz="24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inherit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400" b="1" dirty="0" err="1">
                <a:solidFill>
                  <a:srgbClr val="880000"/>
                </a:solidFill>
                <a:latin typeface="inherit"/>
              </a:rPr>
              <a:t>java</a:t>
            </a:r>
            <a:r>
              <a:rPr lang="en-US" sz="2400" dirty="0" err="1">
                <a:solidFill>
                  <a:srgbClr val="000000"/>
                </a:solidFill>
                <a:latin typeface="Andale Mono"/>
              </a:rPr>
              <a:t>.</a:t>
            </a:r>
            <a:r>
              <a:rPr lang="en-US" sz="2400" b="1" dirty="0" err="1">
                <a:solidFill>
                  <a:srgbClr val="880000"/>
                </a:solidFill>
                <a:latin typeface="inherit"/>
              </a:rPr>
              <a:t>util</a:t>
            </a:r>
            <a:r>
              <a:rPr lang="en-US" sz="2400" dirty="0" err="1">
                <a:solidFill>
                  <a:srgbClr val="000000"/>
                </a:solidFill>
                <a:latin typeface="Andale Mono"/>
              </a:rPr>
              <a:t>.</a:t>
            </a:r>
            <a:r>
              <a:rPr lang="en-US" sz="2400" b="1" dirty="0" err="1">
                <a:solidFill>
                  <a:srgbClr val="880000"/>
                </a:solidFill>
                <a:latin typeface="inherit"/>
              </a:rPr>
              <a:t>Stack</a:t>
            </a:r>
            <a:r>
              <a:rPr lang="en-US" sz="24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inherit"/>
              </a:rPr>
              <a:t>implements</a:t>
            </a:r>
            <a:r>
              <a:rPr lang="en-US" sz="24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2400" b="1" dirty="0" err="1">
                <a:solidFill>
                  <a:srgbClr val="880000"/>
                </a:solidFill>
                <a:latin typeface="inherit"/>
              </a:rPr>
              <a:t>StackImp</a:t>
            </a:r>
            <a:r>
              <a:rPr lang="en-US" sz="2400" dirty="0">
                <a:solidFill>
                  <a:srgbClr val="000000"/>
                </a:solidFill>
                <a:latin typeface="Andale Mono"/>
              </a:rPr>
              <a:t> { 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066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Implementation </a:t>
            </a:r>
            <a:r>
              <a:rPr lang="en-US" dirty="0" smtClean="0"/>
              <a:t>Example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88888"/>
                </a:solidFill>
                <a:latin typeface="Andale Mono"/>
              </a:rPr>
              <a:t>// Derive the separate implementations from the common abstraction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inherit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b="1" dirty="0" err="1">
                <a:solidFill>
                  <a:srgbClr val="880000"/>
                </a:solidFill>
                <a:latin typeface="inherit"/>
              </a:rPr>
              <a:t>StackMine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b="1" dirty="0" err="1">
                <a:solidFill>
                  <a:srgbClr val="880000"/>
                </a:solidFill>
                <a:latin typeface="inherit"/>
              </a:rPr>
              <a:t>StackImp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{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ndale Mono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Object[] items = </a:t>
            </a:r>
            <a:r>
              <a:rPr lang="en-US" b="1" dirty="0">
                <a:solidFill>
                  <a:srgbClr val="000000"/>
                </a:solidFill>
                <a:latin typeface="Andale Mono"/>
              </a:rPr>
              <a:t>new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Object[</a:t>
            </a:r>
            <a:r>
              <a:rPr lang="en-US" dirty="0">
                <a:solidFill>
                  <a:srgbClr val="008800"/>
                </a:solidFill>
                <a:latin typeface="Andale Mono"/>
              </a:rPr>
              <a:t>20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];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ndale Mono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total = -</a:t>
            </a:r>
            <a:r>
              <a:rPr lang="en-US" dirty="0">
                <a:solidFill>
                  <a:srgbClr val="008800"/>
                </a:solidFill>
                <a:latin typeface="Andale Mono"/>
              </a:rPr>
              <a:t>1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ndale Mon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Object push( Object o ) {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ndale Mono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items[++total] = o;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231775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ndale Mon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Object peek() {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ndale Mono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items[total];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231775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ndale Mon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Object pop() {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ndale Mono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items[total--];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231775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ndale Mon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ndale Mono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empty() {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ndale Mono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total == -</a:t>
            </a:r>
            <a:r>
              <a:rPr lang="en-US" dirty="0">
                <a:solidFill>
                  <a:srgbClr val="008800"/>
                </a:solidFill>
                <a:latin typeface="Andale Mono"/>
              </a:rPr>
              <a:t>1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; </a:t>
            </a:r>
            <a:endParaRPr lang="en-US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ndale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Implementation </a:t>
            </a:r>
            <a:r>
              <a:rPr lang="en-US" dirty="0" smtClean="0"/>
              <a:t>Example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0392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heri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1600" b="1" dirty="0" err="1">
                <a:solidFill>
                  <a:srgbClr val="880000"/>
                </a:solidFill>
                <a:latin typeface="inherit"/>
              </a:rPr>
              <a:t>BridgeDemo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{ </a:t>
            </a:r>
            <a:endParaRPr lang="en-US" sz="1600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ndale Mono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ndale Mono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ndale Mono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) { </a:t>
            </a:r>
            <a:endParaRPr lang="en-US" sz="1600" dirty="0" smtClean="0">
              <a:solidFill>
                <a:srgbClr val="000000"/>
              </a:solidFill>
              <a:latin typeface="Andale Mono"/>
            </a:endParaRPr>
          </a:p>
          <a:p>
            <a:pPr marL="46355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Stack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[] stacks = { </a:t>
            </a:r>
            <a:r>
              <a:rPr lang="en-US" sz="1600" b="1" dirty="0">
                <a:solidFill>
                  <a:srgbClr val="000000"/>
                </a:solidFill>
                <a:latin typeface="Andale Mono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Stack(</a:t>
            </a:r>
            <a:r>
              <a:rPr lang="en-US" sz="1600" dirty="0">
                <a:solidFill>
                  <a:srgbClr val="880000"/>
                </a:solidFill>
                <a:latin typeface="Andale Mono"/>
              </a:rPr>
              <a:t>"java"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), </a:t>
            </a:r>
            <a:r>
              <a:rPr lang="en-US" sz="1600" b="1" dirty="0">
                <a:solidFill>
                  <a:srgbClr val="000000"/>
                </a:solidFill>
                <a:latin typeface="Andale Mono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Stack(</a:t>
            </a:r>
            <a:r>
              <a:rPr lang="en-US" sz="1600" dirty="0">
                <a:solidFill>
                  <a:srgbClr val="880000"/>
                </a:solidFill>
                <a:latin typeface="Andale Mono"/>
              </a:rPr>
              <a:t>"mine"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), </a:t>
            </a:r>
            <a:r>
              <a:rPr lang="en-US" sz="1600" b="1" dirty="0">
                <a:solidFill>
                  <a:srgbClr val="000000"/>
                </a:solidFill>
                <a:latin typeface="Andale Mono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StackHanoi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(</a:t>
            </a:r>
            <a:r>
              <a:rPr lang="en-US" sz="1600" dirty="0">
                <a:solidFill>
                  <a:srgbClr val="880000"/>
                </a:solidFill>
                <a:latin typeface="Andale Mono"/>
              </a:rPr>
              <a:t>"java"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), </a:t>
            </a:r>
            <a:r>
              <a:rPr lang="en-US" sz="1600" b="1" dirty="0">
                <a:solidFill>
                  <a:srgbClr val="000000"/>
                </a:solidFill>
                <a:latin typeface="Andale Mono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StackHanoi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(</a:t>
            </a:r>
            <a:r>
              <a:rPr lang="en-US" sz="1600" dirty="0">
                <a:solidFill>
                  <a:srgbClr val="880000"/>
                </a:solidFill>
                <a:latin typeface="Andale Mono"/>
              </a:rPr>
              <a:t>"mine"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) }; </a:t>
            </a:r>
            <a:endParaRPr lang="en-US" sz="1600" dirty="0" smtClean="0">
              <a:solidFill>
                <a:srgbClr val="000000"/>
              </a:solidFill>
              <a:latin typeface="Andale Mono"/>
            </a:endParaRPr>
          </a:p>
          <a:p>
            <a:pPr marL="46355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ndale Mono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Andale Mon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&lt; </a:t>
            </a:r>
            <a:r>
              <a:rPr lang="en-US" sz="1600" dirty="0">
                <a:solidFill>
                  <a:srgbClr val="008800"/>
                </a:solidFill>
                <a:latin typeface="Andale Mono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++) { </a:t>
            </a:r>
            <a:endParaRPr lang="en-US" sz="1600" dirty="0" smtClean="0">
              <a:solidFill>
                <a:srgbClr val="000000"/>
              </a:solidFill>
              <a:latin typeface="Andale Mono"/>
            </a:endParaRPr>
          </a:p>
          <a:p>
            <a:pPr marL="46355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Andale Mono"/>
              </a:rPr>
              <a:t>num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= (</a:t>
            </a:r>
            <a:r>
              <a:rPr lang="en-US" sz="1600" b="1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) (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Math.random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() * </a:t>
            </a:r>
            <a:r>
              <a:rPr lang="en-US" sz="1600" dirty="0">
                <a:solidFill>
                  <a:srgbClr val="008800"/>
                </a:solidFill>
                <a:latin typeface="Andale Mono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) % </a:t>
            </a:r>
            <a:r>
              <a:rPr lang="en-US" sz="1600" dirty="0">
                <a:solidFill>
                  <a:srgbClr val="008800"/>
                </a:solidFill>
                <a:latin typeface="Andale Mono"/>
              </a:rPr>
              <a:t>40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; </a:t>
            </a:r>
            <a:endParaRPr lang="en-US" sz="1600" dirty="0" smtClean="0">
              <a:solidFill>
                <a:srgbClr val="000000"/>
              </a:solidFill>
              <a:latin typeface="Andale Mono"/>
            </a:endParaRPr>
          </a:p>
          <a:p>
            <a:pPr marL="46355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ndale Mono"/>
              </a:rPr>
              <a:t>   for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j=</a:t>
            </a:r>
            <a:r>
              <a:rPr lang="en-US" sz="1600" dirty="0">
                <a:solidFill>
                  <a:srgbClr val="008800"/>
                </a:solidFill>
                <a:latin typeface="Andale Mon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; j &lt; 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stacks.length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; j++) </a:t>
            </a:r>
            <a:endParaRPr lang="en-US" sz="1600" dirty="0" smtClean="0">
              <a:solidFill>
                <a:srgbClr val="000000"/>
              </a:solidFill>
              <a:latin typeface="Andale Mono"/>
            </a:endParaRPr>
          </a:p>
          <a:p>
            <a:pPr marL="46355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        stacks[j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].push( 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); </a:t>
            </a:r>
            <a:endParaRPr lang="en-US" sz="1600" dirty="0" smtClean="0">
              <a:solidFill>
                <a:srgbClr val="000000"/>
              </a:solidFill>
              <a:latin typeface="Andale Mono"/>
            </a:endParaRPr>
          </a:p>
          <a:p>
            <a:pPr marL="46355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46355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ndale Mono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Andale Mon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=</a:t>
            </a:r>
            <a:r>
              <a:rPr lang="en-US" sz="1600" dirty="0">
                <a:solidFill>
                  <a:srgbClr val="008800"/>
                </a:solidFill>
                <a:latin typeface="Andale Mon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stacks.length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++) { </a:t>
            </a:r>
            <a:endParaRPr lang="en-US" sz="1600" dirty="0" smtClean="0">
              <a:solidFill>
                <a:srgbClr val="000000"/>
              </a:solidFill>
              <a:latin typeface="Andale Mono"/>
            </a:endParaRPr>
          </a:p>
          <a:p>
            <a:pPr marL="463550" indent="0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ndale Mono"/>
              </a:rPr>
              <a:t>    while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( ! stacks[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isEmpty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()) { </a:t>
            </a:r>
            <a:endParaRPr lang="en-US" sz="1600" dirty="0" smtClean="0">
              <a:solidFill>
                <a:srgbClr val="000000"/>
              </a:solidFill>
              <a:latin typeface="Andale Mono"/>
            </a:endParaRPr>
          </a:p>
          <a:p>
            <a:pPr marL="46355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Andale Mono"/>
              </a:rPr>
              <a:t>System.out.print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( stacks[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].pop() + </a:t>
            </a:r>
            <a:r>
              <a:rPr lang="en-US" sz="1600" dirty="0">
                <a:solidFill>
                  <a:srgbClr val="880000"/>
                </a:solidFill>
                <a:latin typeface="Andale Mon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); </a:t>
            </a:r>
            <a:endParaRPr lang="en-US" sz="1600" dirty="0" smtClean="0">
              <a:solidFill>
                <a:srgbClr val="000000"/>
              </a:solidFill>
              <a:latin typeface="Andale Mono"/>
            </a:endParaRPr>
          </a:p>
          <a:p>
            <a:pPr marL="46355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    } </a:t>
            </a:r>
          </a:p>
          <a:p>
            <a:pPr marL="46355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Andale Mono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(); </a:t>
            </a:r>
            <a:endParaRPr lang="en-US" sz="1600" dirty="0" smtClean="0">
              <a:solidFill>
                <a:srgbClr val="000000"/>
              </a:solidFill>
              <a:latin typeface="Andale Mono"/>
            </a:endParaRPr>
          </a:p>
          <a:p>
            <a:pPr marL="46355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46355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Andale Mono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( </a:t>
            </a:r>
            <a:r>
              <a:rPr lang="en-US" sz="1600" dirty="0">
                <a:solidFill>
                  <a:srgbClr val="880000"/>
                </a:solidFill>
                <a:latin typeface="Andale Mono"/>
              </a:rPr>
              <a:t>"total rejected is "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 + ((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StackHanoi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)stacks[</a:t>
            </a:r>
            <a:r>
              <a:rPr lang="en-US" sz="1600" dirty="0">
                <a:solidFill>
                  <a:srgbClr val="008800"/>
                </a:solidFill>
                <a:latin typeface="Andale Mon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]).</a:t>
            </a:r>
            <a:r>
              <a:rPr lang="en-US" sz="1600" dirty="0" err="1">
                <a:solidFill>
                  <a:srgbClr val="000000"/>
                </a:solidFill>
                <a:latin typeface="Andale Mono"/>
              </a:rPr>
              <a:t>reportRejected</a:t>
            </a:r>
            <a:r>
              <a:rPr lang="en-US" sz="1600" dirty="0">
                <a:solidFill>
                  <a:srgbClr val="000000"/>
                </a:solidFill>
                <a:latin typeface="Andale Mono"/>
              </a:rPr>
              <a:t>() ); </a:t>
            </a:r>
            <a:endParaRPr lang="en-US" sz="1600" dirty="0" smtClean="0">
              <a:solidFill>
                <a:srgbClr val="000000"/>
              </a:solidFill>
              <a:latin typeface="Andale Mono"/>
            </a:endParaRPr>
          </a:p>
          <a:p>
            <a:pPr marL="231775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}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Andale Mon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38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i="1" dirty="0" smtClean="0">
                <a:solidFill>
                  <a:schemeClr val="accent1"/>
                </a:solidFill>
              </a:rPr>
              <a:t>Abstract Factory </a:t>
            </a:r>
            <a:r>
              <a:rPr lang="en-US" dirty="0" smtClean="0"/>
              <a:t>can create and configure a particular </a:t>
            </a:r>
            <a:r>
              <a:rPr lang="en-US" i="1" dirty="0" smtClean="0">
                <a:solidFill>
                  <a:schemeClr val="accent1"/>
                </a:solidFill>
              </a:rPr>
              <a:t>Bridge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Strategy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1"/>
                </a:solidFill>
              </a:rPr>
              <a:t>Bridge</a:t>
            </a:r>
            <a:r>
              <a:rPr lang="en-US" dirty="0" smtClean="0"/>
              <a:t> have similar UML diagram, but they differ in their intent.  </a:t>
            </a:r>
            <a:r>
              <a:rPr lang="en-US" i="1" dirty="0" smtClean="0">
                <a:solidFill>
                  <a:schemeClr val="accent1"/>
                </a:solidFill>
              </a:rPr>
              <a:t>Strategy</a:t>
            </a:r>
            <a:r>
              <a:rPr lang="en-US" dirty="0" smtClean="0"/>
              <a:t> is mainly concerned in encapsulating algorithms, whereas </a:t>
            </a:r>
            <a:r>
              <a:rPr lang="en-US" i="1" dirty="0" smtClean="0">
                <a:solidFill>
                  <a:schemeClr val="accent1"/>
                </a:solidFill>
              </a:rPr>
              <a:t>Bridge</a:t>
            </a:r>
            <a:r>
              <a:rPr lang="en-US" dirty="0" smtClean="0"/>
              <a:t> decouples the abstraction from the implementation in order to provide different implementations for the same abstraction.</a:t>
            </a:r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chemeClr val="accent1"/>
                </a:solidFill>
              </a:rPr>
              <a:t>Proxy</a:t>
            </a:r>
            <a:r>
              <a:rPr lang="en-US" dirty="0" smtClean="0"/>
              <a:t> is essentially a </a:t>
            </a:r>
            <a:r>
              <a:rPr lang="en-US" i="1" dirty="0" smtClean="0">
                <a:solidFill>
                  <a:schemeClr val="accent1"/>
                </a:solidFill>
              </a:rPr>
              <a:t>Bridge</a:t>
            </a:r>
            <a:r>
              <a:rPr lang="en-US" dirty="0" smtClean="0"/>
              <a:t> with only one implementation, where the abstraction and implementation share the same interface.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an abstraction should have different implementations</a:t>
            </a:r>
          </a:p>
          <a:p>
            <a:pPr lvl="1"/>
            <a:r>
              <a:rPr lang="en-US" dirty="0" smtClean="0"/>
              <a:t>a persistence framework over different platforms using either relational databases or file system structures (files and folders).</a:t>
            </a:r>
          </a:p>
          <a:p>
            <a:pPr lvl="1"/>
            <a:r>
              <a:rPr lang="en-US" dirty="0" smtClean="0"/>
              <a:t>a GUI framework with implementations for Microsoft Windows, Linux, or Apple OS X</a:t>
            </a:r>
          </a:p>
          <a:p>
            <a:r>
              <a:rPr lang="en-US" dirty="0" smtClean="0"/>
              <a:t>How do we design classes so that clients can be written to depend on the abstraction and not the implementation details?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Bridge pattern (Wikipedia)</a:t>
            </a:r>
          </a:p>
          <a:p>
            <a:pPr lvl="1">
              <a:buNone/>
            </a:pPr>
            <a:r>
              <a:rPr lang="en-US" sz="1800" dirty="0" smtClean="0">
                <a:hlinkClick r:id="rId2"/>
              </a:rPr>
              <a:t>http://en.wikipedia.org/wiki/Bridge_pattern</a:t>
            </a:r>
            <a:endParaRPr lang="en-US" sz="1800" dirty="0" smtClean="0"/>
          </a:p>
          <a:p>
            <a:r>
              <a:rPr lang="en-US" dirty="0" smtClean="0"/>
              <a:t>Bridge Pattern (Object-Oriented Design)</a:t>
            </a:r>
          </a:p>
          <a:p>
            <a:pPr lvl="1">
              <a:buNone/>
            </a:pPr>
            <a:r>
              <a:rPr lang="en-US" sz="1800" dirty="0" smtClean="0">
                <a:hlinkClick r:id="rId3"/>
              </a:rPr>
              <a:t>http://www.oodesign.com/bridge-pattern.html</a:t>
            </a:r>
            <a:endParaRPr lang="en-US" sz="1800" dirty="0" smtClean="0"/>
          </a:p>
          <a:p>
            <a:r>
              <a:rPr lang="en-US" dirty="0" smtClean="0"/>
              <a:t>Bridge Design Pattern (</a:t>
            </a:r>
            <a:r>
              <a:rPr lang="en-US" dirty="0" err="1" smtClean="0"/>
              <a:t>SourceMaking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800" dirty="0" smtClean="0">
                <a:hlinkClick r:id="rId4"/>
              </a:rPr>
              <a:t>http://sourcemaking.com/design_patterns/bridge</a:t>
            </a:r>
            <a:endParaRPr lang="en-US" sz="1800" dirty="0" smtClean="0"/>
          </a:p>
          <a:p>
            <a:r>
              <a:rPr lang="en-US" dirty="0" smtClean="0"/>
              <a:t>Bridge Pattern - Bridging the gap between Interface and Implementation (The Code Project)</a:t>
            </a:r>
          </a:p>
          <a:p>
            <a:pPr lvl="1">
              <a:buNone/>
            </a:pPr>
            <a:r>
              <a:rPr lang="en-US" sz="1800" dirty="0" smtClean="0">
                <a:hlinkClick r:id="rId5"/>
              </a:rPr>
              <a:t>http://www.codeproject.com/KB/architecture/bridge.aspx</a:t>
            </a:r>
            <a:endParaRPr lang="en-US" sz="1800" dirty="0" smtClean="0"/>
          </a:p>
          <a:p>
            <a:r>
              <a:rPr lang="en-US" dirty="0" smtClean="0"/>
              <a:t>Bridge (</a:t>
            </a:r>
            <a:r>
              <a:rPr lang="en-US" dirty="0" err="1" smtClean="0"/>
              <a:t>JavaCamp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800" dirty="0" smtClean="0">
                <a:hlinkClick r:id="rId6"/>
              </a:rPr>
              <a:t>http://www.javacamp.org/designPattern/</a:t>
            </a:r>
            <a:r>
              <a:rPr lang="en-US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Bridge Pattern:  Basic Idea</a:t>
            </a:r>
            <a:endParaRPr lang="en-US" sz="28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Divide an abstraction into two classes.</a:t>
            </a:r>
          </a:p>
          <a:p>
            <a:pPr lvl="1" eaLnBrk="1" hangingPunct="1"/>
            <a:r>
              <a:rPr lang="en-US" dirty="0" smtClean="0"/>
              <a:t>High-level class that provides an interface to clients</a:t>
            </a:r>
          </a:p>
          <a:p>
            <a:pPr lvl="1" eaLnBrk="1" hangingPunct="1"/>
            <a:r>
              <a:rPr lang="en-US" dirty="0" smtClean="0"/>
              <a:t>Implementation class, often with additional semantics</a:t>
            </a:r>
          </a:p>
          <a:p>
            <a:pPr eaLnBrk="1" hangingPunct="1"/>
            <a:r>
              <a:rPr lang="en-US" dirty="0" smtClean="0"/>
              <a:t>High-level class contains a reference (pointer) to its implementation</a:t>
            </a:r>
          </a:p>
          <a:p>
            <a:pPr eaLnBrk="1" hangingPunct="1"/>
            <a:r>
              <a:rPr lang="en-US" dirty="0" smtClean="0"/>
              <a:t>Operations on objects of the high-level class are delegated to the implementation</a:t>
            </a:r>
          </a:p>
          <a:p>
            <a:pPr eaLnBrk="1" hangingPunct="1"/>
            <a:r>
              <a:rPr lang="en-US" dirty="0" smtClean="0"/>
              <a:t>Clients depend on the high-level class, not the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Bridge Pattern</a:t>
            </a:r>
          </a:p>
        </p:txBody>
      </p:sp>
      <p:sp>
        <p:nvSpPr>
          <p:cNvPr id="17411" name="Rectangle 3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Intent: Decouple an abstraction from its </a:t>
            </a:r>
            <a:r>
              <a:rPr lang="en-US" dirty="0" smtClean="0"/>
              <a:t>implementation </a:t>
            </a:r>
            <a:r>
              <a:rPr lang="en-US" dirty="0" smtClean="0"/>
              <a:t>so that the two can vary independently.</a:t>
            </a:r>
          </a:p>
          <a:p>
            <a:pPr eaLnBrk="1" hangingPunct="1"/>
            <a:r>
              <a:rPr lang="en-US" dirty="0" smtClean="0"/>
              <a:t>Also Known As:  Handle/Body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Bridge Pattern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838200" y="2362200"/>
            <a:ext cx="1645920" cy="1005840"/>
            <a:chOff x="1219676" y="2667000"/>
            <a:chExt cx="1645920" cy="1005840"/>
          </a:xfrm>
        </p:grpSpPr>
        <p:sp>
          <p:nvSpPr>
            <p:cNvPr id="17445" name="Rectangle 40"/>
            <p:cNvSpPr>
              <a:spLocks noChangeArrowheads="1"/>
            </p:cNvSpPr>
            <p:nvPr/>
          </p:nvSpPr>
          <p:spPr bwMode="auto">
            <a:xfrm>
              <a:off x="1219676" y="2667000"/>
              <a:ext cx="1645920" cy="10058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/>
                <a:t>  </a:t>
              </a:r>
              <a:r>
                <a:rPr lang="en-US" sz="1800" dirty="0" smtClean="0"/>
                <a:t> </a:t>
              </a:r>
              <a:r>
                <a:rPr lang="en-US" sz="1800" i="1" dirty="0" smtClean="0"/>
                <a:t>Abstraction</a:t>
              </a:r>
              <a:r>
                <a:rPr lang="en-US" sz="1800" dirty="0"/>
                <a:t/>
              </a:r>
              <a:br>
                <a:rPr lang="en-US" sz="1800" dirty="0"/>
              </a:br>
              <a:r>
                <a:rPr lang="en-US" sz="1800" dirty="0"/>
                <a:t/>
              </a:r>
              <a:br>
                <a:rPr lang="en-US" sz="1800" dirty="0"/>
              </a:br>
              <a:r>
                <a:rPr lang="en-US" sz="1800" dirty="0"/>
                <a:t>operation()</a:t>
              </a:r>
            </a:p>
          </p:txBody>
        </p:sp>
        <p:cxnSp>
          <p:nvCxnSpPr>
            <p:cNvPr id="17446" name="AutoShape 41"/>
            <p:cNvCxnSpPr>
              <a:cxnSpLocks noChangeShapeType="1"/>
            </p:cNvCxnSpPr>
            <p:nvPr/>
          </p:nvCxnSpPr>
          <p:spPr bwMode="auto">
            <a:xfrm>
              <a:off x="1219676" y="3229275"/>
              <a:ext cx="164592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447" name="AutoShape 42"/>
            <p:cNvCxnSpPr>
              <a:cxnSpLocks noChangeShapeType="1"/>
            </p:cNvCxnSpPr>
            <p:nvPr/>
          </p:nvCxnSpPr>
          <p:spPr bwMode="auto">
            <a:xfrm>
              <a:off x="1219676" y="3117650"/>
              <a:ext cx="164592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17418" name="AutoShape 55"/>
          <p:cNvSpPr>
            <a:spLocks noChangeArrowheads="1"/>
          </p:cNvSpPr>
          <p:nvPr/>
        </p:nvSpPr>
        <p:spPr bwMode="auto">
          <a:xfrm>
            <a:off x="5817027" y="3379587"/>
            <a:ext cx="182563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7419" name="AutoShape 56"/>
          <p:cNvCxnSpPr>
            <a:cxnSpLocks noChangeShapeType="1"/>
            <a:stCxn id="17418" idx="3"/>
            <a:endCxn id="17439" idx="0"/>
          </p:cNvCxnSpPr>
          <p:nvPr/>
        </p:nvCxnSpPr>
        <p:spPr bwMode="auto">
          <a:xfrm rot="5400000">
            <a:off x="4699937" y="3348388"/>
            <a:ext cx="994610" cy="142213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7420" name="AutoShape 57"/>
          <p:cNvCxnSpPr>
            <a:cxnSpLocks noChangeShapeType="1"/>
            <a:stCxn id="17418" idx="3"/>
            <a:endCxn id="17436" idx="0"/>
          </p:cNvCxnSpPr>
          <p:nvPr/>
        </p:nvCxnSpPr>
        <p:spPr bwMode="auto">
          <a:xfrm rot="16200000" flipH="1">
            <a:off x="6122069" y="3348389"/>
            <a:ext cx="994610" cy="142213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17421" name="AutoShape 58"/>
          <p:cNvSpPr>
            <a:spLocks noChangeArrowheads="1"/>
          </p:cNvSpPr>
          <p:nvPr/>
        </p:nvSpPr>
        <p:spPr bwMode="auto">
          <a:xfrm>
            <a:off x="2486212" y="2773839"/>
            <a:ext cx="274638" cy="182563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7422" name="AutoShape 59"/>
          <p:cNvCxnSpPr>
            <a:cxnSpLocks noChangeShapeType="1"/>
            <a:stCxn id="17421" idx="3"/>
            <a:endCxn id="17442" idx="1"/>
          </p:cNvCxnSpPr>
          <p:nvPr/>
        </p:nvCxnSpPr>
        <p:spPr bwMode="auto">
          <a:xfrm flipV="1">
            <a:off x="2760850" y="2865120"/>
            <a:ext cx="2324498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057400" y="3598562"/>
            <a:ext cx="2194560" cy="639763"/>
            <a:chOff x="3716" y="1791"/>
            <a:chExt cx="1727" cy="471"/>
          </a:xfrm>
        </p:grpSpPr>
        <p:sp>
          <p:nvSpPr>
            <p:cNvPr id="17429" name="Rectangle 61"/>
            <p:cNvSpPr>
              <a:spLocks noChangeArrowheads="1"/>
            </p:cNvSpPr>
            <p:nvPr/>
          </p:nvSpPr>
          <p:spPr bwMode="auto">
            <a:xfrm>
              <a:off x="3764" y="1791"/>
              <a:ext cx="167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800" dirty="0" err="1"/>
                <a:t>imp.operationImp</a:t>
              </a:r>
              <a:r>
                <a:rPr lang="en-US" sz="1800" dirty="0"/>
                <a:t>()</a:t>
              </a:r>
            </a:p>
          </p:txBody>
        </p: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3716" y="1801"/>
              <a:ext cx="1727" cy="461"/>
              <a:chOff x="1680" y="2201"/>
              <a:chExt cx="2361" cy="693"/>
            </a:xfrm>
          </p:grpSpPr>
          <p:sp>
            <p:nvSpPr>
              <p:cNvPr id="17431" name="AutoShape 63"/>
              <p:cNvSpPr>
                <a:spLocks noChangeArrowheads="1"/>
              </p:cNvSpPr>
              <p:nvPr/>
            </p:nvSpPr>
            <p:spPr bwMode="auto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2" name="Line 64"/>
              <p:cNvSpPr>
                <a:spLocks noChangeShapeType="1"/>
              </p:cNvSpPr>
              <p:nvPr/>
            </p:nvSpPr>
            <p:spPr bwMode="auto">
              <a:xfrm>
                <a:off x="1680" y="2203"/>
                <a:ext cx="0" cy="6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7433" name="Line 65"/>
              <p:cNvSpPr>
                <a:spLocks noChangeShapeType="1"/>
              </p:cNvSpPr>
              <p:nvPr/>
            </p:nvSpPr>
            <p:spPr bwMode="auto">
              <a:xfrm>
                <a:off x="1680" y="2894"/>
                <a:ext cx="2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7434" name="Line 66"/>
              <p:cNvSpPr>
                <a:spLocks noChangeShapeType="1"/>
              </p:cNvSpPr>
              <p:nvPr/>
            </p:nvSpPr>
            <p:spPr bwMode="auto">
              <a:xfrm>
                <a:off x="1680" y="2201"/>
                <a:ext cx="2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7435" name="Line 67"/>
              <p:cNvSpPr>
                <a:spLocks noChangeShapeType="1"/>
              </p:cNvSpPr>
              <p:nvPr/>
            </p:nvSpPr>
            <p:spPr bwMode="auto">
              <a:xfrm>
                <a:off x="4041" y="243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17424" name="Text Box 68"/>
          <p:cNvSpPr txBox="1">
            <a:spLocks noChangeArrowheads="1"/>
          </p:cNvSpPr>
          <p:nvPr/>
        </p:nvSpPr>
        <p:spPr bwMode="auto">
          <a:xfrm>
            <a:off x="4519479" y="2866788"/>
            <a:ext cx="557846" cy="36997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imp</a:t>
            </a:r>
          </a:p>
        </p:txBody>
      </p:sp>
      <p:sp>
        <p:nvSpPr>
          <p:cNvPr id="17425" name="Text Box 70"/>
          <p:cNvSpPr txBox="1">
            <a:spLocks noChangeArrowheads="1"/>
          </p:cNvSpPr>
          <p:nvPr/>
        </p:nvSpPr>
        <p:spPr bwMode="auto">
          <a:xfrm>
            <a:off x="4719588" y="2456713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7426" name="AutoShape 71"/>
          <p:cNvSpPr>
            <a:spLocks noChangeArrowheads="1"/>
          </p:cNvSpPr>
          <p:nvPr/>
        </p:nvSpPr>
        <p:spPr bwMode="auto">
          <a:xfrm>
            <a:off x="1940025" y="308362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7427" name="AutoShape 72"/>
          <p:cNvSpPr>
            <a:spLocks noChangeArrowheads="1"/>
          </p:cNvSpPr>
          <p:nvPr/>
        </p:nvSpPr>
        <p:spPr bwMode="auto">
          <a:xfrm>
            <a:off x="2616200" y="3616525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7428" name="AutoShape 73"/>
          <p:cNvCxnSpPr>
            <a:cxnSpLocks noChangeShapeType="1"/>
            <a:stCxn id="17426" idx="3"/>
            <a:endCxn id="17427" idx="0"/>
          </p:cNvCxnSpPr>
          <p:nvPr/>
        </p:nvCxnSpPr>
        <p:spPr bwMode="auto">
          <a:xfrm>
            <a:off x="2076550" y="3151888"/>
            <a:ext cx="607913" cy="46463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1" name="AutoShape 55"/>
          <p:cNvSpPr>
            <a:spLocks noChangeArrowheads="1"/>
          </p:cNvSpPr>
          <p:nvPr/>
        </p:nvSpPr>
        <p:spPr bwMode="auto">
          <a:xfrm>
            <a:off x="1569879" y="3379587"/>
            <a:ext cx="182563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09600" y="4556760"/>
            <a:ext cx="2103120" cy="5486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 smtClean="0"/>
              <a:t>RefinedAbstraction</a:t>
            </a:r>
            <a:endParaRPr lang="en-US" sz="1800" dirty="0"/>
          </a:p>
        </p:txBody>
      </p:sp>
      <p:cxnSp>
        <p:nvCxnSpPr>
          <p:cNvPr id="47" name="Straight Connector 46"/>
          <p:cNvCxnSpPr>
            <a:stCxn id="41" idx="3"/>
            <a:endCxn id="43" idx="0"/>
          </p:cNvCxnSpPr>
          <p:nvPr/>
        </p:nvCxnSpPr>
        <p:spPr bwMode="auto">
          <a:xfrm flipH="1">
            <a:off x="1661160" y="3562150"/>
            <a:ext cx="1" cy="99461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47794" y="144333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5085348" y="2362200"/>
            <a:ext cx="1645920" cy="1005840"/>
            <a:chOff x="5041259" y="2667000"/>
            <a:chExt cx="1645920" cy="1005840"/>
          </a:xfrm>
        </p:grpSpPr>
        <p:sp>
          <p:nvSpPr>
            <p:cNvPr id="17442" name="Rectangle 44"/>
            <p:cNvSpPr>
              <a:spLocks noChangeArrowheads="1"/>
            </p:cNvSpPr>
            <p:nvPr/>
          </p:nvSpPr>
          <p:spPr bwMode="auto">
            <a:xfrm>
              <a:off x="5041259" y="2667000"/>
              <a:ext cx="1645920" cy="10058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i="1" dirty="0"/>
                <a:t>  </a:t>
              </a:r>
              <a:r>
                <a:rPr lang="en-US" sz="1800" i="1" dirty="0" err="1"/>
                <a:t>Implementor</a:t>
              </a:r>
              <a:r>
                <a:rPr lang="en-US" sz="1800" i="1" dirty="0"/>
                <a:t/>
              </a:r>
              <a:br>
                <a:rPr lang="en-US" sz="1800" i="1" dirty="0"/>
              </a:br>
              <a:r>
                <a:rPr lang="en-US" sz="1800" i="1" dirty="0"/>
                <a:t/>
              </a:r>
              <a:br>
                <a:rPr lang="en-US" sz="1800" i="1" dirty="0"/>
              </a:br>
              <a:r>
                <a:rPr lang="en-US" sz="1800" i="1" dirty="0" err="1"/>
                <a:t>operationImp</a:t>
              </a:r>
              <a:r>
                <a:rPr lang="en-US" sz="1800" i="1" dirty="0"/>
                <a:t>()</a:t>
              </a:r>
            </a:p>
          </p:txBody>
        </p:sp>
        <p:cxnSp>
          <p:nvCxnSpPr>
            <p:cNvPr id="45" name="AutoShape 41"/>
            <p:cNvCxnSpPr>
              <a:cxnSpLocks noChangeShapeType="1"/>
            </p:cNvCxnSpPr>
            <p:nvPr/>
          </p:nvCxnSpPr>
          <p:spPr bwMode="auto">
            <a:xfrm>
              <a:off x="5041259" y="3244650"/>
              <a:ext cx="164592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" name="AutoShape 42"/>
            <p:cNvCxnSpPr>
              <a:cxnSpLocks noChangeShapeType="1"/>
            </p:cNvCxnSpPr>
            <p:nvPr/>
          </p:nvCxnSpPr>
          <p:spPr bwMode="auto">
            <a:xfrm>
              <a:off x="5041259" y="3133025"/>
              <a:ext cx="164592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56" name="Group 55"/>
          <p:cNvGrpSpPr/>
          <p:nvPr/>
        </p:nvGrpSpPr>
        <p:grpSpPr>
          <a:xfrm>
            <a:off x="3206015" y="4556760"/>
            <a:ext cx="2560320" cy="1005840"/>
            <a:chOff x="3358415" y="4785360"/>
            <a:chExt cx="2560320" cy="1005840"/>
          </a:xfrm>
        </p:grpSpPr>
        <p:sp>
          <p:nvSpPr>
            <p:cNvPr id="17439" name="Rectangle 48"/>
            <p:cNvSpPr>
              <a:spLocks noChangeArrowheads="1"/>
            </p:cNvSpPr>
            <p:nvPr/>
          </p:nvSpPr>
          <p:spPr bwMode="auto">
            <a:xfrm>
              <a:off x="3358415" y="4785360"/>
              <a:ext cx="2560320" cy="10058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err="1" smtClean="0"/>
                <a:t>ConcreteImplementorA</a:t>
              </a:r>
              <a:r>
                <a:rPr lang="en-US" sz="1800" dirty="0"/>
                <a:t/>
              </a:r>
              <a:br>
                <a:rPr lang="en-US" sz="1800" dirty="0"/>
              </a:br>
              <a:r>
                <a:rPr lang="en-US" sz="1800" dirty="0"/>
                <a:t/>
              </a:r>
              <a:br>
                <a:rPr lang="en-US" sz="1800" dirty="0"/>
              </a:br>
              <a:r>
                <a:rPr lang="en-US" sz="1800" dirty="0" err="1"/>
                <a:t>operationImp</a:t>
              </a:r>
              <a:r>
                <a:rPr lang="en-US" sz="1800" dirty="0"/>
                <a:t>()</a:t>
              </a:r>
            </a:p>
          </p:txBody>
        </p:sp>
        <p:cxnSp>
          <p:nvCxnSpPr>
            <p:cNvPr id="51" name="AutoShape 41"/>
            <p:cNvCxnSpPr>
              <a:cxnSpLocks noChangeShapeType="1"/>
            </p:cNvCxnSpPr>
            <p:nvPr/>
          </p:nvCxnSpPr>
          <p:spPr bwMode="auto">
            <a:xfrm>
              <a:off x="3358415" y="5340550"/>
              <a:ext cx="256032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2" name="AutoShape 42"/>
            <p:cNvCxnSpPr>
              <a:cxnSpLocks noChangeShapeType="1"/>
            </p:cNvCxnSpPr>
            <p:nvPr/>
          </p:nvCxnSpPr>
          <p:spPr bwMode="auto">
            <a:xfrm>
              <a:off x="3358415" y="5228925"/>
              <a:ext cx="256032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58" name="Group 57"/>
          <p:cNvGrpSpPr/>
          <p:nvPr/>
        </p:nvGrpSpPr>
        <p:grpSpPr>
          <a:xfrm>
            <a:off x="6050280" y="4556760"/>
            <a:ext cx="2560320" cy="1005840"/>
            <a:chOff x="6126480" y="4785360"/>
            <a:chExt cx="2560320" cy="1005840"/>
          </a:xfrm>
        </p:grpSpPr>
        <p:sp>
          <p:nvSpPr>
            <p:cNvPr id="17436" name="Rectangle 52"/>
            <p:cNvSpPr>
              <a:spLocks noChangeArrowheads="1"/>
            </p:cNvSpPr>
            <p:nvPr/>
          </p:nvSpPr>
          <p:spPr bwMode="auto">
            <a:xfrm>
              <a:off x="6126480" y="4785360"/>
              <a:ext cx="2560320" cy="10058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800" dirty="0" err="1"/>
                <a:t>ConcreteImplementorB</a:t>
              </a:r>
              <a:r>
                <a:rPr lang="en-US" sz="1800" dirty="0"/>
                <a:t/>
              </a:r>
              <a:br>
                <a:rPr lang="en-US" sz="1800" dirty="0"/>
              </a:br>
              <a:r>
                <a:rPr lang="en-US" sz="1800" dirty="0"/>
                <a:t/>
              </a:r>
              <a:br>
                <a:rPr lang="en-US" sz="1800" dirty="0"/>
              </a:br>
              <a:r>
                <a:rPr lang="en-US" sz="1800" dirty="0" err="1"/>
                <a:t>operationImp</a:t>
              </a:r>
              <a:r>
                <a:rPr lang="en-US" sz="1800" dirty="0"/>
                <a:t>()</a:t>
              </a:r>
            </a:p>
          </p:txBody>
        </p:sp>
        <p:cxnSp>
          <p:nvCxnSpPr>
            <p:cNvPr id="53" name="AutoShape 41"/>
            <p:cNvCxnSpPr>
              <a:cxnSpLocks noChangeShapeType="1"/>
            </p:cNvCxnSpPr>
            <p:nvPr/>
          </p:nvCxnSpPr>
          <p:spPr bwMode="auto">
            <a:xfrm>
              <a:off x="6126480" y="5340550"/>
              <a:ext cx="256032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4" name="AutoShape 42"/>
            <p:cNvCxnSpPr>
              <a:cxnSpLocks noChangeShapeType="1"/>
            </p:cNvCxnSpPr>
            <p:nvPr/>
          </p:nvCxnSpPr>
          <p:spPr bwMode="auto">
            <a:xfrm>
              <a:off x="6126480" y="5228925"/>
              <a:ext cx="256032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Bridge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Participants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defines the abstraction’s interface</a:t>
            </a:r>
          </a:p>
          <a:p>
            <a:pPr lvl="1"/>
            <a:r>
              <a:rPr lang="en-US" dirty="0" smtClean="0"/>
              <a:t>maintains a reference to an object of type </a:t>
            </a:r>
            <a:r>
              <a:rPr lang="en-US" dirty="0" err="1" smtClean="0"/>
              <a:t>Implementor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(one of the </a:t>
            </a:r>
            <a:r>
              <a:rPr lang="en-US" dirty="0" err="1" smtClean="0"/>
              <a:t>ConcreteImplementors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RefinedAbstraction</a:t>
            </a:r>
            <a:endParaRPr lang="en-US" dirty="0" smtClean="0"/>
          </a:p>
          <a:p>
            <a:pPr lvl="1"/>
            <a:r>
              <a:rPr lang="en-US" dirty="0" smtClean="0"/>
              <a:t>extends the interface defined by Abstraction</a:t>
            </a:r>
          </a:p>
          <a:p>
            <a:r>
              <a:rPr lang="en-US" dirty="0" err="1" smtClean="0"/>
              <a:t>Implementor</a:t>
            </a:r>
            <a:endParaRPr lang="en-US" dirty="0" smtClean="0"/>
          </a:p>
          <a:p>
            <a:pPr lvl="1"/>
            <a:r>
              <a:rPr lang="en-US" dirty="0" smtClean="0"/>
              <a:t>defines the interface for implementation classes. Typically the </a:t>
            </a:r>
            <a:r>
              <a:rPr lang="en-US" dirty="0" err="1" smtClean="0"/>
              <a:t>implementor</a:t>
            </a:r>
            <a:r>
              <a:rPr lang="en-US" dirty="0" smtClean="0"/>
              <a:t> provides only primitive operations, and Abstraction defines higher-level operations based on the primitives</a:t>
            </a:r>
          </a:p>
          <a:p>
            <a:endParaRPr lang="en-US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Bridge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800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Participants (continued)</a:t>
            </a:r>
          </a:p>
          <a:p>
            <a:r>
              <a:rPr lang="en-US" dirty="0" err="1" smtClean="0"/>
              <a:t>ConcreteImplementor</a:t>
            </a:r>
            <a:endParaRPr lang="en-US" dirty="0" smtClean="0"/>
          </a:p>
          <a:p>
            <a:pPr lvl="1"/>
            <a:r>
              <a:rPr lang="en-US" dirty="0" smtClean="0"/>
              <a:t>implements the </a:t>
            </a:r>
            <a:r>
              <a:rPr lang="en-US" dirty="0" err="1" smtClean="0"/>
              <a:t>Implementor</a:t>
            </a:r>
            <a:r>
              <a:rPr lang="en-US" dirty="0" smtClean="0"/>
              <a:t> interface and defines its concrete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Bridge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Consequences:</a:t>
            </a:r>
            <a:endParaRPr lang="en-US" dirty="0" smtClean="0"/>
          </a:p>
          <a:p>
            <a:pPr eaLnBrk="1" hangingPunct="1"/>
            <a:r>
              <a:rPr lang="en-US" dirty="0" smtClean="0"/>
              <a:t>Implementation of an abstraction can be modified or extended without affecting the clients.</a:t>
            </a:r>
          </a:p>
          <a:p>
            <a:pPr eaLnBrk="1" hangingPunct="1"/>
            <a:r>
              <a:rPr lang="en-US" dirty="0" smtClean="0"/>
              <a:t>Eliminates compile-time dependencies.</a:t>
            </a:r>
          </a:p>
          <a:p>
            <a:pPr eaLnBrk="1" hangingPunct="1"/>
            <a:r>
              <a:rPr lang="en-US" dirty="0" smtClean="0"/>
              <a:t>Hides implementation details from the client.</a:t>
            </a:r>
            <a:br>
              <a:rPr lang="en-US" dirty="0" smtClean="0"/>
            </a:br>
            <a:r>
              <a:rPr lang="en-US" dirty="0" smtClean="0"/>
              <a:t>(Client depends only on the abstraction, not the implementation.)</a:t>
            </a:r>
          </a:p>
          <a:p>
            <a:pPr eaLnBrk="1" hangingPunct="1"/>
            <a:r>
              <a:rPr lang="en-US" dirty="0" smtClean="0"/>
              <a:t>One implementation can be shared by several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Bridge Pattern</a:t>
            </a:r>
            <a:br>
              <a:rPr lang="en-US" dirty="0"/>
            </a:br>
            <a:r>
              <a:rPr lang="en-US" sz="28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Use the Bridge pattern when:</a:t>
            </a:r>
          </a:p>
          <a:p>
            <a:pPr fontAlgn="base"/>
            <a:r>
              <a:rPr lang="en-US" dirty="0" smtClean="0"/>
              <a:t>you </a:t>
            </a:r>
            <a:r>
              <a:rPr lang="en-US" dirty="0"/>
              <a:t>want run-time binding of the implementation,</a:t>
            </a:r>
          </a:p>
          <a:p>
            <a:pPr fontAlgn="base"/>
            <a:r>
              <a:rPr lang="en-US" dirty="0"/>
              <a:t>you have a proliferation of classes resulting from a coupled interface and numerous implementations,</a:t>
            </a:r>
          </a:p>
          <a:p>
            <a:pPr fontAlgn="base"/>
            <a:r>
              <a:rPr lang="en-US" dirty="0"/>
              <a:t>you want to share an implementation among multiple objects,</a:t>
            </a:r>
          </a:p>
          <a:p>
            <a:pPr fontAlgn="base"/>
            <a:r>
              <a:rPr lang="en-US" dirty="0"/>
              <a:t>you need to map orthogonal class hierarchies.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3359</TotalTime>
  <Words>1024</Words>
  <Application>Microsoft Office PowerPoint</Application>
  <PresentationFormat>On-screen Show (4:3)</PresentationFormat>
  <Paragraphs>191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The Bridge Pattern (Structural)</vt:lpstr>
      <vt:lpstr>Motivation</vt:lpstr>
      <vt:lpstr>Bridge Pattern:  Basic Idea</vt:lpstr>
      <vt:lpstr>Bridge Pattern</vt:lpstr>
      <vt:lpstr>Bridge Pattern</vt:lpstr>
      <vt:lpstr>Bridge Pattern (continued)</vt:lpstr>
      <vt:lpstr>Bridge Pattern (continued)</vt:lpstr>
      <vt:lpstr>Bridge Pattern (continued)</vt:lpstr>
      <vt:lpstr>Bridge Pattern (continued)</vt:lpstr>
      <vt:lpstr>The Degenerate Bridge</vt:lpstr>
      <vt:lpstr>Bridge Pattern in Java – AWT</vt:lpstr>
      <vt:lpstr>Bridge Implementation Example (1)</vt:lpstr>
      <vt:lpstr>Bridge Implementation Example (2)</vt:lpstr>
      <vt:lpstr>Bridge Implementation Example (3)</vt:lpstr>
      <vt:lpstr>Bridge Implementation Example (4)</vt:lpstr>
      <vt:lpstr>Bridge Implementation Example (5)</vt:lpstr>
      <vt:lpstr>Bridge Implementation Example (6)</vt:lpstr>
      <vt:lpstr>Bridge Implementation Example (7)</vt:lpstr>
      <vt:lpstr>Related Patterns</vt:lpstr>
      <vt:lpstr>References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John I. Moore, Jr.</dc:creator>
  <cp:lastModifiedBy>Deepti Joshi</cp:lastModifiedBy>
  <cp:revision>140</cp:revision>
  <cp:lastPrinted>1999-09-29T12:48:05Z</cp:lastPrinted>
  <dcterms:created xsi:type="dcterms:W3CDTF">1998-10-23T20:46:09Z</dcterms:created>
  <dcterms:modified xsi:type="dcterms:W3CDTF">2013-09-19T15:28:47Z</dcterms:modified>
</cp:coreProperties>
</file>