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48" r:id="rId1"/>
  </p:sldMasterIdLst>
  <p:notesMasterIdLst>
    <p:notesMasterId r:id="rId16"/>
  </p:notesMasterIdLst>
  <p:handoutMasterIdLst>
    <p:handoutMasterId r:id="rId17"/>
  </p:handoutMasterIdLst>
  <p:sldIdLst>
    <p:sldId id="256" r:id="rId2"/>
    <p:sldId id="420" r:id="rId3"/>
    <p:sldId id="421" r:id="rId4"/>
    <p:sldId id="425" r:id="rId5"/>
    <p:sldId id="426" r:id="rId6"/>
    <p:sldId id="428" r:id="rId7"/>
    <p:sldId id="422" r:id="rId8"/>
    <p:sldId id="427" r:id="rId9"/>
    <p:sldId id="423" r:id="rId10"/>
    <p:sldId id="429" r:id="rId11"/>
    <p:sldId id="430" r:id="rId12"/>
    <p:sldId id="424" r:id="rId13"/>
    <p:sldId id="431" r:id="rId14"/>
    <p:sldId id="416" r:id="rId15"/>
  </p:sldIdLst>
  <p:sldSz cx="9144000" cy="6858000" type="screen4x3"/>
  <p:notesSz cx="7010400" cy="92964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645" autoAdjust="0"/>
    <p:restoredTop sz="90929"/>
  </p:normalViewPr>
  <p:slideViewPr>
    <p:cSldViewPr>
      <p:cViewPr varScale="1">
        <p:scale>
          <a:sx n="70" d="100"/>
          <a:sy n="70" d="100"/>
        </p:scale>
        <p:origin x="-116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299" y="-8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4674" name="Rectangle 2"/>
          <p:cNvSpPr>
            <a:spLocks noGrp="1" noChangeArrowheads="1"/>
          </p:cNvSpPr>
          <p:nvPr>
            <p:ph type="hdr" sz="quarter"/>
          </p:nvPr>
        </p:nvSpPr>
        <p:spPr bwMode="auto">
          <a:xfrm>
            <a:off x="3977429" y="0"/>
            <a:ext cx="3037840" cy="464820"/>
          </a:xfrm>
          <a:prstGeom prst="rect">
            <a:avLst/>
          </a:prstGeom>
          <a:noFill/>
          <a:ln w="12700" cap="sq">
            <a:noFill/>
            <a:miter lim="800000"/>
            <a:headEnd type="none" w="sm" len="sm"/>
            <a:tailEnd type="none" w="sm" len="sm"/>
          </a:ln>
          <a:effectLst/>
        </p:spPr>
        <p:txBody>
          <a:bodyPr vert="horz" wrap="square" lIns="93177" tIns="46589" rIns="93177" bIns="46589" numCol="1" anchor="t" anchorCtr="0" compatLnSpc="1">
            <a:prstTxWarp prst="textNoShape">
              <a:avLst/>
            </a:prstTxWarp>
          </a:bodyPr>
          <a:lstStyle>
            <a:lvl1pPr algn="r">
              <a:defRPr sz="1200">
                <a:latin typeface="Times New Roman" pitchFamily="18" charset="0"/>
              </a:defRPr>
            </a:lvl1pPr>
          </a:lstStyle>
          <a:p>
            <a:pPr>
              <a:defRPr/>
            </a:pPr>
            <a:r>
              <a:rPr lang="en-US" sz="1100" dirty="0" smtClean="0">
                <a:latin typeface="Arial" pitchFamily="34" charset="0"/>
                <a:cs typeface="Arial" pitchFamily="34" charset="0"/>
              </a:rPr>
              <a:t>Overview of Behavioral </a:t>
            </a:r>
            <a:r>
              <a:rPr lang="en-US" sz="1100" dirty="0">
                <a:latin typeface="Arial" pitchFamily="34" charset="0"/>
                <a:cs typeface="Arial" pitchFamily="34" charset="0"/>
              </a:rPr>
              <a:t>Patterns</a:t>
            </a:r>
          </a:p>
        </p:txBody>
      </p:sp>
      <p:sp>
        <p:nvSpPr>
          <p:cNvPr id="284676" name="Rectangle 4"/>
          <p:cNvSpPr>
            <a:spLocks noGrp="1" noChangeArrowheads="1"/>
          </p:cNvSpPr>
          <p:nvPr>
            <p:ph type="ftr" sz="quarter" idx="2"/>
          </p:nvPr>
        </p:nvSpPr>
        <p:spPr bwMode="auto">
          <a:xfrm>
            <a:off x="0" y="8831580"/>
            <a:ext cx="3037840" cy="464820"/>
          </a:xfrm>
          <a:prstGeom prst="rect">
            <a:avLst/>
          </a:prstGeom>
          <a:noFill/>
          <a:ln w="12700" cap="sq">
            <a:noFill/>
            <a:miter lim="800000"/>
            <a:headEnd type="none" w="sm" len="sm"/>
            <a:tailEnd type="none" w="sm" len="sm"/>
          </a:ln>
          <a:effectLst/>
        </p:spPr>
        <p:txBody>
          <a:bodyPr vert="horz" wrap="square" lIns="93177" tIns="46589" rIns="93177" bIns="46589" numCol="1" anchor="b" anchorCtr="0" compatLnSpc="1">
            <a:prstTxWarp prst="textNoShape">
              <a:avLst/>
            </a:prstTxWarp>
          </a:bodyPr>
          <a:lstStyle>
            <a:lvl1pPr algn="l">
              <a:defRPr sz="1200">
                <a:latin typeface="Times New Roman" pitchFamily="18" charset="0"/>
              </a:defRPr>
            </a:lvl1pPr>
          </a:lstStyle>
          <a:p>
            <a:pPr>
              <a:defRPr/>
            </a:pPr>
            <a:endParaRPr lang="en-US" sz="1100" dirty="0">
              <a:latin typeface="Arial" pitchFamily="34" charset="0"/>
              <a:cs typeface="Arial" pitchFamily="34" charset="0"/>
            </a:endParaRPr>
          </a:p>
        </p:txBody>
      </p:sp>
      <p:sp>
        <p:nvSpPr>
          <p:cNvPr id="284677" name="Rectangle 5"/>
          <p:cNvSpPr>
            <a:spLocks noGrp="1" noChangeArrowheads="1"/>
          </p:cNvSpPr>
          <p:nvPr>
            <p:ph type="sldNum" sz="quarter" idx="3"/>
          </p:nvPr>
        </p:nvSpPr>
        <p:spPr bwMode="auto">
          <a:xfrm>
            <a:off x="3972560" y="8831580"/>
            <a:ext cx="3037840" cy="464820"/>
          </a:xfrm>
          <a:prstGeom prst="rect">
            <a:avLst/>
          </a:prstGeom>
          <a:noFill/>
          <a:ln w="12700" cap="sq">
            <a:noFill/>
            <a:miter lim="800000"/>
            <a:headEnd type="none" w="sm" len="sm"/>
            <a:tailEnd type="none" w="sm" len="sm"/>
          </a:ln>
          <a:effectLst/>
        </p:spPr>
        <p:txBody>
          <a:bodyPr vert="horz" wrap="square" lIns="93177" tIns="46589" rIns="93177" bIns="46589" numCol="1" anchor="b" anchorCtr="0" compatLnSpc="1">
            <a:prstTxWarp prst="textNoShape">
              <a:avLst/>
            </a:prstTxWarp>
          </a:bodyPr>
          <a:lstStyle>
            <a:lvl1pPr algn="r">
              <a:defRPr sz="1200">
                <a:latin typeface="Times New Roman" pitchFamily="18" charset="0"/>
              </a:defRPr>
            </a:lvl1pPr>
          </a:lstStyle>
          <a:p>
            <a:pPr>
              <a:defRPr/>
            </a:pPr>
            <a:r>
              <a:rPr lang="en-US" sz="1100" dirty="0" smtClean="0">
                <a:latin typeface="Arial" pitchFamily="34" charset="0"/>
                <a:cs typeface="Arial" pitchFamily="34" charset="0"/>
              </a:rPr>
              <a:t>13-</a:t>
            </a:r>
            <a:fld id="{67119BB9-8FE0-4A81-BC05-B3A9D81FB030}" type="slidenum">
              <a:rPr lang="en-US" sz="1100" smtClean="0">
                <a:latin typeface="Arial" pitchFamily="34" charset="0"/>
                <a:cs typeface="Arial" pitchFamily="34" charset="0"/>
              </a:rPr>
              <a:pPr>
                <a:defRPr/>
              </a:pPr>
              <a:t>‹#›</a:t>
            </a:fld>
            <a:endParaRPr lang="en-US" sz="1100" dirty="0">
              <a:latin typeface="Arial" pitchFamily="34" charset="0"/>
              <a:cs typeface="Arial" pitchFamily="34" charset="0"/>
            </a:endParaRPr>
          </a:p>
        </p:txBody>
      </p:sp>
    </p:spTree>
    <p:extLst>
      <p:ext uri="{BB962C8B-B14F-4D97-AF65-F5344CB8AC3E}">
        <p14:creationId xmlns:p14="http://schemas.microsoft.com/office/powerpoint/2010/main" val="20105980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22" name="Rectangle 2"/>
          <p:cNvSpPr>
            <a:spLocks noGrp="1" noChangeArrowheads="1"/>
          </p:cNvSpPr>
          <p:nvPr>
            <p:ph type="hdr" sz="quarter"/>
          </p:nvPr>
        </p:nvSpPr>
        <p:spPr bwMode="auto">
          <a:xfrm>
            <a:off x="0" y="0"/>
            <a:ext cx="3037840" cy="464820"/>
          </a:xfrm>
          <a:prstGeom prst="rect">
            <a:avLst/>
          </a:prstGeom>
          <a:noFill/>
          <a:ln w="12700" cap="sq">
            <a:noFill/>
            <a:miter lim="800000"/>
            <a:headEnd type="none" w="sm" len="sm"/>
            <a:tailEnd type="none" w="sm" len="sm"/>
          </a:ln>
          <a:effectLst/>
        </p:spPr>
        <p:txBody>
          <a:bodyPr vert="horz" wrap="square" lIns="93177" tIns="46589" rIns="93177" bIns="46589" numCol="1" anchor="t" anchorCtr="0" compatLnSpc="1">
            <a:prstTxWarp prst="textNoShape">
              <a:avLst/>
            </a:prstTxWarp>
          </a:bodyPr>
          <a:lstStyle>
            <a:lvl1pPr algn="l">
              <a:defRPr sz="1200">
                <a:latin typeface="Times New Roman" pitchFamily="18" charset="0"/>
              </a:defRPr>
            </a:lvl1pPr>
          </a:lstStyle>
          <a:p>
            <a:pPr>
              <a:defRPr/>
            </a:pPr>
            <a:r>
              <a:rPr lang="en-US"/>
              <a:t>Design Patterns</a:t>
            </a:r>
          </a:p>
        </p:txBody>
      </p:sp>
      <p:sp>
        <p:nvSpPr>
          <p:cNvPr id="286723" name="Rectangle 3"/>
          <p:cNvSpPr>
            <a:spLocks noGrp="1" noChangeArrowheads="1"/>
          </p:cNvSpPr>
          <p:nvPr>
            <p:ph type="dt" idx="1"/>
          </p:nvPr>
        </p:nvSpPr>
        <p:spPr bwMode="auto">
          <a:xfrm>
            <a:off x="3972560" y="0"/>
            <a:ext cx="3037840" cy="464820"/>
          </a:xfrm>
          <a:prstGeom prst="rect">
            <a:avLst/>
          </a:prstGeom>
          <a:noFill/>
          <a:ln w="12700" cap="sq">
            <a:noFill/>
            <a:miter lim="800000"/>
            <a:headEnd type="none" w="sm" len="sm"/>
            <a:tailEnd type="none" w="sm" len="sm"/>
          </a:ln>
          <a:effectLst/>
        </p:spPr>
        <p:txBody>
          <a:bodyPr vert="horz" wrap="square" lIns="93177" tIns="46589" rIns="93177" bIns="46589"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4506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286725" name="Rectangle 5"/>
          <p:cNvSpPr>
            <a:spLocks noGrp="1" noChangeArrowheads="1"/>
          </p:cNvSpPr>
          <p:nvPr>
            <p:ph type="body" sz="quarter" idx="3"/>
          </p:nvPr>
        </p:nvSpPr>
        <p:spPr bwMode="auto">
          <a:xfrm>
            <a:off x="934720" y="4415790"/>
            <a:ext cx="5140960" cy="4183380"/>
          </a:xfrm>
          <a:prstGeom prst="rect">
            <a:avLst/>
          </a:prstGeom>
          <a:noFill/>
          <a:ln w="12700" cap="sq">
            <a:noFill/>
            <a:miter lim="800000"/>
            <a:headEnd type="none" w="sm" len="sm"/>
            <a:tailEnd type="none" w="sm" len="sm"/>
          </a:ln>
          <a:effectLst/>
        </p:spPr>
        <p:txBody>
          <a:bodyPr vert="horz" wrap="square" lIns="93177" tIns="46589" rIns="93177" bIns="4658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86726" name="Rectangle 6"/>
          <p:cNvSpPr>
            <a:spLocks noGrp="1" noChangeArrowheads="1"/>
          </p:cNvSpPr>
          <p:nvPr>
            <p:ph type="ftr" sz="quarter" idx="4"/>
          </p:nvPr>
        </p:nvSpPr>
        <p:spPr bwMode="auto">
          <a:xfrm>
            <a:off x="0" y="8831580"/>
            <a:ext cx="3037840" cy="464820"/>
          </a:xfrm>
          <a:prstGeom prst="rect">
            <a:avLst/>
          </a:prstGeom>
          <a:noFill/>
          <a:ln w="12700" cap="sq">
            <a:noFill/>
            <a:miter lim="800000"/>
            <a:headEnd type="none" w="sm" len="sm"/>
            <a:tailEnd type="none" w="sm" len="sm"/>
          </a:ln>
          <a:effectLst/>
        </p:spPr>
        <p:txBody>
          <a:bodyPr vert="horz" wrap="square" lIns="93177" tIns="46589" rIns="93177" bIns="46589" numCol="1" anchor="b" anchorCtr="0" compatLnSpc="1">
            <a:prstTxWarp prst="textNoShape">
              <a:avLst/>
            </a:prstTxWarp>
          </a:bodyPr>
          <a:lstStyle>
            <a:lvl1pPr algn="l">
              <a:defRPr sz="1200">
                <a:latin typeface="Times New Roman" pitchFamily="18" charset="0"/>
              </a:defRPr>
            </a:lvl1pPr>
          </a:lstStyle>
          <a:p>
            <a:pPr>
              <a:defRPr/>
            </a:pPr>
            <a:endParaRPr lang="en-US"/>
          </a:p>
        </p:txBody>
      </p:sp>
      <p:sp>
        <p:nvSpPr>
          <p:cNvPr id="286727" name="Rectangle 7"/>
          <p:cNvSpPr>
            <a:spLocks noGrp="1" noChangeArrowheads="1"/>
          </p:cNvSpPr>
          <p:nvPr>
            <p:ph type="sldNum" sz="quarter" idx="5"/>
          </p:nvPr>
        </p:nvSpPr>
        <p:spPr bwMode="auto">
          <a:xfrm>
            <a:off x="3972560" y="8831580"/>
            <a:ext cx="3037840" cy="464820"/>
          </a:xfrm>
          <a:prstGeom prst="rect">
            <a:avLst/>
          </a:prstGeom>
          <a:noFill/>
          <a:ln w="12700" cap="sq">
            <a:noFill/>
            <a:miter lim="800000"/>
            <a:headEnd type="none" w="sm" len="sm"/>
            <a:tailEnd type="none" w="sm" len="sm"/>
          </a:ln>
          <a:effectLst/>
        </p:spPr>
        <p:txBody>
          <a:bodyPr vert="horz" wrap="square" lIns="93177" tIns="46589" rIns="93177" bIns="46589" numCol="1" anchor="b" anchorCtr="0" compatLnSpc="1">
            <a:prstTxWarp prst="textNoShape">
              <a:avLst/>
            </a:prstTxWarp>
          </a:bodyPr>
          <a:lstStyle>
            <a:lvl1pPr algn="r">
              <a:defRPr sz="1200">
                <a:latin typeface="Times New Roman" pitchFamily="18" charset="0"/>
              </a:defRPr>
            </a:lvl1pPr>
          </a:lstStyle>
          <a:p>
            <a:pPr>
              <a:defRPr/>
            </a:pPr>
            <a:fld id="{53698DF6-5EC5-44D7-ACC7-1FA77EEF8D08}" type="slidenum">
              <a:rPr lang="en-US"/>
              <a:pPr>
                <a:defRPr/>
              </a:pPr>
              <a:t>‹#›</a:t>
            </a:fld>
            <a:endParaRPr lang="en-US"/>
          </a:p>
        </p:txBody>
      </p:sp>
    </p:spTree>
    <p:extLst>
      <p:ext uri="{BB962C8B-B14F-4D97-AF65-F5344CB8AC3E}">
        <p14:creationId xmlns:p14="http://schemas.microsoft.com/office/powerpoint/2010/main" val="226536553"/>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a:noFill/>
        </p:spPr>
        <p:txBody>
          <a:bodyPr/>
          <a:lstStyle/>
          <a:p>
            <a:r>
              <a:rPr lang="en-US" smtClean="0"/>
              <a:t>Design Patterns</a:t>
            </a:r>
          </a:p>
        </p:txBody>
      </p:sp>
      <p:sp>
        <p:nvSpPr>
          <p:cNvPr id="46083" name="Rectangle 7"/>
          <p:cNvSpPr>
            <a:spLocks noGrp="1" noChangeArrowheads="1"/>
          </p:cNvSpPr>
          <p:nvPr>
            <p:ph type="sldNum" sz="quarter" idx="5"/>
          </p:nvPr>
        </p:nvSpPr>
        <p:spPr>
          <a:noFill/>
        </p:spPr>
        <p:txBody>
          <a:bodyPr/>
          <a:lstStyle/>
          <a:p>
            <a:fld id="{CE8A72CF-B4A9-437D-B815-220047D2A5F7}" type="slidenum">
              <a:rPr lang="en-US" smtClean="0"/>
              <a:pPr/>
              <a:t>1</a:t>
            </a:fld>
            <a:endParaRPr lang="en-US" smtClean="0"/>
          </a:p>
        </p:txBody>
      </p:sp>
      <p:sp>
        <p:nvSpPr>
          <p:cNvPr id="46084" name="Rectangle 2"/>
          <p:cNvSpPr>
            <a:spLocks noGrp="1" noRot="1" noChangeAspect="1" noChangeArrowheads="1" noTextEdit="1"/>
          </p:cNvSpPr>
          <p:nvPr>
            <p:ph type="sldImg"/>
          </p:nvPr>
        </p:nvSpPr>
        <p:spPr>
          <a:ln/>
        </p:spPr>
      </p:sp>
      <p:sp>
        <p:nvSpPr>
          <p:cNvPr id="46085"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w="9525"/>
        </p:spPr>
        <p:txBody>
          <a:bodyPr/>
          <a:lstStyle/>
          <a:p>
            <a:endParaRPr lang="en-US" smtClean="0"/>
          </a:p>
        </p:txBody>
      </p:sp>
      <p:sp>
        <p:nvSpPr>
          <p:cNvPr id="67588" name="Header Placeholder 3"/>
          <p:cNvSpPr>
            <a:spLocks noGrp="1"/>
          </p:cNvSpPr>
          <p:nvPr>
            <p:ph type="hdr" sz="quarter"/>
          </p:nvPr>
        </p:nvSpPr>
        <p:spPr/>
        <p:txBody>
          <a:bodyPr/>
          <a:lstStyle/>
          <a:p>
            <a:pPr>
              <a:defRPr/>
            </a:pPr>
            <a:r>
              <a:rPr lang="en-US" smtClean="0"/>
              <a:t>Design Patterns</a:t>
            </a:r>
          </a:p>
        </p:txBody>
      </p:sp>
      <p:sp>
        <p:nvSpPr>
          <p:cNvPr id="67589" name="Slide Number Placeholder 4"/>
          <p:cNvSpPr>
            <a:spLocks noGrp="1"/>
          </p:cNvSpPr>
          <p:nvPr>
            <p:ph type="sldNum" sz="quarter" idx="5"/>
          </p:nvPr>
        </p:nvSpPr>
        <p:spPr/>
        <p:txBody>
          <a:bodyPr/>
          <a:lstStyle/>
          <a:p>
            <a:pPr>
              <a:defRPr/>
            </a:pPr>
            <a:fld id="{C409E579-9F27-4E29-8ADC-2F335755857F}" type="slidenum">
              <a:rPr lang="en-US" smtClean="0"/>
              <a:pPr>
                <a:defRPr/>
              </a:pPr>
              <a:t>11</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w="9525"/>
        </p:spPr>
        <p:txBody>
          <a:bodyPr/>
          <a:lstStyle/>
          <a:p>
            <a:endParaRPr lang="en-US" smtClean="0"/>
          </a:p>
        </p:txBody>
      </p:sp>
      <p:sp>
        <p:nvSpPr>
          <p:cNvPr id="68612" name="Header Placeholder 3"/>
          <p:cNvSpPr>
            <a:spLocks noGrp="1"/>
          </p:cNvSpPr>
          <p:nvPr>
            <p:ph type="hdr" sz="quarter"/>
          </p:nvPr>
        </p:nvSpPr>
        <p:spPr/>
        <p:txBody>
          <a:bodyPr/>
          <a:lstStyle/>
          <a:p>
            <a:pPr>
              <a:defRPr/>
            </a:pPr>
            <a:r>
              <a:rPr lang="en-US" smtClean="0"/>
              <a:t>Design Patterns</a:t>
            </a:r>
          </a:p>
        </p:txBody>
      </p:sp>
      <p:sp>
        <p:nvSpPr>
          <p:cNvPr id="68613" name="Slide Number Placeholder 4"/>
          <p:cNvSpPr>
            <a:spLocks noGrp="1"/>
          </p:cNvSpPr>
          <p:nvPr>
            <p:ph type="sldNum" sz="quarter" idx="5"/>
          </p:nvPr>
        </p:nvSpPr>
        <p:spPr/>
        <p:txBody>
          <a:bodyPr/>
          <a:lstStyle/>
          <a:p>
            <a:pPr>
              <a:defRPr/>
            </a:pPr>
            <a:fld id="{A72689A2-DAE4-4DAF-AECE-9AC3E3F7DAFD}" type="slidenum">
              <a:rPr lang="en-US" smtClean="0"/>
              <a:pPr>
                <a:defRPr/>
              </a:pPr>
              <a:t>12</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w="9525"/>
        </p:spPr>
        <p:txBody>
          <a:bodyPr/>
          <a:lstStyle/>
          <a:p>
            <a:endParaRPr lang="en-US" smtClean="0"/>
          </a:p>
        </p:txBody>
      </p:sp>
      <p:sp>
        <p:nvSpPr>
          <p:cNvPr id="68612" name="Header Placeholder 3"/>
          <p:cNvSpPr>
            <a:spLocks noGrp="1"/>
          </p:cNvSpPr>
          <p:nvPr>
            <p:ph type="hdr" sz="quarter"/>
          </p:nvPr>
        </p:nvSpPr>
        <p:spPr/>
        <p:txBody>
          <a:bodyPr/>
          <a:lstStyle/>
          <a:p>
            <a:pPr>
              <a:defRPr/>
            </a:pPr>
            <a:r>
              <a:rPr lang="en-US" smtClean="0"/>
              <a:t>Design Patterns</a:t>
            </a:r>
          </a:p>
        </p:txBody>
      </p:sp>
      <p:sp>
        <p:nvSpPr>
          <p:cNvPr id="68613" name="Slide Number Placeholder 4"/>
          <p:cNvSpPr>
            <a:spLocks noGrp="1"/>
          </p:cNvSpPr>
          <p:nvPr>
            <p:ph type="sldNum" sz="quarter" idx="5"/>
          </p:nvPr>
        </p:nvSpPr>
        <p:spPr/>
        <p:txBody>
          <a:bodyPr/>
          <a:lstStyle/>
          <a:p>
            <a:pPr>
              <a:defRPr/>
            </a:pPr>
            <a:fld id="{A72689A2-DAE4-4DAF-AECE-9AC3E3F7DAFD}" type="slidenum">
              <a:rPr lang="en-US" smtClean="0"/>
              <a:pPr>
                <a:defRPr/>
              </a:pPr>
              <a:t>13</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w="9525"/>
        </p:spPr>
        <p:txBody>
          <a:bodyPr/>
          <a:lstStyle/>
          <a:p>
            <a:endParaRPr lang="en-US" smtClean="0"/>
          </a:p>
        </p:txBody>
      </p:sp>
      <p:sp>
        <p:nvSpPr>
          <p:cNvPr id="65540" name="Header Placeholder 3"/>
          <p:cNvSpPr>
            <a:spLocks noGrp="1"/>
          </p:cNvSpPr>
          <p:nvPr>
            <p:ph type="hdr" sz="quarter"/>
          </p:nvPr>
        </p:nvSpPr>
        <p:spPr/>
        <p:txBody>
          <a:bodyPr/>
          <a:lstStyle/>
          <a:p>
            <a:pPr>
              <a:defRPr/>
            </a:pPr>
            <a:r>
              <a:rPr lang="en-US" smtClean="0"/>
              <a:t>Design Patterns</a:t>
            </a:r>
          </a:p>
        </p:txBody>
      </p:sp>
      <p:sp>
        <p:nvSpPr>
          <p:cNvPr id="65541" name="Slide Number Placeholder 4"/>
          <p:cNvSpPr>
            <a:spLocks noGrp="1"/>
          </p:cNvSpPr>
          <p:nvPr>
            <p:ph type="sldNum" sz="quarter" idx="5"/>
          </p:nvPr>
        </p:nvSpPr>
        <p:spPr/>
        <p:txBody>
          <a:bodyPr/>
          <a:lstStyle/>
          <a:p>
            <a:pPr>
              <a:defRPr/>
            </a:pPr>
            <a:fld id="{3CA4C248-CBC0-4036-A7D2-3C6B9F29AE1B}" type="slidenum">
              <a:rPr lang="en-US" smtClean="0"/>
              <a:pPr>
                <a:defRPr/>
              </a:pPr>
              <a:t>3</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w="9525"/>
        </p:spPr>
        <p:txBody>
          <a:bodyPr/>
          <a:lstStyle/>
          <a:p>
            <a:endParaRPr lang="en-US" smtClean="0"/>
          </a:p>
        </p:txBody>
      </p:sp>
      <p:sp>
        <p:nvSpPr>
          <p:cNvPr id="65540" name="Header Placeholder 3"/>
          <p:cNvSpPr>
            <a:spLocks noGrp="1"/>
          </p:cNvSpPr>
          <p:nvPr>
            <p:ph type="hdr" sz="quarter"/>
          </p:nvPr>
        </p:nvSpPr>
        <p:spPr/>
        <p:txBody>
          <a:bodyPr/>
          <a:lstStyle/>
          <a:p>
            <a:pPr>
              <a:defRPr/>
            </a:pPr>
            <a:r>
              <a:rPr lang="en-US" smtClean="0"/>
              <a:t>Design Patterns</a:t>
            </a:r>
          </a:p>
        </p:txBody>
      </p:sp>
      <p:sp>
        <p:nvSpPr>
          <p:cNvPr id="65541" name="Slide Number Placeholder 4"/>
          <p:cNvSpPr>
            <a:spLocks noGrp="1"/>
          </p:cNvSpPr>
          <p:nvPr>
            <p:ph type="sldNum" sz="quarter" idx="5"/>
          </p:nvPr>
        </p:nvSpPr>
        <p:spPr/>
        <p:txBody>
          <a:bodyPr/>
          <a:lstStyle/>
          <a:p>
            <a:pPr>
              <a:defRPr/>
            </a:pPr>
            <a:fld id="{3CA4C248-CBC0-4036-A7D2-3C6B9F29AE1B}" type="slidenum">
              <a:rPr lang="en-US" smtClean="0"/>
              <a:pPr>
                <a:defRPr/>
              </a:pPr>
              <a:t>4</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w="9525"/>
        </p:spPr>
        <p:txBody>
          <a:bodyPr/>
          <a:lstStyle/>
          <a:p>
            <a:endParaRPr lang="en-US" smtClean="0"/>
          </a:p>
        </p:txBody>
      </p:sp>
      <p:sp>
        <p:nvSpPr>
          <p:cNvPr id="65540" name="Header Placeholder 3"/>
          <p:cNvSpPr>
            <a:spLocks noGrp="1"/>
          </p:cNvSpPr>
          <p:nvPr>
            <p:ph type="hdr" sz="quarter"/>
          </p:nvPr>
        </p:nvSpPr>
        <p:spPr/>
        <p:txBody>
          <a:bodyPr/>
          <a:lstStyle/>
          <a:p>
            <a:pPr>
              <a:defRPr/>
            </a:pPr>
            <a:r>
              <a:rPr lang="en-US" smtClean="0"/>
              <a:t>Design Patterns</a:t>
            </a:r>
          </a:p>
        </p:txBody>
      </p:sp>
      <p:sp>
        <p:nvSpPr>
          <p:cNvPr id="65541" name="Slide Number Placeholder 4"/>
          <p:cNvSpPr>
            <a:spLocks noGrp="1"/>
          </p:cNvSpPr>
          <p:nvPr>
            <p:ph type="sldNum" sz="quarter" idx="5"/>
          </p:nvPr>
        </p:nvSpPr>
        <p:spPr/>
        <p:txBody>
          <a:bodyPr/>
          <a:lstStyle/>
          <a:p>
            <a:pPr>
              <a:defRPr/>
            </a:pPr>
            <a:fld id="{3CA4C248-CBC0-4036-A7D2-3C6B9F29AE1B}" type="slidenum">
              <a:rPr lang="en-US" smtClean="0"/>
              <a:pPr>
                <a:defRPr/>
              </a:pPr>
              <a:t>5</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w="9525"/>
        </p:spPr>
        <p:txBody>
          <a:bodyPr/>
          <a:lstStyle/>
          <a:p>
            <a:endParaRPr lang="en-US" smtClean="0"/>
          </a:p>
        </p:txBody>
      </p:sp>
      <p:sp>
        <p:nvSpPr>
          <p:cNvPr id="66564" name="Header Placeholder 3"/>
          <p:cNvSpPr>
            <a:spLocks noGrp="1"/>
          </p:cNvSpPr>
          <p:nvPr>
            <p:ph type="hdr" sz="quarter"/>
          </p:nvPr>
        </p:nvSpPr>
        <p:spPr/>
        <p:txBody>
          <a:bodyPr/>
          <a:lstStyle/>
          <a:p>
            <a:pPr>
              <a:defRPr/>
            </a:pPr>
            <a:r>
              <a:rPr lang="en-US" smtClean="0"/>
              <a:t>Design Patterns</a:t>
            </a:r>
          </a:p>
        </p:txBody>
      </p:sp>
      <p:sp>
        <p:nvSpPr>
          <p:cNvPr id="66565" name="Slide Number Placeholder 4"/>
          <p:cNvSpPr>
            <a:spLocks noGrp="1"/>
          </p:cNvSpPr>
          <p:nvPr>
            <p:ph type="sldNum" sz="quarter" idx="5"/>
          </p:nvPr>
        </p:nvSpPr>
        <p:spPr/>
        <p:txBody>
          <a:bodyPr/>
          <a:lstStyle/>
          <a:p>
            <a:pPr>
              <a:defRPr/>
            </a:pPr>
            <a:fld id="{354362D6-2E6F-460C-8DCE-5910C1BBE18C}" type="slidenum">
              <a:rPr lang="en-US" smtClean="0"/>
              <a:pPr>
                <a:defRPr/>
              </a:pPr>
              <a:t>6</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w="9525"/>
        </p:spPr>
        <p:txBody>
          <a:bodyPr/>
          <a:lstStyle/>
          <a:p>
            <a:endParaRPr lang="en-US" smtClean="0"/>
          </a:p>
        </p:txBody>
      </p:sp>
      <p:sp>
        <p:nvSpPr>
          <p:cNvPr id="66564" name="Header Placeholder 3"/>
          <p:cNvSpPr>
            <a:spLocks noGrp="1"/>
          </p:cNvSpPr>
          <p:nvPr>
            <p:ph type="hdr" sz="quarter"/>
          </p:nvPr>
        </p:nvSpPr>
        <p:spPr/>
        <p:txBody>
          <a:bodyPr/>
          <a:lstStyle/>
          <a:p>
            <a:pPr>
              <a:defRPr/>
            </a:pPr>
            <a:r>
              <a:rPr lang="en-US" smtClean="0"/>
              <a:t>Design Patterns</a:t>
            </a:r>
          </a:p>
        </p:txBody>
      </p:sp>
      <p:sp>
        <p:nvSpPr>
          <p:cNvPr id="66565" name="Slide Number Placeholder 4"/>
          <p:cNvSpPr>
            <a:spLocks noGrp="1"/>
          </p:cNvSpPr>
          <p:nvPr>
            <p:ph type="sldNum" sz="quarter" idx="5"/>
          </p:nvPr>
        </p:nvSpPr>
        <p:spPr/>
        <p:txBody>
          <a:bodyPr/>
          <a:lstStyle/>
          <a:p>
            <a:pPr>
              <a:defRPr/>
            </a:pPr>
            <a:fld id="{354362D6-2E6F-460C-8DCE-5910C1BBE18C}" type="slidenum">
              <a:rPr lang="en-US" smtClean="0"/>
              <a:pPr>
                <a:defRPr/>
              </a:pPr>
              <a:t>7</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w="9525"/>
        </p:spPr>
        <p:txBody>
          <a:bodyPr/>
          <a:lstStyle/>
          <a:p>
            <a:endParaRPr lang="en-US" smtClean="0"/>
          </a:p>
        </p:txBody>
      </p:sp>
      <p:sp>
        <p:nvSpPr>
          <p:cNvPr id="66564" name="Header Placeholder 3"/>
          <p:cNvSpPr>
            <a:spLocks noGrp="1"/>
          </p:cNvSpPr>
          <p:nvPr>
            <p:ph type="hdr" sz="quarter"/>
          </p:nvPr>
        </p:nvSpPr>
        <p:spPr/>
        <p:txBody>
          <a:bodyPr/>
          <a:lstStyle/>
          <a:p>
            <a:pPr>
              <a:defRPr/>
            </a:pPr>
            <a:r>
              <a:rPr lang="en-US" smtClean="0"/>
              <a:t>Design Patterns</a:t>
            </a:r>
          </a:p>
        </p:txBody>
      </p:sp>
      <p:sp>
        <p:nvSpPr>
          <p:cNvPr id="66565" name="Slide Number Placeholder 4"/>
          <p:cNvSpPr>
            <a:spLocks noGrp="1"/>
          </p:cNvSpPr>
          <p:nvPr>
            <p:ph type="sldNum" sz="quarter" idx="5"/>
          </p:nvPr>
        </p:nvSpPr>
        <p:spPr/>
        <p:txBody>
          <a:bodyPr/>
          <a:lstStyle/>
          <a:p>
            <a:pPr>
              <a:defRPr/>
            </a:pPr>
            <a:fld id="{354362D6-2E6F-460C-8DCE-5910C1BBE18C}" type="slidenum">
              <a:rPr lang="en-US" smtClean="0"/>
              <a:pPr>
                <a:defRPr/>
              </a:pPr>
              <a:t>8</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w="9525"/>
        </p:spPr>
        <p:txBody>
          <a:bodyPr/>
          <a:lstStyle/>
          <a:p>
            <a:endParaRPr lang="en-US" smtClean="0"/>
          </a:p>
        </p:txBody>
      </p:sp>
      <p:sp>
        <p:nvSpPr>
          <p:cNvPr id="67588" name="Header Placeholder 3"/>
          <p:cNvSpPr>
            <a:spLocks noGrp="1"/>
          </p:cNvSpPr>
          <p:nvPr>
            <p:ph type="hdr" sz="quarter"/>
          </p:nvPr>
        </p:nvSpPr>
        <p:spPr/>
        <p:txBody>
          <a:bodyPr/>
          <a:lstStyle/>
          <a:p>
            <a:pPr>
              <a:defRPr/>
            </a:pPr>
            <a:r>
              <a:rPr lang="en-US" smtClean="0"/>
              <a:t>Design Patterns</a:t>
            </a:r>
          </a:p>
        </p:txBody>
      </p:sp>
      <p:sp>
        <p:nvSpPr>
          <p:cNvPr id="67589" name="Slide Number Placeholder 4"/>
          <p:cNvSpPr>
            <a:spLocks noGrp="1"/>
          </p:cNvSpPr>
          <p:nvPr>
            <p:ph type="sldNum" sz="quarter" idx="5"/>
          </p:nvPr>
        </p:nvSpPr>
        <p:spPr/>
        <p:txBody>
          <a:bodyPr/>
          <a:lstStyle/>
          <a:p>
            <a:pPr>
              <a:defRPr/>
            </a:pPr>
            <a:fld id="{C409E579-9F27-4E29-8ADC-2F335755857F}" type="slidenum">
              <a:rPr lang="en-US" smtClean="0"/>
              <a:pPr>
                <a:defRPr/>
              </a:pPr>
              <a:t>9</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w="9525"/>
        </p:spPr>
        <p:txBody>
          <a:bodyPr/>
          <a:lstStyle/>
          <a:p>
            <a:endParaRPr lang="en-US" smtClean="0"/>
          </a:p>
        </p:txBody>
      </p:sp>
      <p:sp>
        <p:nvSpPr>
          <p:cNvPr id="67588" name="Header Placeholder 3"/>
          <p:cNvSpPr>
            <a:spLocks noGrp="1"/>
          </p:cNvSpPr>
          <p:nvPr>
            <p:ph type="hdr" sz="quarter"/>
          </p:nvPr>
        </p:nvSpPr>
        <p:spPr/>
        <p:txBody>
          <a:bodyPr/>
          <a:lstStyle/>
          <a:p>
            <a:pPr>
              <a:defRPr/>
            </a:pPr>
            <a:r>
              <a:rPr lang="en-US" smtClean="0"/>
              <a:t>Design Patterns</a:t>
            </a:r>
          </a:p>
        </p:txBody>
      </p:sp>
      <p:sp>
        <p:nvSpPr>
          <p:cNvPr id="67589" name="Slide Number Placeholder 4"/>
          <p:cNvSpPr>
            <a:spLocks noGrp="1"/>
          </p:cNvSpPr>
          <p:nvPr>
            <p:ph type="sldNum" sz="quarter" idx="5"/>
          </p:nvPr>
        </p:nvSpPr>
        <p:spPr/>
        <p:txBody>
          <a:bodyPr/>
          <a:lstStyle/>
          <a:p>
            <a:pPr>
              <a:defRPr/>
            </a:pPr>
            <a:fld id="{C409E579-9F27-4E29-8ADC-2F335755857F}" type="slidenum">
              <a:rPr lang="en-US" smtClean="0"/>
              <a:pPr>
                <a:defRPr/>
              </a:pPr>
              <a:t>10</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9/25/2013</a:t>
            </a:fld>
            <a:endParaRPr lang="en-US"/>
          </a:p>
        </p:txBody>
      </p:sp>
      <p:sp>
        <p:nvSpPr>
          <p:cNvPr id="17" name="Footer Placeholder 16"/>
          <p:cNvSpPr>
            <a:spLocks noGrp="1"/>
          </p:cNvSpPr>
          <p:nvPr>
            <p:ph type="ftr" sz="quarter" idx="11"/>
          </p:nvPr>
        </p:nvSpPr>
        <p:spPr/>
        <p:txBody>
          <a:bodyPr/>
          <a:lstStyle/>
          <a:p>
            <a:pPr>
              <a:defRPr/>
            </a:pPr>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pPr>
              <a:defRPr/>
            </a:pPr>
            <a:r>
              <a:rPr lang="en-US" smtClean="0"/>
              <a:t>Slide </a:t>
            </a:r>
            <a:fld id="{AA718E19-58D3-4556-80CC-14261D795879}" type="slidenum">
              <a:rPr lang="en-US" smtClean="0"/>
              <a:pPr>
                <a:defRPr/>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9/25/2013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r>
              <a:rPr lang="en-US" smtClean="0"/>
              <a:t>Slide </a:t>
            </a:r>
            <a:fld id="{B7BF9203-25C8-4DF9-B98A-06A2727B4611}"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pPr>
              <a:defRPr/>
            </a:pPr>
            <a:r>
              <a:rPr lang="en-US" smtClean="0"/>
              <a:t>Slide </a:t>
            </a:r>
            <a:fld id="{B3728DD5-025D-46D7-BF08-E11FFFF793A6}" type="slidenum">
              <a:rPr lang="en-US" smtClean="0"/>
              <a:pPr>
                <a:defRPr/>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9/25/2013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9/25/2013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a:xfrm>
            <a:off x="4361688" y="1026372"/>
            <a:ext cx="457200" cy="441325"/>
          </a:xfrm>
        </p:spPr>
        <p:txBody>
          <a:bodyPr/>
          <a:lstStyle/>
          <a:p>
            <a:pPr>
              <a:defRPr/>
            </a:pPr>
            <a:r>
              <a:rPr lang="en-US" smtClean="0"/>
              <a:t>Slide </a:t>
            </a:r>
            <a:fld id="{46CAAFC6-0D9A-4A71-98CF-C1F514125BBA}" type="slidenum">
              <a:rPr lang="en-US" smtClean="0"/>
              <a:pPr>
                <a:defRPr/>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pPr>
              <a:defRPr/>
            </a:pPr>
            <a:endParaRPr lang="en-US"/>
          </a:p>
        </p:txBody>
      </p:sp>
      <p:sp>
        <p:nvSpPr>
          <p:cNvPr id="4" name="Date Placeholder 3"/>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9/25/2013</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pPr>
              <a:defRPr/>
            </a:pPr>
            <a:r>
              <a:rPr lang="en-US" smtClean="0"/>
              <a:t>Slide </a:t>
            </a:r>
            <a:fld id="{0529CA9F-0F7A-47C8-A267-4EE632414EBE}" type="slidenum">
              <a:rPr lang="en-US" smtClean="0"/>
              <a:pPr>
                <a:defRPr/>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pPr eaLnBrk="1" latinLnBrk="0" hangingPunct="1"/>
            <a:fld id="{9D21D778-B565-4D7E-94D7-64010A445B68}" type="datetimeFigureOut">
              <a:rPr lang="en-US" smtClean="0"/>
              <a:pPr eaLnBrk="1" latinLnBrk="0" hangingPunct="1"/>
              <a:t>9/25/2013</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r>
              <a:rPr lang="en-US" smtClean="0"/>
              <a:t>Slide </a:t>
            </a:r>
            <a:fld id="{1B877134-5977-4AC5-BF99-BB26FECC1E3F}" type="slidenum">
              <a:rPr lang="en-US" smtClean="0"/>
              <a:pPr>
                <a:defRPr/>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9/25/2013</a:t>
            </a:fld>
            <a:endParaRPr lang="en-US"/>
          </a:p>
        </p:txBody>
      </p:sp>
      <p:sp>
        <p:nvSpPr>
          <p:cNvPr id="8" name="Footer Placeholder 7"/>
          <p:cNvSpPr>
            <a:spLocks noGrp="1"/>
          </p:cNvSpPr>
          <p:nvPr>
            <p:ph type="ftr" sz="quarter" idx="11"/>
          </p:nvPr>
        </p:nvSpPr>
        <p:spPr>
          <a:xfrm>
            <a:off x="304800" y="6409944"/>
            <a:ext cx="3581400" cy="365760"/>
          </a:xfrm>
        </p:spPr>
        <p:txBody>
          <a:bodyPr/>
          <a:lstStyle/>
          <a:p>
            <a:pPr>
              <a:defRPr/>
            </a:pPr>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pPr>
              <a:defRPr/>
            </a:pPr>
            <a:r>
              <a:rPr lang="en-US" smtClean="0"/>
              <a:t>Slide </a:t>
            </a:r>
            <a:fld id="{692A2384-5AF8-47E0-A44F-3F1539168A15}" type="slidenum">
              <a:rPr lang="en-US" smtClean="0"/>
              <a:pPr>
                <a:defRPr/>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9/25/2013</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a:xfrm>
            <a:off x="4343400" y="1036020"/>
            <a:ext cx="457200" cy="441325"/>
          </a:xfrm>
        </p:spPr>
        <p:txBody>
          <a:bodyPr/>
          <a:lstStyle/>
          <a:p>
            <a:pPr>
              <a:defRPr/>
            </a:pPr>
            <a:r>
              <a:rPr lang="en-US" smtClean="0"/>
              <a:t>Slide </a:t>
            </a:r>
            <a:fld id="{3519EB55-8801-4A47-B218-3217CC9413CF}"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9/25/2013</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pPr>
              <a:defRPr/>
            </a:pPr>
            <a:r>
              <a:rPr lang="en-US" smtClean="0"/>
              <a:t>Slide </a:t>
            </a:r>
            <a:fld id="{EF5D9BC9-069D-449A-9E4F-8206B2215694}"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pPr>
              <a:defRPr/>
            </a:pPr>
            <a:r>
              <a:rPr lang="en-US" smtClean="0"/>
              <a:t>Slide </a:t>
            </a:r>
            <a:fld id="{10E1542F-4AE0-4720-8263-E881464AAF80}" type="slidenum">
              <a:rPr lang="en-US" smtClean="0"/>
              <a:pPr>
                <a:defRPr/>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9/25/2013</a:t>
            </a:fld>
            <a:endParaRPr lang="en-US"/>
          </a:p>
        </p:txBody>
      </p:sp>
      <p:sp>
        <p:nvSpPr>
          <p:cNvPr id="6" name="Footer Placeholder 5"/>
          <p:cNvSpPr>
            <a:spLocks noGrp="1"/>
          </p:cNvSpPr>
          <p:nvPr>
            <p:ph type="ftr" sz="quarter" idx="11"/>
          </p:nvPr>
        </p:nvSpPr>
        <p:spPr>
          <a:xfrm>
            <a:off x="301752" y="6410848"/>
            <a:ext cx="3383280" cy="365760"/>
          </a:xfrm>
        </p:spPr>
        <p:txBody>
          <a:body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pPr>
              <a:defRPr/>
            </a:pPr>
            <a:r>
              <a:rPr lang="en-US" smtClean="0"/>
              <a:t>Slide </a:t>
            </a:r>
            <a:fld id="{7D05ABC1-E4E4-4795-82F0-39334438F8F0}" type="slidenum">
              <a:rPr lang="en-US" smtClean="0"/>
              <a:pPr>
                <a:defRPr/>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pPr eaLnBrk="1" latinLnBrk="0" hangingPunct="1"/>
            <a:fld id="{9D21D778-B565-4D7E-94D7-64010A445B68}" type="datetimeFigureOut">
              <a:rPr lang="en-US" smtClean="0"/>
              <a:pPr eaLnBrk="1" latinLnBrk="0" hangingPunct="1"/>
              <a:t>9/25/2013</a:t>
            </a:fld>
            <a:endParaRPr lang="en-US" dirty="0"/>
          </a:p>
        </p:txBody>
      </p:sp>
      <p:sp>
        <p:nvSpPr>
          <p:cNvPr id="6" name="Footer Placeholder 5"/>
          <p:cNvSpPr>
            <a:spLocks noGrp="1"/>
          </p:cNvSpPr>
          <p:nvPr>
            <p:ph type="ftr" sz="quarter" idx="11"/>
          </p:nvPr>
        </p:nvSpPr>
        <p:spPr>
          <a:xfrm>
            <a:off x="301752" y="6410848"/>
            <a:ext cx="3584448" cy="365760"/>
          </a:xfrm>
        </p:spPr>
        <p:txBody>
          <a:body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pPr algn="r" eaLnBrk="1" latinLnBrk="0" hangingPunct="1"/>
            <a:fld id="{9D21D778-B565-4D7E-94D7-64010A445B68}" type="datetimeFigureOut">
              <a:rPr lang="en-US" smtClean="0"/>
              <a:pPr algn="r" eaLnBrk="1" latinLnBrk="0" hangingPunct="1"/>
              <a:t>9/25/2013</a:t>
            </a:fld>
            <a:endParaRPr lang="en-US" sz="1400" dirty="0">
              <a:solidFill>
                <a:srgbClr val="FFFFFF"/>
              </a:solidFill>
            </a:endParaRPr>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pPr>
              <a:defRPr/>
            </a:pPr>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pPr>
              <a:defRPr/>
            </a:pPr>
            <a:r>
              <a:rPr lang="en-US" smtClean="0"/>
              <a:t>Slide </a:t>
            </a:r>
            <a:fld id="{EFF403E2-32B0-43CD-8F55-F26327E3CEDB}" type="slidenum">
              <a:rPr lang="en-US" smtClean="0"/>
              <a:pPr>
                <a:defRPr/>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Lst>
  <p:hf sldNum="0" hdr="0" ft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ourcemaking.com/behavioral_patterns" TargetMode="External"/><Relationship Id="rId2" Type="http://schemas.openxmlformats.org/officeDocument/2006/relationships/hyperlink" Target="http://en.wikipedia.org/wiki/Behavioral_pattern" TargetMode="External"/><Relationship Id="rId1" Type="http://schemas.openxmlformats.org/officeDocument/2006/relationships/slideLayout" Target="../slideLayouts/slideLayout2.xml"/><Relationship Id="rId4" Type="http://schemas.openxmlformats.org/officeDocument/2006/relationships/hyperlink" Target="http://www.vincehuston.org/dp/behavioral_rules.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p:txBody>
          <a:bodyPr/>
          <a:lstStyle/>
          <a:p>
            <a:pPr eaLnBrk="1" hangingPunct="1"/>
            <a:r>
              <a:rPr lang="en-US" dirty="0" smtClean="0"/>
              <a:t>Overview of Behavioral Patterns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p:cNvSpPr>
            <a:spLocks noGrp="1" noChangeArrowheads="1"/>
          </p:cNvSpPr>
          <p:nvPr>
            <p:ph type="title"/>
          </p:nvPr>
        </p:nvSpPr>
        <p:spPr/>
        <p:txBody>
          <a:bodyPr>
            <a:normAutofit fontScale="90000"/>
          </a:bodyPr>
          <a:lstStyle/>
          <a:p>
            <a:pPr eaLnBrk="1" hangingPunct="1"/>
            <a:r>
              <a:rPr lang="en-US" smtClean="0"/>
              <a:t>Behavioral Design Patterns</a:t>
            </a:r>
            <a:br>
              <a:rPr lang="en-US" smtClean="0"/>
            </a:br>
            <a:r>
              <a:rPr lang="en-US" sz="2600" smtClean="0"/>
              <a:t>(continued)</a:t>
            </a:r>
            <a:endParaRPr lang="en-US" smtClean="0"/>
          </a:p>
        </p:txBody>
      </p:sp>
      <p:sp>
        <p:nvSpPr>
          <p:cNvPr id="34819" name="Rectangle 5"/>
          <p:cNvSpPr>
            <a:spLocks noGrp="1" noChangeArrowheads="1"/>
          </p:cNvSpPr>
          <p:nvPr>
            <p:ph sz="quarter" idx="1"/>
          </p:nvPr>
        </p:nvSpPr>
        <p:spPr/>
        <p:txBody>
          <a:bodyPr>
            <a:normAutofit/>
          </a:bodyPr>
          <a:lstStyle/>
          <a:p>
            <a:r>
              <a:rPr lang="en-US" dirty="0" smtClean="0"/>
              <a:t>Template </a:t>
            </a:r>
            <a:r>
              <a:rPr lang="en-US" dirty="0" smtClean="0"/>
              <a:t>Method – </a:t>
            </a:r>
            <a:r>
              <a:rPr lang="en-US" dirty="0"/>
              <a:t>Defer the exact steps of an algorithm to a subclass</a:t>
            </a:r>
            <a:r>
              <a:rPr lang="en-US" dirty="0" smtClean="0"/>
              <a:t>.</a:t>
            </a:r>
          </a:p>
          <a:p>
            <a:r>
              <a:rPr lang="en-US" sz="1600" dirty="0"/>
              <a:t>Home builders use the Template Method when developing a new subdivision. A typical subdivision consists of a limited number of floor plans with different variations available for each. Within a floor plan, the foundation, framing, plumbing, and wiring will be identical for each house. Variation is introduced in the later stages of construction to produce a wider variety of models.</a:t>
            </a:r>
          </a:p>
          <a:p>
            <a:endParaRPr lang="en-US" dirty="0" smtClean="0"/>
          </a:p>
        </p:txBody>
      </p:sp>
      <p:pic>
        <p:nvPicPr>
          <p:cNvPr id="4" name="Picture 3" descr="Template Method example"/>
          <p:cNvPicPr/>
          <p:nvPr/>
        </p:nvPicPr>
        <p:blipFill>
          <a:blip r:embed="rId3">
            <a:extLst>
              <a:ext uri="{28A0092B-C50C-407E-A947-70E740481C1C}">
                <a14:useLocalDpi xmlns:a14="http://schemas.microsoft.com/office/drawing/2010/main" val="0"/>
              </a:ext>
            </a:extLst>
          </a:blip>
          <a:srcRect/>
          <a:stretch>
            <a:fillRect/>
          </a:stretch>
        </p:blipFill>
        <p:spPr bwMode="auto">
          <a:xfrm>
            <a:off x="2383808" y="3739485"/>
            <a:ext cx="4229669" cy="3048001"/>
          </a:xfrm>
          <a:prstGeom prst="rect">
            <a:avLst/>
          </a:prstGeom>
          <a:noFill/>
          <a:ln>
            <a:noFill/>
          </a:ln>
        </p:spPr>
      </p:pic>
    </p:spTree>
    <p:extLst>
      <p:ext uri="{BB962C8B-B14F-4D97-AF65-F5344CB8AC3E}">
        <p14:creationId xmlns:p14="http://schemas.microsoft.com/office/powerpoint/2010/main" val="2288741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81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p:cNvSpPr>
            <a:spLocks noGrp="1" noChangeArrowheads="1"/>
          </p:cNvSpPr>
          <p:nvPr>
            <p:ph type="title"/>
          </p:nvPr>
        </p:nvSpPr>
        <p:spPr/>
        <p:txBody>
          <a:bodyPr>
            <a:normAutofit fontScale="90000"/>
          </a:bodyPr>
          <a:lstStyle/>
          <a:p>
            <a:pPr eaLnBrk="1" hangingPunct="1"/>
            <a:r>
              <a:rPr lang="en-US" smtClean="0"/>
              <a:t>Behavioral Design Patterns</a:t>
            </a:r>
            <a:br>
              <a:rPr lang="en-US" smtClean="0"/>
            </a:br>
            <a:r>
              <a:rPr lang="en-US" sz="2600" smtClean="0"/>
              <a:t>(continued)</a:t>
            </a:r>
            <a:endParaRPr lang="en-US" smtClean="0"/>
          </a:p>
        </p:txBody>
      </p:sp>
      <p:sp>
        <p:nvSpPr>
          <p:cNvPr id="34819" name="Rectangle 5"/>
          <p:cNvSpPr>
            <a:spLocks noGrp="1" noChangeArrowheads="1"/>
          </p:cNvSpPr>
          <p:nvPr>
            <p:ph sz="quarter" idx="1"/>
          </p:nvPr>
        </p:nvSpPr>
        <p:spPr/>
        <p:txBody>
          <a:bodyPr>
            <a:normAutofit/>
          </a:bodyPr>
          <a:lstStyle/>
          <a:p>
            <a:r>
              <a:rPr lang="en-US" dirty="0" smtClean="0"/>
              <a:t>State </a:t>
            </a:r>
            <a:r>
              <a:rPr lang="en-US" dirty="0" smtClean="0"/>
              <a:t>– </a:t>
            </a:r>
            <a:r>
              <a:rPr lang="en-US" dirty="0"/>
              <a:t>Alter an object’s behavior when its state changes</a:t>
            </a:r>
            <a:r>
              <a:rPr lang="en-US" dirty="0" smtClean="0"/>
              <a:t>.</a:t>
            </a:r>
          </a:p>
          <a:p>
            <a:r>
              <a:rPr lang="en-US" sz="1600" dirty="0"/>
              <a:t>This pattern can be observed in a vending machine. Vending machines have states based on the inventory, amount of currency deposited, the ability to make change, the item selected, etc. When currency is deposited and a selection is made, a vending machine will either deliver a product and no change, deliver a product and change, deliver no product due to insufficient currency on deposit, or deliver no product due to inventory depletion.</a:t>
            </a:r>
          </a:p>
          <a:p>
            <a:endParaRPr lang="en-US" dirty="0" smtClean="0"/>
          </a:p>
        </p:txBody>
      </p:sp>
      <p:pic>
        <p:nvPicPr>
          <p:cNvPr id="4" name="Picture 3" descr="State example"/>
          <p:cNvPicPr/>
          <p:nvPr/>
        </p:nvPicPr>
        <p:blipFill>
          <a:blip r:embed="rId3">
            <a:extLst>
              <a:ext uri="{28A0092B-C50C-407E-A947-70E740481C1C}">
                <a14:useLocalDpi xmlns:a14="http://schemas.microsoft.com/office/drawing/2010/main" val="0"/>
              </a:ext>
            </a:extLst>
          </a:blip>
          <a:srcRect/>
          <a:stretch>
            <a:fillRect/>
          </a:stretch>
        </p:blipFill>
        <p:spPr bwMode="auto">
          <a:xfrm>
            <a:off x="2362200" y="3810000"/>
            <a:ext cx="4876800" cy="2667000"/>
          </a:xfrm>
          <a:prstGeom prst="rect">
            <a:avLst/>
          </a:prstGeom>
          <a:noFill/>
          <a:ln>
            <a:noFill/>
          </a:ln>
        </p:spPr>
      </p:pic>
    </p:spTree>
    <p:extLst>
      <p:ext uri="{BB962C8B-B14F-4D97-AF65-F5344CB8AC3E}">
        <p14:creationId xmlns:p14="http://schemas.microsoft.com/office/powerpoint/2010/main" val="2288741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81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301752" y="307848"/>
            <a:ext cx="8534400" cy="758952"/>
          </a:xfrm>
        </p:spPr>
        <p:txBody>
          <a:bodyPr>
            <a:normAutofit fontScale="90000"/>
          </a:bodyPr>
          <a:lstStyle/>
          <a:p>
            <a:pPr eaLnBrk="1" hangingPunct="1"/>
            <a:r>
              <a:rPr lang="en-US" dirty="0" smtClean="0"/>
              <a:t>Behavioral Design Patterns</a:t>
            </a:r>
            <a:br>
              <a:rPr lang="en-US" dirty="0" smtClean="0"/>
            </a:br>
            <a:r>
              <a:rPr lang="en-US" sz="2600" dirty="0" smtClean="0"/>
              <a:t>(continued)</a:t>
            </a:r>
            <a:endParaRPr lang="en-US" dirty="0" smtClean="0"/>
          </a:p>
        </p:txBody>
      </p:sp>
      <p:sp>
        <p:nvSpPr>
          <p:cNvPr id="35843" name="Rectangle 3"/>
          <p:cNvSpPr>
            <a:spLocks noGrp="1" noChangeArrowheads="1"/>
          </p:cNvSpPr>
          <p:nvPr>
            <p:ph sz="quarter" idx="1"/>
          </p:nvPr>
        </p:nvSpPr>
        <p:spPr/>
        <p:txBody>
          <a:bodyPr>
            <a:normAutofit/>
          </a:bodyPr>
          <a:lstStyle/>
          <a:p>
            <a:r>
              <a:rPr lang="en-US" dirty="0" smtClean="0"/>
              <a:t>Strategy (a.k.a. Policy) – </a:t>
            </a:r>
            <a:r>
              <a:rPr lang="en-US" dirty="0"/>
              <a:t>Encapsulates an algorithm inside a class</a:t>
            </a:r>
            <a:r>
              <a:rPr lang="en-US" dirty="0" smtClean="0"/>
              <a:t>.</a:t>
            </a:r>
          </a:p>
          <a:p>
            <a:r>
              <a:rPr lang="en-US" sz="1600" dirty="0"/>
              <a:t>Modes of transportation to an airport is an example of a Strategy. Several options exist such as driving one’s own car, taking a taxi, an airport shuttle, a city bus, or a limousine service. For some airports, subways and helicopters are also available as a mode of transportation to the airport. Any of these modes of transportation will get a traveler to the airport, and they can be used interchangeably. The traveler must chose the Strategy based on tradeoffs between cost, convenience, and time.</a:t>
            </a:r>
          </a:p>
          <a:p>
            <a:endParaRPr lang="en-US" dirty="0" smtClean="0"/>
          </a:p>
          <a:p>
            <a:pPr eaLnBrk="1" hangingPunct="1"/>
            <a:endParaRPr lang="en-US" dirty="0" smtClean="0"/>
          </a:p>
        </p:txBody>
      </p:sp>
      <p:pic>
        <p:nvPicPr>
          <p:cNvPr id="7" name="Picture 6" descr="Strategy example"/>
          <p:cNvPicPr/>
          <p:nvPr/>
        </p:nvPicPr>
        <p:blipFill>
          <a:blip r:embed="rId3">
            <a:extLst>
              <a:ext uri="{28A0092B-C50C-407E-A947-70E740481C1C}">
                <a14:useLocalDpi xmlns:a14="http://schemas.microsoft.com/office/drawing/2010/main" val="0"/>
              </a:ext>
            </a:extLst>
          </a:blip>
          <a:srcRect/>
          <a:stretch>
            <a:fillRect/>
          </a:stretch>
        </p:blipFill>
        <p:spPr bwMode="auto">
          <a:xfrm>
            <a:off x="2209800" y="4114800"/>
            <a:ext cx="5105400" cy="2514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84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301752" y="307848"/>
            <a:ext cx="8534400" cy="758952"/>
          </a:xfrm>
        </p:spPr>
        <p:txBody>
          <a:bodyPr>
            <a:normAutofit fontScale="90000"/>
          </a:bodyPr>
          <a:lstStyle/>
          <a:p>
            <a:pPr eaLnBrk="1" hangingPunct="1"/>
            <a:r>
              <a:rPr lang="en-US" dirty="0" smtClean="0"/>
              <a:t>Behavioral Design Patterns</a:t>
            </a:r>
            <a:br>
              <a:rPr lang="en-US" dirty="0" smtClean="0"/>
            </a:br>
            <a:r>
              <a:rPr lang="en-US" sz="2600" dirty="0" smtClean="0"/>
              <a:t>(continued)</a:t>
            </a:r>
            <a:endParaRPr lang="en-US" dirty="0" smtClean="0"/>
          </a:p>
        </p:txBody>
      </p:sp>
      <p:sp>
        <p:nvSpPr>
          <p:cNvPr id="35843" name="Rectangle 3"/>
          <p:cNvSpPr>
            <a:spLocks noGrp="1" noChangeArrowheads="1"/>
          </p:cNvSpPr>
          <p:nvPr>
            <p:ph sz="quarter" idx="1"/>
          </p:nvPr>
        </p:nvSpPr>
        <p:spPr/>
        <p:txBody>
          <a:bodyPr/>
          <a:lstStyle/>
          <a:p>
            <a:r>
              <a:rPr lang="en-US" dirty="0" smtClean="0"/>
              <a:t>Visitor </a:t>
            </a:r>
            <a:r>
              <a:rPr lang="en-US" dirty="0" smtClean="0"/>
              <a:t>– </a:t>
            </a:r>
            <a:r>
              <a:rPr lang="en-US" dirty="0"/>
              <a:t>Defines a new operation to a class </a:t>
            </a:r>
            <a:r>
              <a:rPr lang="en-US" dirty="0" smtClean="0"/>
              <a:t>without</a:t>
            </a:r>
            <a:r>
              <a:rPr lang="en-US" dirty="0"/>
              <a:t> change</a:t>
            </a:r>
            <a:r>
              <a:rPr lang="en-US" dirty="0" smtClean="0"/>
              <a:t>.</a:t>
            </a:r>
          </a:p>
          <a:p>
            <a:r>
              <a:rPr lang="en-US" sz="1600" dirty="0"/>
              <a:t>This pattern can be observed in the operation of a taxi company. When a person calls a taxi company (accepting a visitor), the company dispatches a cab to the customer. Upon entering the taxi the customer, or Visitor, is no longer in control of his or her own transportation, the taxi (driver) is.</a:t>
            </a:r>
          </a:p>
          <a:p>
            <a:endParaRPr lang="en-US" dirty="0" smtClean="0"/>
          </a:p>
          <a:p>
            <a:pPr eaLnBrk="1" hangingPunct="1"/>
            <a:endParaRPr lang="en-US" dirty="0" smtClean="0"/>
          </a:p>
        </p:txBody>
      </p:sp>
      <p:pic>
        <p:nvPicPr>
          <p:cNvPr id="5" name="Picture 4" descr="Visitor example"/>
          <p:cNvPicPr/>
          <p:nvPr/>
        </p:nvPicPr>
        <p:blipFill>
          <a:blip r:embed="rId3">
            <a:extLst>
              <a:ext uri="{28A0092B-C50C-407E-A947-70E740481C1C}">
                <a14:useLocalDpi xmlns:a14="http://schemas.microsoft.com/office/drawing/2010/main" val="0"/>
              </a:ext>
            </a:extLst>
          </a:blip>
          <a:srcRect/>
          <a:stretch>
            <a:fillRect/>
          </a:stretch>
        </p:blipFill>
        <p:spPr bwMode="auto">
          <a:xfrm>
            <a:off x="2286000" y="3505200"/>
            <a:ext cx="4495800" cy="3276600"/>
          </a:xfrm>
          <a:prstGeom prst="rect">
            <a:avLst/>
          </a:prstGeom>
          <a:noFill/>
          <a:ln>
            <a:noFill/>
          </a:ln>
        </p:spPr>
      </p:pic>
    </p:spTree>
    <p:extLst>
      <p:ext uri="{BB962C8B-B14F-4D97-AF65-F5344CB8AC3E}">
        <p14:creationId xmlns:p14="http://schemas.microsoft.com/office/powerpoint/2010/main" val="2246351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84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sz="quarter" idx="1"/>
          </p:nvPr>
        </p:nvSpPr>
        <p:spPr/>
        <p:txBody>
          <a:bodyPr/>
          <a:lstStyle/>
          <a:p>
            <a:r>
              <a:rPr lang="en-US" dirty="0" smtClean="0"/>
              <a:t>Behavioral pattern (Wikipedia)</a:t>
            </a:r>
          </a:p>
          <a:p>
            <a:pPr lvl="1">
              <a:buNone/>
            </a:pPr>
            <a:r>
              <a:rPr lang="en-US" sz="1800" dirty="0" smtClean="0">
                <a:hlinkClick r:id="rId2"/>
              </a:rPr>
              <a:t>http://en.wikipedia.org/wiki/Behavioral_pattern</a:t>
            </a:r>
            <a:endParaRPr lang="en-US" sz="1800" dirty="0" smtClean="0"/>
          </a:p>
          <a:p>
            <a:r>
              <a:rPr lang="en-US" dirty="0" smtClean="0"/>
              <a:t>Behavioral patterns (Source Making)</a:t>
            </a:r>
          </a:p>
          <a:p>
            <a:pPr lvl="1">
              <a:buNone/>
            </a:pPr>
            <a:r>
              <a:rPr lang="en-US" sz="1800" dirty="0" smtClean="0">
                <a:hlinkClick r:id="rId3"/>
              </a:rPr>
              <a:t>http://sourcemaking.com/behavioral_patterns</a:t>
            </a:r>
            <a:endParaRPr lang="en-US" dirty="0" smtClean="0"/>
          </a:p>
          <a:p>
            <a:r>
              <a:rPr lang="en-US" dirty="0" smtClean="0"/>
              <a:t>Behavioral Patterns:  Rules of Thumb (Vince Huston)</a:t>
            </a:r>
          </a:p>
          <a:p>
            <a:pPr lvl="1">
              <a:buNone/>
            </a:pPr>
            <a:r>
              <a:rPr lang="en-US" sz="1800" dirty="0" smtClean="0">
                <a:hlinkClick r:id="rId4"/>
              </a:rPr>
              <a:t>http://www.vincehuston.org/dp/behavioral_rules.html</a:t>
            </a:r>
            <a:endParaRPr lang="en-US" sz="1800" dirty="0" smtClean="0"/>
          </a:p>
          <a:p>
            <a:endParaRPr 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Behavioral Patterns</a:t>
            </a:r>
            <a:endParaRPr lang="en-US" dirty="0"/>
          </a:p>
        </p:txBody>
      </p:sp>
      <p:sp>
        <p:nvSpPr>
          <p:cNvPr id="3" name="Content Placeholder 2"/>
          <p:cNvSpPr>
            <a:spLocks noGrp="1"/>
          </p:cNvSpPr>
          <p:nvPr>
            <p:ph sz="quarter" idx="1"/>
          </p:nvPr>
        </p:nvSpPr>
        <p:spPr/>
        <p:txBody>
          <a:bodyPr/>
          <a:lstStyle/>
          <a:p>
            <a:r>
              <a:rPr lang="en-US" dirty="0" smtClean="0"/>
              <a:t>Are concerned with algorithms and the assignment of responsibilities between objects.</a:t>
            </a:r>
          </a:p>
          <a:p>
            <a:r>
              <a:rPr lang="en-US" dirty="0" smtClean="0"/>
              <a:t>Describe the way objects interact with each other and the patterns of communication between them.</a:t>
            </a:r>
          </a:p>
          <a:p>
            <a:r>
              <a:rPr lang="en-US" dirty="0" smtClean="0"/>
              <a:t>Use inheritance to distribute behavior between classes.</a:t>
            </a:r>
          </a:p>
          <a:p>
            <a:r>
              <a:rPr lang="en-US" dirty="0" smtClean="0"/>
              <a:t>Help make complex behavior manageable by specifying the responsibilities of objects and the ways they communicate with each other.</a:t>
            </a:r>
          </a:p>
          <a:p>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p:cNvSpPr>
            <a:spLocks noGrp="1" noChangeArrowheads="1"/>
          </p:cNvSpPr>
          <p:nvPr>
            <p:ph type="title"/>
          </p:nvPr>
        </p:nvSpPr>
        <p:spPr/>
        <p:txBody>
          <a:bodyPr/>
          <a:lstStyle/>
          <a:p>
            <a:pPr eaLnBrk="1" hangingPunct="1"/>
            <a:r>
              <a:rPr lang="en-US" dirty="0" smtClean="0"/>
              <a:t>Behavioral Design Patterns</a:t>
            </a:r>
          </a:p>
        </p:txBody>
      </p:sp>
      <p:sp>
        <p:nvSpPr>
          <p:cNvPr id="32771" name="Rectangle 5"/>
          <p:cNvSpPr>
            <a:spLocks noGrp="1" noChangeArrowheads="1"/>
          </p:cNvSpPr>
          <p:nvPr>
            <p:ph sz="quarter" idx="1"/>
          </p:nvPr>
        </p:nvSpPr>
        <p:spPr/>
        <p:txBody>
          <a:bodyPr>
            <a:normAutofit/>
          </a:bodyPr>
          <a:lstStyle/>
          <a:p>
            <a:r>
              <a:rPr lang="en-US" dirty="0" smtClean="0"/>
              <a:t>Chain of Responsibility – </a:t>
            </a:r>
            <a:r>
              <a:rPr lang="en-US" dirty="0"/>
              <a:t>A way of passing a request between a chain of objects</a:t>
            </a:r>
            <a:r>
              <a:rPr lang="en-US" dirty="0" smtClean="0"/>
              <a:t>.</a:t>
            </a:r>
          </a:p>
          <a:p>
            <a:r>
              <a:rPr lang="en-US" sz="2000" dirty="0"/>
              <a:t>ATM use the Chain of Responsibility in money giving mechanism.</a:t>
            </a:r>
            <a:endParaRPr lang="en-US" sz="2000" dirty="0" smtClean="0"/>
          </a:p>
          <a:p>
            <a:endParaRPr lang="en-US" dirty="0" smtClean="0"/>
          </a:p>
        </p:txBody>
      </p:sp>
      <p:pic>
        <p:nvPicPr>
          <p:cNvPr id="6" name="Picture 5" descr="Chain of responsibility example"/>
          <p:cNvPicPr/>
          <p:nvPr/>
        </p:nvPicPr>
        <p:blipFill>
          <a:blip r:embed="rId3">
            <a:extLst>
              <a:ext uri="{28A0092B-C50C-407E-A947-70E740481C1C}">
                <a14:useLocalDpi xmlns:a14="http://schemas.microsoft.com/office/drawing/2010/main" val="0"/>
              </a:ext>
            </a:extLst>
          </a:blip>
          <a:srcRect/>
          <a:stretch>
            <a:fillRect/>
          </a:stretch>
        </p:blipFill>
        <p:spPr bwMode="auto">
          <a:xfrm>
            <a:off x="2983173" y="3657600"/>
            <a:ext cx="2885440" cy="263652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7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p:cNvSpPr>
            <a:spLocks noGrp="1" noChangeArrowheads="1"/>
          </p:cNvSpPr>
          <p:nvPr>
            <p:ph type="title"/>
          </p:nvPr>
        </p:nvSpPr>
        <p:spPr/>
        <p:txBody>
          <a:bodyPr/>
          <a:lstStyle/>
          <a:p>
            <a:pPr eaLnBrk="1" hangingPunct="1"/>
            <a:r>
              <a:rPr lang="en-US" dirty="0" smtClean="0"/>
              <a:t>Behavioral Design Patterns</a:t>
            </a:r>
          </a:p>
        </p:txBody>
      </p:sp>
      <p:sp>
        <p:nvSpPr>
          <p:cNvPr id="32771" name="Rectangle 5"/>
          <p:cNvSpPr>
            <a:spLocks noGrp="1" noChangeArrowheads="1"/>
          </p:cNvSpPr>
          <p:nvPr>
            <p:ph sz="quarter" idx="1"/>
          </p:nvPr>
        </p:nvSpPr>
        <p:spPr/>
        <p:txBody>
          <a:bodyPr>
            <a:normAutofit/>
          </a:bodyPr>
          <a:lstStyle/>
          <a:p>
            <a:r>
              <a:rPr lang="en-US" dirty="0" smtClean="0"/>
              <a:t>Command </a:t>
            </a:r>
            <a:r>
              <a:rPr lang="en-US" dirty="0" smtClean="0"/>
              <a:t>(a.k.a. Action or Transaction) – </a:t>
            </a:r>
            <a:r>
              <a:rPr lang="en-US" dirty="0"/>
              <a:t>Encapsulate a command request as an </a:t>
            </a:r>
            <a:r>
              <a:rPr lang="en-US" dirty="0" smtClean="0"/>
              <a:t>object.</a:t>
            </a:r>
          </a:p>
          <a:p>
            <a:pPr>
              <a:spcBef>
                <a:spcPts val="0"/>
              </a:spcBef>
            </a:pPr>
            <a:r>
              <a:rPr lang="en-US" sz="1600" dirty="0"/>
              <a:t>The “check” at a diner is an example of a Command pattern. The waiter or waitress takes an order or command from a customer and encapsulates that order by writing it on the check. The order is then queued for a short order cook. Note that the pad of “checks” used by each waiter is not dependent on the menu, and therefore they can support </a:t>
            </a:r>
            <a:r>
              <a:rPr lang="en-US" sz="1600" dirty="0" smtClean="0"/>
              <a:t>commands to </a:t>
            </a:r>
            <a:r>
              <a:rPr lang="en-US" sz="1600" dirty="0"/>
              <a:t>cook many different items</a:t>
            </a:r>
            <a:r>
              <a:rPr lang="en-US" dirty="0" smtClean="0"/>
              <a:t>.</a:t>
            </a:r>
          </a:p>
          <a:p>
            <a:endParaRPr lang="en-US" dirty="0" smtClean="0"/>
          </a:p>
        </p:txBody>
      </p:sp>
      <p:pic>
        <p:nvPicPr>
          <p:cNvPr id="4" name="Picture 3" descr="Command example"/>
          <p:cNvPicPr/>
          <p:nvPr/>
        </p:nvPicPr>
        <p:blipFill>
          <a:blip r:embed="rId3">
            <a:extLst>
              <a:ext uri="{28A0092B-C50C-407E-A947-70E740481C1C}">
                <a14:useLocalDpi xmlns:a14="http://schemas.microsoft.com/office/drawing/2010/main" val="0"/>
              </a:ext>
            </a:extLst>
          </a:blip>
          <a:srcRect/>
          <a:stretch>
            <a:fillRect/>
          </a:stretch>
        </p:blipFill>
        <p:spPr bwMode="auto">
          <a:xfrm>
            <a:off x="2514600" y="3886200"/>
            <a:ext cx="4343400" cy="2667000"/>
          </a:xfrm>
          <a:prstGeom prst="rect">
            <a:avLst/>
          </a:prstGeom>
          <a:noFill/>
          <a:ln>
            <a:noFill/>
          </a:ln>
        </p:spPr>
      </p:pic>
    </p:spTree>
    <p:extLst>
      <p:ext uri="{BB962C8B-B14F-4D97-AF65-F5344CB8AC3E}">
        <p14:creationId xmlns:p14="http://schemas.microsoft.com/office/powerpoint/2010/main" val="3334769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7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p:cNvSpPr>
            <a:spLocks noGrp="1" noChangeArrowheads="1"/>
          </p:cNvSpPr>
          <p:nvPr>
            <p:ph type="title"/>
          </p:nvPr>
        </p:nvSpPr>
        <p:spPr/>
        <p:txBody>
          <a:bodyPr/>
          <a:lstStyle/>
          <a:p>
            <a:pPr eaLnBrk="1" hangingPunct="1"/>
            <a:r>
              <a:rPr lang="en-US" dirty="0" smtClean="0"/>
              <a:t>Behavioral Design Patterns</a:t>
            </a:r>
          </a:p>
        </p:txBody>
      </p:sp>
      <p:sp>
        <p:nvSpPr>
          <p:cNvPr id="32771" name="Rectangle 5"/>
          <p:cNvSpPr>
            <a:spLocks noGrp="1" noChangeArrowheads="1"/>
          </p:cNvSpPr>
          <p:nvPr>
            <p:ph sz="quarter" idx="1"/>
          </p:nvPr>
        </p:nvSpPr>
        <p:spPr/>
        <p:txBody>
          <a:bodyPr>
            <a:normAutofit/>
          </a:bodyPr>
          <a:lstStyle/>
          <a:p>
            <a:r>
              <a:rPr lang="en-US" dirty="0" smtClean="0"/>
              <a:t>Interpreter </a:t>
            </a:r>
            <a:r>
              <a:rPr lang="en-US" dirty="0" smtClean="0"/>
              <a:t>– </a:t>
            </a:r>
            <a:r>
              <a:rPr lang="en-US" dirty="0"/>
              <a:t>A way to include language elements in a program</a:t>
            </a:r>
            <a:r>
              <a:rPr lang="en-US" dirty="0" smtClean="0"/>
              <a:t>.</a:t>
            </a:r>
          </a:p>
          <a:p>
            <a:r>
              <a:rPr lang="en-US" sz="1600" dirty="0"/>
              <a:t>Musicians are examples of Interpreters. The pitch of a sound and its duration can be represented in musical notation on a staff. This notation provides the language of music. Musicians playing the music from the score are able to reproduce the original pitch and duration of each sound represented.</a:t>
            </a:r>
          </a:p>
          <a:p>
            <a:endParaRPr lang="en-US" dirty="0" smtClean="0"/>
          </a:p>
        </p:txBody>
      </p:sp>
      <p:pic>
        <p:nvPicPr>
          <p:cNvPr id="4" name="Picture 3" descr="Example of Interpreter"/>
          <p:cNvPicPr/>
          <p:nvPr/>
        </p:nvPicPr>
        <p:blipFill>
          <a:blip r:embed="rId3">
            <a:extLst>
              <a:ext uri="{28A0092B-C50C-407E-A947-70E740481C1C}">
                <a14:useLocalDpi xmlns:a14="http://schemas.microsoft.com/office/drawing/2010/main" val="0"/>
              </a:ext>
            </a:extLst>
          </a:blip>
          <a:srcRect/>
          <a:stretch>
            <a:fillRect/>
          </a:stretch>
        </p:blipFill>
        <p:spPr bwMode="auto">
          <a:xfrm>
            <a:off x="2829241" y="3581400"/>
            <a:ext cx="3485515" cy="2600960"/>
          </a:xfrm>
          <a:prstGeom prst="rect">
            <a:avLst/>
          </a:prstGeom>
          <a:noFill/>
          <a:ln>
            <a:noFill/>
          </a:ln>
        </p:spPr>
      </p:pic>
    </p:spTree>
    <p:extLst>
      <p:ext uri="{BB962C8B-B14F-4D97-AF65-F5344CB8AC3E}">
        <p14:creationId xmlns:p14="http://schemas.microsoft.com/office/powerpoint/2010/main" val="3334769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7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ChangeArrowheads="1"/>
          </p:cNvSpPr>
          <p:nvPr>
            <p:ph type="title"/>
          </p:nvPr>
        </p:nvSpPr>
        <p:spPr/>
        <p:txBody>
          <a:bodyPr>
            <a:normAutofit fontScale="90000"/>
          </a:bodyPr>
          <a:lstStyle/>
          <a:p>
            <a:pPr eaLnBrk="1" hangingPunct="1"/>
            <a:r>
              <a:rPr lang="en-US" smtClean="0"/>
              <a:t>Behavioral Design Patterns</a:t>
            </a:r>
            <a:br>
              <a:rPr lang="en-US" smtClean="0"/>
            </a:br>
            <a:r>
              <a:rPr lang="en-US" sz="2600" smtClean="0"/>
              <a:t>(continued)</a:t>
            </a:r>
            <a:endParaRPr lang="en-US" smtClean="0"/>
          </a:p>
        </p:txBody>
      </p:sp>
      <p:sp>
        <p:nvSpPr>
          <p:cNvPr id="33795" name="Rectangle 5"/>
          <p:cNvSpPr>
            <a:spLocks noGrp="1" noChangeArrowheads="1"/>
          </p:cNvSpPr>
          <p:nvPr>
            <p:ph sz="quarter" idx="1"/>
          </p:nvPr>
        </p:nvSpPr>
        <p:spPr/>
        <p:txBody>
          <a:bodyPr>
            <a:normAutofit/>
          </a:bodyPr>
          <a:lstStyle/>
          <a:p>
            <a:r>
              <a:rPr lang="en-US" dirty="0" smtClean="0"/>
              <a:t>Mediator – </a:t>
            </a:r>
            <a:r>
              <a:rPr lang="en-US" dirty="0"/>
              <a:t>Defines simplified communication between </a:t>
            </a:r>
            <a:r>
              <a:rPr lang="en-US" dirty="0" smtClean="0"/>
              <a:t>classes.</a:t>
            </a:r>
          </a:p>
          <a:p>
            <a:r>
              <a:rPr lang="en-US" sz="1600" dirty="0"/>
              <a:t>The control tower at a controlled airport demonstrates this pattern very well. The pilots of the planes approaching or departing the terminal area communicate with the tower rather than explicitly communicating with one another. The constraints on who can take off or land are enforced by the tower. It is important to note that the tower does not control the whole flight. It exists only to enforce constraints in the terminal area.</a:t>
            </a:r>
          </a:p>
          <a:p>
            <a:endParaRPr lang="en-US" dirty="0" smtClean="0"/>
          </a:p>
        </p:txBody>
      </p:sp>
      <p:pic>
        <p:nvPicPr>
          <p:cNvPr id="4" name="Picture 3" descr="Mediator example"/>
          <p:cNvPicPr/>
          <p:nvPr/>
        </p:nvPicPr>
        <p:blipFill>
          <a:blip r:embed="rId3">
            <a:extLst>
              <a:ext uri="{28A0092B-C50C-407E-A947-70E740481C1C}">
                <a14:useLocalDpi xmlns:a14="http://schemas.microsoft.com/office/drawing/2010/main" val="0"/>
              </a:ext>
            </a:extLst>
          </a:blip>
          <a:srcRect/>
          <a:stretch>
            <a:fillRect/>
          </a:stretch>
        </p:blipFill>
        <p:spPr bwMode="auto">
          <a:xfrm>
            <a:off x="2362200" y="3810000"/>
            <a:ext cx="4495800" cy="2819400"/>
          </a:xfrm>
          <a:prstGeom prst="rect">
            <a:avLst/>
          </a:prstGeom>
          <a:noFill/>
          <a:ln>
            <a:noFill/>
          </a:ln>
        </p:spPr>
      </p:pic>
    </p:spTree>
    <p:extLst>
      <p:ext uri="{BB962C8B-B14F-4D97-AF65-F5344CB8AC3E}">
        <p14:creationId xmlns:p14="http://schemas.microsoft.com/office/powerpoint/2010/main" val="233353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79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ChangeArrowheads="1"/>
          </p:cNvSpPr>
          <p:nvPr>
            <p:ph type="title"/>
          </p:nvPr>
        </p:nvSpPr>
        <p:spPr/>
        <p:txBody>
          <a:bodyPr>
            <a:normAutofit fontScale="90000"/>
          </a:bodyPr>
          <a:lstStyle/>
          <a:p>
            <a:pPr eaLnBrk="1" hangingPunct="1"/>
            <a:r>
              <a:rPr lang="en-US" smtClean="0"/>
              <a:t>Behavioral Design Patterns</a:t>
            </a:r>
            <a:br>
              <a:rPr lang="en-US" smtClean="0"/>
            </a:br>
            <a:r>
              <a:rPr lang="en-US" sz="2600" smtClean="0"/>
              <a:t>(continued)</a:t>
            </a:r>
            <a:endParaRPr lang="en-US" smtClean="0"/>
          </a:p>
        </p:txBody>
      </p:sp>
      <p:sp>
        <p:nvSpPr>
          <p:cNvPr id="33795" name="Rectangle 5"/>
          <p:cNvSpPr>
            <a:spLocks noGrp="1" noChangeArrowheads="1"/>
          </p:cNvSpPr>
          <p:nvPr>
            <p:ph sz="quarter" idx="1"/>
          </p:nvPr>
        </p:nvSpPr>
        <p:spPr/>
        <p:txBody>
          <a:bodyPr>
            <a:normAutofit/>
          </a:bodyPr>
          <a:lstStyle/>
          <a:p>
            <a:r>
              <a:rPr lang="en-US" dirty="0" smtClean="0"/>
              <a:t>Iterator </a:t>
            </a:r>
            <a:r>
              <a:rPr lang="en-US" dirty="0" smtClean="0"/>
              <a:t>(a.k.a. Cursor) – </a:t>
            </a:r>
            <a:r>
              <a:rPr lang="en-US" dirty="0"/>
              <a:t>Sequentially access the elements of a collection</a:t>
            </a:r>
            <a:r>
              <a:rPr lang="en-US" dirty="0" smtClean="0"/>
              <a:t>.</a:t>
            </a:r>
          </a:p>
          <a:p>
            <a:r>
              <a:rPr lang="en-US" sz="1800" dirty="0"/>
              <a:t>In office settings where access to files is made through administrative or secretarial staff, the Iterator pattern is demonstrated with the secretary acting as the Iterator. Several television comedy skits have been developed around the premise of an executive trying to understand the secretary’s filing system. To the executive, the filing system is confusing and illogical, but the secretary is able to access files quickly and efficiently.</a:t>
            </a:r>
            <a:endParaRPr lang="en-US" sz="18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79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ChangeArrowheads="1"/>
          </p:cNvSpPr>
          <p:nvPr>
            <p:ph type="title"/>
          </p:nvPr>
        </p:nvSpPr>
        <p:spPr/>
        <p:txBody>
          <a:bodyPr>
            <a:normAutofit fontScale="90000"/>
          </a:bodyPr>
          <a:lstStyle/>
          <a:p>
            <a:pPr eaLnBrk="1" hangingPunct="1"/>
            <a:r>
              <a:rPr lang="en-US" smtClean="0"/>
              <a:t>Behavioral Design Patterns</a:t>
            </a:r>
            <a:br>
              <a:rPr lang="en-US" smtClean="0"/>
            </a:br>
            <a:r>
              <a:rPr lang="en-US" sz="2600" smtClean="0"/>
              <a:t>(continued)</a:t>
            </a:r>
            <a:endParaRPr lang="en-US" smtClean="0"/>
          </a:p>
        </p:txBody>
      </p:sp>
      <p:sp>
        <p:nvSpPr>
          <p:cNvPr id="33795" name="Rectangle 5"/>
          <p:cNvSpPr>
            <a:spLocks noGrp="1" noChangeArrowheads="1"/>
          </p:cNvSpPr>
          <p:nvPr>
            <p:ph sz="quarter" idx="1"/>
          </p:nvPr>
        </p:nvSpPr>
        <p:spPr/>
        <p:txBody>
          <a:bodyPr>
            <a:normAutofit/>
          </a:bodyPr>
          <a:lstStyle/>
          <a:p>
            <a:r>
              <a:rPr lang="en-US" dirty="0" smtClean="0"/>
              <a:t>Memento </a:t>
            </a:r>
            <a:r>
              <a:rPr lang="en-US" dirty="0" smtClean="0"/>
              <a:t>– </a:t>
            </a:r>
            <a:r>
              <a:rPr lang="en-US" dirty="0"/>
              <a:t>Capture and restore an object’s internal state</a:t>
            </a:r>
            <a:r>
              <a:rPr lang="en-US" dirty="0" smtClean="0"/>
              <a:t>.</a:t>
            </a:r>
          </a:p>
          <a:p>
            <a:r>
              <a:rPr lang="en-US" sz="1600" dirty="0"/>
              <a:t>This pattern is common among do-it-yourself mechanics repairing drum brakes on their cars. The drums are removed from both sides, exposing both the right and left brakes. Only one side is disassembled and the other serves as a Memento of how the brake parts fit together. Only after the job has been completed on one side is the other side disassembled. When the second side is disassembled, the first side acts as the </a:t>
            </a:r>
            <a:r>
              <a:rPr lang="en-US" sz="1600" dirty="0" smtClean="0"/>
              <a:t>Memento.</a:t>
            </a:r>
            <a:endParaRPr lang="en-US" sz="1600"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3733800"/>
            <a:ext cx="3590925" cy="296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353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79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p:cNvSpPr>
            <a:spLocks noGrp="1" noChangeArrowheads="1"/>
          </p:cNvSpPr>
          <p:nvPr>
            <p:ph type="title"/>
          </p:nvPr>
        </p:nvSpPr>
        <p:spPr/>
        <p:txBody>
          <a:bodyPr>
            <a:normAutofit fontScale="90000"/>
          </a:bodyPr>
          <a:lstStyle/>
          <a:p>
            <a:pPr eaLnBrk="1" hangingPunct="1"/>
            <a:r>
              <a:rPr lang="en-US" smtClean="0"/>
              <a:t>Behavioral Design Patterns</a:t>
            </a:r>
            <a:br>
              <a:rPr lang="en-US" smtClean="0"/>
            </a:br>
            <a:r>
              <a:rPr lang="en-US" sz="2600" smtClean="0"/>
              <a:t>(continued)</a:t>
            </a:r>
            <a:endParaRPr lang="en-US" smtClean="0"/>
          </a:p>
        </p:txBody>
      </p:sp>
      <p:sp>
        <p:nvSpPr>
          <p:cNvPr id="34819" name="Rectangle 5"/>
          <p:cNvSpPr>
            <a:spLocks noGrp="1" noChangeArrowheads="1"/>
          </p:cNvSpPr>
          <p:nvPr>
            <p:ph sz="quarter" idx="1"/>
          </p:nvPr>
        </p:nvSpPr>
        <p:spPr/>
        <p:txBody>
          <a:bodyPr>
            <a:normAutofit/>
          </a:bodyPr>
          <a:lstStyle/>
          <a:p>
            <a:r>
              <a:rPr lang="en-US" dirty="0" smtClean="0"/>
              <a:t>Observer (a.k.a. Model/View or Publish/Subscribe) – </a:t>
            </a:r>
            <a:r>
              <a:rPr lang="en-US" dirty="0"/>
              <a:t>A way of notifying change to a number of classes</a:t>
            </a:r>
            <a:r>
              <a:rPr lang="en-US" dirty="0" smtClean="0"/>
              <a:t>.</a:t>
            </a:r>
          </a:p>
          <a:p>
            <a:r>
              <a:rPr lang="en-US" sz="1800" dirty="0"/>
              <a:t>Some auctions demonstrate this pattern. Each bidder possesses a numbered paddle that is used to indicate a bid. The auctioneer starts the bidding, and “observes” when a paddle is raised to accept the bid. The acceptance of the bid changes the bid price which is broadcast to all of the bidders in the form of a new bid.</a:t>
            </a:r>
          </a:p>
          <a:p>
            <a:endParaRPr lang="en-US" dirty="0" smtClean="0"/>
          </a:p>
        </p:txBody>
      </p:sp>
      <p:pic>
        <p:nvPicPr>
          <p:cNvPr id="6" name="Picture 5" descr="Observer example"/>
          <p:cNvPicPr/>
          <p:nvPr/>
        </p:nvPicPr>
        <p:blipFill>
          <a:blip r:embed="rId3">
            <a:extLst>
              <a:ext uri="{28A0092B-C50C-407E-A947-70E740481C1C}">
                <a14:useLocalDpi xmlns:a14="http://schemas.microsoft.com/office/drawing/2010/main" val="0"/>
              </a:ext>
            </a:extLst>
          </a:blip>
          <a:srcRect/>
          <a:stretch>
            <a:fillRect/>
          </a:stretch>
        </p:blipFill>
        <p:spPr bwMode="auto">
          <a:xfrm>
            <a:off x="2743200" y="3733800"/>
            <a:ext cx="4038600" cy="29718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81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4094</TotalTime>
  <Words>289</Words>
  <Application>Microsoft Office PowerPoint</Application>
  <PresentationFormat>On-screen Show (4:3)</PresentationFormat>
  <Paragraphs>70</Paragraphs>
  <Slides>14</Slides>
  <Notes>12</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Civic</vt:lpstr>
      <vt:lpstr>Overview of Behavioral Patterns</vt:lpstr>
      <vt:lpstr>Behavioral Patterns</vt:lpstr>
      <vt:lpstr>Behavioral Design Patterns</vt:lpstr>
      <vt:lpstr>Behavioral Design Patterns</vt:lpstr>
      <vt:lpstr>Behavioral Design Patterns</vt:lpstr>
      <vt:lpstr>Behavioral Design Patterns (continued)</vt:lpstr>
      <vt:lpstr>Behavioral Design Patterns (continued)</vt:lpstr>
      <vt:lpstr>Behavioral Design Patterns (continued)</vt:lpstr>
      <vt:lpstr>Behavioral Design Patterns (continued)</vt:lpstr>
      <vt:lpstr>Behavioral Design Patterns (continued)</vt:lpstr>
      <vt:lpstr>Behavioral Design Patterns (continued)</vt:lpstr>
      <vt:lpstr>Behavioral Design Patterns (continued)</vt:lpstr>
      <vt:lpstr>Behavioral Design Patterns (continued)</vt:lpstr>
      <vt:lpstr>References</vt:lpstr>
    </vt:vector>
  </TitlesOfParts>
  <Company>SoftMoore Consulting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Patterns</dc:title>
  <dc:creator>Deepti Joshi</dc:creator>
  <cp:lastModifiedBy>Deepti Joshi</cp:lastModifiedBy>
  <cp:revision>116</cp:revision>
  <cp:lastPrinted>1999-09-29T12:48:05Z</cp:lastPrinted>
  <dcterms:created xsi:type="dcterms:W3CDTF">1998-10-23T20:46:09Z</dcterms:created>
  <dcterms:modified xsi:type="dcterms:W3CDTF">2013-09-26T15:25:33Z</dcterms:modified>
</cp:coreProperties>
</file>