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64" r:id="rId3"/>
    <p:sldId id="450" r:id="rId4"/>
    <p:sldId id="460" r:id="rId5"/>
    <p:sldId id="461" r:id="rId6"/>
    <p:sldId id="472" r:id="rId7"/>
    <p:sldId id="451" r:id="rId8"/>
    <p:sldId id="465" r:id="rId9"/>
    <p:sldId id="473" r:id="rId10"/>
    <p:sldId id="466" r:id="rId11"/>
    <p:sldId id="478" r:id="rId12"/>
    <p:sldId id="471" r:id="rId13"/>
    <p:sldId id="468" r:id="rId14"/>
    <p:sldId id="469" r:id="rId15"/>
    <p:sldId id="470" r:id="rId16"/>
    <p:sldId id="474" r:id="rId17"/>
    <p:sldId id="475" r:id="rId18"/>
    <p:sldId id="477" r:id="rId19"/>
    <p:sldId id="476" r:id="rId20"/>
    <p:sldId id="448" r:id="rId21"/>
    <p:sldId id="418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5" autoAdjust="0"/>
    <p:restoredTop sz="96891" autoAdjust="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410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Chain of Responsibility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25-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4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4865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JavaServer Pages (JSP)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FE6B6D-FD72-4EC8-9166-BDD8CF0C858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JavaServer Pages (JSP)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FE6B6D-FD72-4EC8-9166-BDD8CF0C858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JavaServer Pages (JSP)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FE6B6D-FD72-4EC8-9166-BDD8CF0C858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GUI - Part 2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B1125-3C14-4CC8-910D-CE25333CA544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Patterns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698DF6-5EC5-44D7-ACC7-1FA77EEF8D0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JavaServer Pages (JSP)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D440C-51E7-41B7-B86D-734A9139B8F8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JavaServer Pages (JSP)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D440C-51E7-41B7-B86D-734A9139B8F8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JavaServer Pages (JSP)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FE6B6D-FD72-4EC8-9166-BDD8CF0C858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9/26/2013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chain-of-responsibility-pattern.html" TargetMode="External"/><Relationship Id="rId2" Type="http://schemas.openxmlformats.org/officeDocument/2006/relationships/hyperlink" Target="http://en.wikipedia.org/wiki/Chain-of-responsibility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clemson.edu/~malloy/courses/patterns/chain.html" TargetMode="External"/><Relationship Id="rId5" Type="http://schemas.openxmlformats.org/officeDocument/2006/relationships/hyperlink" Target="http://www.javaworld.com/javaworld/jw-08-2003/jw-0829-designpatterns.html" TargetMode="External"/><Relationship Id="rId4" Type="http://schemas.openxmlformats.org/officeDocument/2006/relationships/hyperlink" Target="http://userpages.umbc.edu/~tarr/dp/lectures/Chain-2pp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Chain of Responsibility Pattern</a:t>
            </a:r>
            <a:br>
              <a:rPr lang="en-US" dirty="0" smtClean="0"/>
            </a:br>
            <a:r>
              <a:rPr lang="en-US" sz="3200" dirty="0" smtClean="0"/>
              <a:t>(Behavioral)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Chain of Responsibility Pattern in Java:</a:t>
            </a:r>
            <a:br>
              <a:rPr lang="en-US" dirty="0" smtClean="0"/>
            </a:br>
            <a:r>
              <a:rPr lang="en-US" dirty="0" smtClean="0"/>
              <a:t>Web Application Filters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Filters can be used in a web application to intercept, examine, and possibly transform requests or responses associated with servlets, JSP pages, HTML pages, etc.</a:t>
            </a:r>
          </a:p>
          <a:p>
            <a:r>
              <a:rPr lang="en-US" dirty="0" smtClean="0"/>
              <a:t>Think of filters as a chain of steps that requests and responses must go through before reaching a servlet, JSP page, or HTML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in Web Applications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Filters can be used to</a:t>
            </a:r>
          </a:p>
          <a:p>
            <a:r>
              <a:rPr lang="en-US" dirty="0" smtClean="0"/>
              <a:t>query the request and act accordingly</a:t>
            </a:r>
          </a:p>
          <a:p>
            <a:r>
              <a:rPr lang="en-US" dirty="0" smtClean="0"/>
              <a:t>block the request and response pair from passing any further</a:t>
            </a:r>
          </a:p>
          <a:p>
            <a:r>
              <a:rPr lang="en-US" dirty="0" smtClean="0"/>
              <a:t>modify the request headers and data, providing a customized version of the request</a:t>
            </a:r>
          </a:p>
          <a:p>
            <a:r>
              <a:rPr lang="en-US" dirty="0" smtClean="0"/>
              <a:t>modify the response headers and data, providing a customized version of the response.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3017520" y="1691640"/>
            <a:ext cx="5760720" cy="4023360"/>
          </a:xfrm>
          <a:prstGeom prst="rect">
            <a:avLst/>
          </a:prstGeom>
          <a:solidFill>
            <a:srgbClr val="D1D1FF">
              <a:alpha val="49804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in Action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459480" y="2253915"/>
            <a:ext cx="1280160" cy="31089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Filter 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74130" y="2425483"/>
            <a:ext cx="1188720" cy="8229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HTML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Page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33060" y="4420236"/>
            <a:ext cx="1188720" cy="8229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Filter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315200" y="4420236"/>
            <a:ext cx="1188720" cy="8229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Servlet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81000" y="4420236"/>
            <a:ext cx="1188720" cy="8229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(browser)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1433195" y="45613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3459480" y="45613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4603115" y="45613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7" name="Elbow Connector 16"/>
          <p:cNvCxnSpPr>
            <a:stCxn id="13" idx="3"/>
            <a:endCxn id="14" idx="1"/>
          </p:cNvCxnSpPr>
          <p:nvPr/>
        </p:nvCxnSpPr>
        <p:spPr bwMode="auto">
          <a:xfrm>
            <a:off x="1569720" y="4629628"/>
            <a:ext cx="188976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786973" y="397764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HTTP</a:t>
            </a:r>
          </a:p>
          <a:p>
            <a:r>
              <a:rPr lang="en-US" sz="1800" dirty="0" smtClean="0"/>
              <a:t>Request</a:t>
            </a:r>
            <a:endParaRPr lang="en-US" sz="1800" dirty="0"/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5433060" y="45613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6485255" y="45613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7315200" y="45613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1433195" y="4950302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3459480" y="4950302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4603115" y="4950302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5433060" y="4950302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6485255" y="4950302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7315200" y="4950302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8" name="Elbow Connector 16"/>
          <p:cNvCxnSpPr>
            <a:stCxn id="15" idx="3"/>
            <a:endCxn id="19" idx="1"/>
          </p:cNvCxnSpPr>
          <p:nvPr/>
        </p:nvCxnSpPr>
        <p:spPr bwMode="auto">
          <a:xfrm>
            <a:off x="4739640" y="4629628"/>
            <a:ext cx="69342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9" name="Elbow Connector 16"/>
          <p:cNvCxnSpPr>
            <a:stCxn id="20" idx="3"/>
            <a:endCxn id="21" idx="1"/>
          </p:cNvCxnSpPr>
          <p:nvPr/>
        </p:nvCxnSpPr>
        <p:spPr bwMode="auto">
          <a:xfrm>
            <a:off x="6621780" y="4629628"/>
            <a:ext cx="69342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Elbow Connector 30"/>
          <p:cNvCxnSpPr>
            <a:stCxn id="23" idx="1"/>
            <a:endCxn id="22" idx="3"/>
          </p:cNvCxnSpPr>
          <p:nvPr/>
        </p:nvCxnSpPr>
        <p:spPr bwMode="auto">
          <a:xfrm flipH="1">
            <a:off x="1569720" y="5018565"/>
            <a:ext cx="188976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2" name="Elbow Connector 30"/>
          <p:cNvCxnSpPr>
            <a:stCxn id="25" idx="1"/>
            <a:endCxn id="24" idx="3"/>
          </p:cNvCxnSpPr>
          <p:nvPr/>
        </p:nvCxnSpPr>
        <p:spPr bwMode="auto">
          <a:xfrm flipH="1">
            <a:off x="4739640" y="5018565"/>
            <a:ext cx="69342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Elbow Connector 30"/>
          <p:cNvCxnSpPr>
            <a:stCxn id="27" idx="1"/>
            <a:endCxn id="26" idx="3"/>
          </p:cNvCxnSpPr>
          <p:nvPr/>
        </p:nvCxnSpPr>
        <p:spPr bwMode="auto">
          <a:xfrm flipH="1">
            <a:off x="6621780" y="5018565"/>
            <a:ext cx="69342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697205" y="5025190"/>
            <a:ext cx="122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HTTP</a:t>
            </a:r>
          </a:p>
          <a:p>
            <a:r>
              <a:rPr lang="en-US" sz="1800" dirty="0" smtClean="0"/>
              <a:t>Response</a:t>
            </a:r>
            <a:endParaRPr 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3017520" y="169164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381000" y="2425483"/>
            <a:ext cx="1188720" cy="8229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(browser)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utoShape 24"/>
          <p:cNvSpPr>
            <a:spLocks noChangeArrowheads="1"/>
          </p:cNvSpPr>
          <p:nvPr/>
        </p:nvSpPr>
        <p:spPr bwMode="auto">
          <a:xfrm>
            <a:off x="1433195" y="25801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7" name="AutoShape 24"/>
          <p:cNvSpPr>
            <a:spLocks noChangeArrowheads="1"/>
          </p:cNvSpPr>
          <p:nvPr/>
        </p:nvSpPr>
        <p:spPr bwMode="auto">
          <a:xfrm>
            <a:off x="3459480" y="25801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8" name="AutoShape 24"/>
          <p:cNvSpPr>
            <a:spLocks noChangeArrowheads="1"/>
          </p:cNvSpPr>
          <p:nvPr/>
        </p:nvSpPr>
        <p:spPr bwMode="auto">
          <a:xfrm>
            <a:off x="4603115" y="25801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9" name="Elbow Connector 16"/>
          <p:cNvCxnSpPr>
            <a:stCxn id="46" idx="3"/>
            <a:endCxn id="47" idx="1"/>
          </p:cNvCxnSpPr>
          <p:nvPr/>
        </p:nvCxnSpPr>
        <p:spPr bwMode="auto">
          <a:xfrm>
            <a:off x="1569720" y="2648428"/>
            <a:ext cx="188976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786973" y="199644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HTTP</a:t>
            </a:r>
          </a:p>
          <a:p>
            <a:r>
              <a:rPr lang="en-US" sz="1800" dirty="0" smtClean="0"/>
              <a:t>Request</a:t>
            </a:r>
            <a:endParaRPr lang="en-US" sz="1800" dirty="0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6374130" y="258016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" name="AutoShape 24"/>
          <p:cNvSpPr>
            <a:spLocks noChangeArrowheads="1"/>
          </p:cNvSpPr>
          <p:nvPr/>
        </p:nvSpPr>
        <p:spPr bwMode="auto">
          <a:xfrm>
            <a:off x="1433195" y="2969102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" name="AutoShape 24"/>
          <p:cNvSpPr>
            <a:spLocks noChangeArrowheads="1"/>
          </p:cNvSpPr>
          <p:nvPr/>
        </p:nvSpPr>
        <p:spPr bwMode="auto">
          <a:xfrm>
            <a:off x="3459480" y="2969102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" name="AutoShape 24"/>
          <p:cNvSpPr>
            <a:spLocks noChangeArrowheads="1"/>
          </p:cNvSpPr>
          <p:nvPr/>
        </p:nvSpPr>
        <p:spPr bwMode="auto">
          <a:xfrm>
            <a:off x="4603115" y="2969102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" name="AutoShape 24"/>
          <p:cNvSpPr>
            <a:spLocks noChangeArrowheads="1"/>
          </p:cNvSpPr>
          <p:nvPr/>
        </p:nvSpPr>
        <p:spPr bwMode="auto">
          <a:xfrm>
            <a:off x="6374130" y="2969102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56" name="Elbow Connector 16"/>
          <p:cNvCxnSpPr>
            <a:stCxn id="48" idx="3"/>
            <a:endCxn id="51" idx="1"/>
          </p:cNvCxnSpPr>
          <p:nvPr/>
        </p:nvCxnSpPr>
        <p:spPr bwMode="auto">
          <a:xfrm>
            <a:off x="4739640" y="2648428"/>
            <a:ext cx="163449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7" name="Elbow Connector 30"/>
          <p:cNvCxnSpPr>
            <a:stCxn id="53" idx="1"/>
            <a:endCxn id="52" idx="3"/>
          </p:cNvCxnSpPr>
          <p:nvPr/>
        </p:nvCxnSpPr>
        <p:spPr bwMode="auto">
          <a:xfrm flipH="1">
            <a:off x="1569720" y="3037365"/>
            <a:ext cx="188976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8" name="Elbow Connector 30"/>
          <p:cNvCxnSpPr>
            <a:stCxn id="55" idx="1"/>
            <a:endCxn id="54" idx="3"/>
          </p:cNvCxnSpPr>
          <p:nvPr/>
        </p:nvCxnSpPr>
        <p:spPr bwMode="auto">
          <a:xfrm flipH="1">
            <a:off x="4739640" y="3037365"/>
            <a:ext cx="163449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697205" y="3043990"/>
            <a:ext cx="122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HTTP</a:t>
            </a:r>
          </a:p>
          <a:p>
            <a:r>
              <a:rPr lang="en-US" sz="1800" dirty="0" smtClean="0"/>
              <a:t>Response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Applications of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Authentication – blocking requests based on user identity.</a:t>
            </a:r>
          </a:p>
          <a:p>
            <a:r>
              <a:rPr lang="en-US" dirty="0" smtClean="0"/>
              <a:t>Logging and auditing – tracking users of a web application.</a:t>
            </a:r>
          </a:p>
          <a:p>
            <a:r>
              <a:rPr lang="en-US" dirty="0" smtClean="0"/>
              <a:t>Image conversion – scaling maps, and so on.</a:t>
            </a:r>
          </a:p>
          <a:p>
            <a:r>
              <a:rPr lang="en-US" dirty="0" smtClean="0"/>
              <a:t>Data compression – making downloads smaller.</a:t>
            </a:r>
          </a:p>
          <a:p>
            <a:r>
              <a:rPr lang="en-US" dirty="0" smtClean="0"/>
              <a:t>Localization – targeting the request and response to a particular locale.</a:t>
            </a:r>
          </a:p>
          <a:p>
            <a:r>
              <a:rPr lang="en-US" dirty="0" smtClean="0"/>
              <a:t>Transformations of XML content – targeting web application responses to more than one type of client.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Logging User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com.softmoore.filters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LoggingFilter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implements Filter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FilterConfig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filterConfig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public void init(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FilterConfig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filterConfig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throws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this.filterConfig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filterConfig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public void destroy()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this.filterConfig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7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 Logging User Access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8787" y="1754188"/>
            <a:ext cx="8229600" cy="4494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doFilter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ServletRequest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request,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response,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FilterChain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chain)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throws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) request;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String message =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req.getRemoteHost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() + " accessed "</a:t>
            </a:r>
            <a:br>
              <a:rPr lang="en-US" sz="175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               +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req.getRequestURL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() + " on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               + new Date() + ".");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filterConfig.getServletContext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().log(message);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chain.doFilter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request,response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 Logging User Access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8787" y="1465263"/>
            <a:ext cx="8412480" cy="49355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In the deployment descriptor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web.xml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&lt;?xml version="1.0" encoding="ISO-8859-1"?&gt;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&lt;web-app ...&gt;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&lt;filter&gt;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&lt;filter-name&gt;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LoggingFilter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&lt;/filter-name&gt;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&lt;filter-class&gt;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com.softmoore.filters.LoggingFilter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&lt;/filter-class&gt;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&lt;/filter&gt;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&lt;filter-mapping&gt;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&lt;filter-name&gt;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loggingFilter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&lt;/filter-name&gt;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-pattern&gt;/admin/*&lt;/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-pattern&gt;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&lt;/filter-mapping&gt;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&lt;/web-app&gt;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in Java AWT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original version of Java AWT used the Chain of Responsibility pattern for event handling – the component where the event occurred could handle the event and/or pass it along to its container component, which could handle it and/or pass it along to its container.</a:t>
            </a:r>
          </a:p>
          <a:p>
            <a:r>
              <a:rPr lang="en-US" sz="2400" dirty="0" smtClean="0"/>
              <a:t>In Java 1.1 the AWT event model changed from the Chain of Responsibility pattern to the Observer pattern.</a:t>
            </a:r>
          </a:p>
          <a:p>
            <a:pPr lvl="1"/>
            <a:r>
              <a:rPr lang="en-US" sz="2000" dirty="0" smtClean="0"/>
              <a:t>more efficient</a:t>
            </a:r>
          </a:p>
          <a:p>
            <a:pPr lvl="2"/>
            <a:r>
              <a:rPr lang="en-US" dirty="0" smtClean="0"/>
              <a:t>easier to ignore low-level events such as mouse movements</a:t>
            </a:r>
          </a:p>
          <a:p>
            <a:pPr lvl="1"/>
            <a:r>
              <a:rPr lang="en-US" sz="2000" dirty="0" smtClean="0"/>
              <a:t>more flexible</a:t>
            </a:r>
          </a:p>
          <a:p>
            <a:pPr lvl="2"/>
            <a:r>
              <a:rPr lang="en-US" dirty="0" smtClean="0"/>
              <a:t>easier for non-GUI objects to handle events since handlers were not required to have a common </a:t>
            </a:r>
            <a:r>
              <a:rPr lang="en-US" dirty="0" err="1" smtClean="0"/>
              <a:t>superclass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in Android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Android uses the Chain of Responsibility pattern for event handling.</a:t>
            </a:r>
          </a:p>
          <a:p>
            <a:r>
              <a:rPr lang="en-US" dirty="0" smtClean="0"/>
              <a:t>UI components that are event sources have public callback methods that are called by the Android framework when the respective action occurs on that object.</a:t>
            </a:r>
          </a:p>
          <a:p>
            <a:r>
              <a:rPr lang="en-US" dirty="0" smtClean="0"/>
              <a:t>Events are dispatched starting at the top object in the view hierarchy and then down the hierarchy until they reach the appropriate destination.</a:t>
            </a:r>
          </a:p>
          <a:p>
            <a:r>
              <a:rPr lang="en-US" dirty="0" smtClean="0"/>
              <a:t>Most callback methods return a boolean value to indicate whether or not the event has been “consumed”.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Chain of Responsibility in Android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callback method 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to indicate that the event has been handled (consumed) and that propagation of the event should stop at that point.  </a:t>
            </a:r>
            <a:endParaRPr lang="en-US" dirty="0" smtClean="0"/>
          </a:p>
          <a:p>
            <a:r>
              <a:rPr lang="en-US" dirty="0" smtClean="0"/>
              <a:t>Returning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indicates that the event has not been handled and that propagation should continue to other listeners in the hierarchy.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Consider a context-sensitive help system for a graphical user interface.</a:t>
            </a:r>
          </a:p>
          <a:p>
            <a:r>
              <a:rPr lang="en-US" sz="2400" dirty="0" smtClean="0"/>
              <a:t>The object that ultimately provides the help isn't known explicitly to the object (e.g., a button) that initiates the help request.</a:t>
            </a:r>
          </a:p>
          <a:p>
            <a:r>
              <a:rPr lang="en-US" sz="2400" dirty="0" smtClean="0"/>
              <a:t>We can use a chain of objects to decouple the senders from the receivers. The request gets passed along the chain until one of the objects handles it.</a:t>
            </a:r>
          </a:p>
          <a:p>
            <a:r>
              <a:rPr lang="en-US" sz="2400" dirty="0" smtClean="0"/>
              <a:t>Each object on the chain shares a common interface for  handling requests and for accessing its successor on the chain.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Patterns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Chain of Responsibility is often applied in conjunction with Composite, where, a component’s parent can act as its successor.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Chain-of-responsibility pattern (Wikipedia)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http://en.wikipedia.org/wiki/Chain-of-responsibility_pattern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Chain of Responsibility Pattern (Object-Oriented Design)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http://www.oodesign.com/chain-of-responsibility-pattern.html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Chain of Responsibility Pattern (Bob </a:t>
            </a:r>
            <a:r>
              <a:rPr lang="en-US" dirty="0" err="1" smtClean="0"/>
              <a:t>Tarr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http://userpages.umbc.edu/~tarr/dp/lectures/Chain-2pp.pdf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Follow the Chain of Responsibility</a:t>
            </a:r>
            <a:br>
              <a:rPr lang="en-US" dirty="0" smtClean="0"/>
            </a:br>
            <a:r>
              <a:rPr lang="en-US" dirty="0" smtClean="0"/>
              <a:t>(David Geary – </a:t>
            </a:r>
            <a:r>
              <a:rPr lang="en-US" dirty="0" err="1" smtClean="0"/>
              <a:t>JavaWorld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750" dirty="0" smtClean="0">
                <a:hlinkClick r:id="rId5"/>
              </a:rPr>
              <a:t>http://www.javaworld.com/javaworld/jw-08-2003/jw-0829-designpatterns.html</a:t>
            </a:r>
            <a:endParaRPr lang="en-US" sz="1750" dirty="0" smtClean="0"/>
          </a:p>
          <a:p>
            <a:r>
              <a:rPr lang="en-US" dirty="0" smtClean="0"/>
              <a:t>Chain of Command Design Pattern (Brian Malloy)</a:t>
            </a:r>
          </a:p>
          <a:p>
            <a:pPr lvl="1">
              <a:buNone/>
            </a:pPr>
            <a:r>
              <a:rPr lang="en-US" dirty="0" smtClean="0">
                <a:hlinkClick r:id="rId6"/>
              </a:rPr>
              <a:t>http://www.cs.clemson.edu/~malloy/courses/patterns/chain.html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Intent:  Avoid coupling the sender of a request to its receiver by giving more than one object a chance to handle the request.  Chain the receiving objects</a:t>
            </a:r>
            <a:br>
              <a:rPr lang="en-US" sz="2400" dirty="0" smtClean="0"/>
            </a:br>
            <a:r>
              <a:rPr lang="en-US" sz="2400" dirty="0" smtClean="0"/>
              <a:t>and pass the request along the chain until an object handles it.</a:t>
            </a:r>
          </a:p>
          <a:p>
            <a:r>
              <a:rPr lang="en-US" sz="2400" dirty="0" smtClean="0"/>
              <a:t>Applicability:  Use Chain of Responsibility when</a:t>
            </a:r>
          </a:p>
          <a:p>
            <a:pPr lvl="1"/>
            <a:r>
              <a:rPr lang="en-US" sz="1800" dirty="0" smtClean="0"/>
              <a:t>more than one object may handle a request, and the handler isn’t known a priori.  The handler should be ascertained dynamically at runtime.</a:t>
            </a:r>
          </a:p>
          <a:p>
            <a:pPr lvl="1"/>
            <a:r>
              <a:rPr lang="en-US" sz="1800" dirty="0" smtClean="0"/>
              <a:t>you want to issue a request to one of several objects without specifying the receiver explicitly.</a:t>
            </a:r>
          </a:p>
          <a:p>
            <a:pPr lvl="1"/>
            <a:r>
              <a:rPr lang="en-US" sz="1800" dirty="0" smtClean="0"/>
              <a:t>the set of objects that can handle a request should be specified dynamically.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Chain of Responsibility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8198" name="Rectangle 39"/>
          <p:cNvSpPr>
            <a:spLocks noChangeArrowheads="1"/>
          </p:cNvSpPr>
          <p:nvPr/>
        </p:nvSpPr>
        <p:spPr bwMode="auto">
          <a:xfrm>
            <a:off x="1057071" y="2595282"/>
            <a:ext cx="1371600" cy="548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2000" i="1" dirty="0" smtClean="0"/>
              <a:t>Client</a:t>
            </a:r>
            <a:endParaRPr lang="en-US" sz="2000" i="1" dirty="0"/>
          </a:p>
        </p:txBody>
      </p:sp>
      <p:sp>
        <p:nvSpPr>
          <p:cNvPr id="8204" name="AutoShape 65"/>
          <p:cNvSpPr>
            <a:spLocks noChangeArrowheads="1"/>
          </p:cNvSpPr>
          <p:nvPr/>
        </p:nvSpPr>
        <p:spPr bwMode="auto">
          <a:xfrm>
            <a:off x="4525095" y="343301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200" y="136197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850316" y="4480560"/>
            <a:ext cx="2286000" cy="1097280"/>
            <a:chOff x="1905000" y="4480560"/>
            <a:chExt cx="2194560" cy="1097280"/>
          </a:xfrm>
        </p:grpSpPr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1905000" y="4480560"/>
              <a:ext cx="2194560" cy="1097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2000" dirty="0" smtClean="0"/>
                <a:t>ConcreteHandler1</a:t>
              </a:r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r>
                <a:rPr lang="en-US" sz="2000" dirty="0" smtClean="0"/>
                <a:t>handleRequest()</a:t>
              </a:r>
              <a:endParaRPr lang="en-US" sz="2000" dirty="0"/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1905000" y="4957199"/>
              <a:ext cx="219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2000"/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1905000" y="5068759"/>
              <a:ext cx="219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20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64816" y="2320962"/>
            <a:ext cx="2103120" cy="1097280"/>
            <a:chOff x="3619500" y="2423160"/>
            <a:chExt cx="2011680" cy="1097280"/>
          </a:xfrm>
        </p:grpSpPr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3619500" y="2423160"/>
              <a:ext cx="2011680" cy="1097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r>
                <a:rPr lang="en-US" sz="2000" i="1" dirty="0" smtClean="0"/>
                <a:t> Handler</a:t>
              </a:r>
              <a:endParaRPr lang="en-US" sz="2000" i="1" dirty="0"/>
            </a:p>
            <a:p>
              <a:endParaRPr lang="en-US" sz="2000" i="1" dirty="0"/>
            </a:p>
            <a:p>
              <a:r>
                <a:rPr lang="en-US" sz="2000" i="1" dirty="0" smtClean="0"/>
                <a:t>handleRequest()</a:t>
              </a:r>
              <a:endParaRPr lang="en-US" sz="2000" i="1" dirty="0"/>
            </a:p>
          </p:txBody>
        </p:sp>
        <p:sp>
          <p:nvSpPr>
            <p:cNvPr id="22" name="Line 51"/>
            <p:cNvSpPr>
              <a:spLocks noChangeShapeType="1"/>
            </p:cNvSpPr>
            <p:nvPr/>
          </p:nvSpPr>
          <p:spPr bwMode="auto">
            <a:xfrm>
              <a:off x="3619500" y="2925682"/>
              <a:ext cx="201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2000"/>
            </a:p>
          </p:txBody>
        </p:sp>
        <p:sp>
          <p:nvSpPr>
            <p:cNvPr id="23" name="Line 52"/>
            <p:cNvSpPr>
              <a:spLocks noChangeShapeType="1"/>
            </p:cNvSpPr>
            <p:nvPr/>
          </p:nvSpPr>
          <p:spPr bwMode="auto">
            <a:xfrm>
              <a:off x="3619500" y="3037242"/>
              <a:ext cx="201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20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96436" y="4480560"/>
            <a:ext cx="2286000" cy="1097280"/>
            <a:chOff x="5151120" y="4480560"/>
            <a:chExt cx="2194560" cy="1097280"/>
          </a:xfrm>
        </p:grpSpPr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5151120" y="4480560"/>
              <a:ext cx="2194560" cy="1097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2000" dirty="0" smtClean="0"/>
                <a:t>ConcreteHandler2</a:t>
              </a:r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r>
                <a:rPr lang="en-US" sz="2000" dirty="0" smtClean="0"/>
                <a:t>handleRequest()</a:t>
              </a:r>
              <a:endParaRPr lang="en-US" sz="2000" dirty="0"/>
            </a:p>
          </p:txBody>
        </p:sp>
        <p:sp>
          <p:nvSpPr>
            <p:cNvPr id="28" name="Line 51"/>
            <p:cNvSpPr>
              <a:spLocks noChangeShapeType="1"/>
            </p:cNvSpPr>
            <p:nvPr/>
          </p:nvSpPr>
          <p:spPr bwMode="auto">
            <a:xfrm>
              <a:off x="5151120" y="4957199"/>
              <a:ext cx="219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2000"/>
            </a:p>
          </p:txBody>
        </p:sp>
        <p:sp>
          <p:nvSpPr>
            <p:cNvPr id="29" name="Line 52"/>
            <p:cNvSpPr>
              <a:spLocks noChangeShapeType="1"/>
            </p:cNvSpPr>
            <p:nvPr/>
          </p:nvSpPr>
          <p:spPr bwMode="auto">
            <a:xfrm>
              <a:off x="5151120" y="5068759"/>
              <a:ext cx="219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2000"/>
            </a:p>
          </p:txBody>
        </p:sp>
      </p:grpSp>
      <p:cxnSp>
        <p:nvCxnSpPr>
          <p:cNvPr id="31" name="Shape 30"/>
          <p:cNvCxnSpPr>
            <a:stCxn id="8221" idx="3"/>
            <a:endCxn id="8221" idx="0"/>
          </p:cNvCxnSpPr>
          <p:nvPr/>
        </p:nvCxnSpPr>
        <p:spPr bwMode="auto">
          <a:xfrm flipH="1" flipV="1">
            <a:off x="4616376" y="2320962"/>
            <a:ext cx="1051560" cy="548640"/>
          </a:xfrm>
          <a:prstGeom prst="bentConnector4">
            <a:avLst>
              <a:gd name="adj1" fmla="val -133248"/>
              <a:gd name="adj2" fmla="val 17107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627646" y="2462887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successor</a:t>
            </a:r>
            <a:endParaRPr lang="en-US" sz="2000" dirty="0"/>
          </a:p>
        </p:txBody>
      </p:sp>
      <p:cxnSp>
        <p:nvCxnSpPr>
          <p:cNvPr id="46" name="Shape 45"/>
          <p:cNvCxnSpPr>
            <a:stCxn id="8204" idx="3"/>
            <a:endCxn id="19" idx="0"/>
          </p:cNvCxnSpPr>
          <p:nvPr/>
        </p:nvCxnSpPr>
        <p:spPr bwMode="auto">
          <a:xfrm rot="5400000">
            <a:off x="3372353" y="3236536"/>
            <a:ext cx="864987" cy="162306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hape 48"/>
          <p:cNvCxnSpPr>
            <a:stCxn id="8204" idx="3"/>
            <a:endCxn id="27" idx="0"/>
          </p:cNvCxnSpPr>
          <p:nvPr/>
        </p:nvCxnSpPr>
        <p:spPr bwMode="auto">
          <a:xfrm rot="16200000" flipH="1">
            <a:off x="4995413" y="3236536"/>
            <a:ext cx="864987" cy="162306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Elbow Connector 55"/>
          <p:cNvCxnSpPr>
            <a:stCxn id="8198" idx="3"/>
            <a:endCxn id="8221" idx="1"/>
          </p:cNvCxnSpPr>
          <p:nvPr/>
        </p:nvCxnSpPr>
        <p:spPr bwMode="auto">
          <a:xfrm>
            <a:off x="2428671" y="2869602"/>
            <a:ext cx="113614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of Responsibility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Participants</a:t>
            </a:r>
          </a:p>
          <a:p>
            <a:r>
              <a:rPr lang="en-US" dirty="0" smtClean="0"/>
              <a:t>Handler</a:t>
            </a:r>
          </a:p>
          <a:p>
            <a:pPr lvl="1"/>
            <a:r>
              <a:rPr lang="en-US" dirty="0" smtClean="0"/>
              <a:t>defines an interface for handling requests.</a:t>
            </a:r>
          </a:p>
          <a:p>
            <a:pPr lvl="1"/>
            <a:r>
              <a:rPr lang="en-US" dirty="0" smtClean="0"/>
              <a:t>(optional) implements the successor link.</a:t>
            </a:r>
          </a:p>
          <a:p>
            <a:r>
              <a:rPr lang="en-US" dirty="0" smtClean="0"/>
              <a:t>ConcreteHandler</a:t>
            </a:r>
          </a:p>
          <a:p>
            <a:pPr lvl="1"/>
            <a:r>
              <a:rPr lang="en-US" dirty="0" smtClean="0"/>
              <a:t>handles requests that it is responsible for.</a:t>
            </a:r>
          </a:p>
          <a:p>
            <a:pPr lvl="1"/>
            <a:r>
              <a:rPr lang="en-US" dirty="0" smtClean="0"/>
              <a:t>can access its successor.</a:t>
            </a:r>
          </a:p>
          <a:p>
            <a:pPr lvl="1"/>
            <a:r>
              <a:rPr lang="en-US" dirty="0" smtClean="0"/>
              <a:t>if it can handle the request, it does so;  otherwise it forwards the request to its successor.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initiates the request to a ConcreteHandler object on the chain.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of Responsibility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733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Collaborations:  When a client issues a request</a:t>
            </a:r>
            <a:r>
              <a:rPr lang="en-US" sz="2400" dirty="0" smtClean="0"/>
              <a:t>, the </a:t>
            </a:r>
            <a:r>
              <a:rPr lang="en-US" sz="2400" dirty="0" smtClean="0"/>
              <a:t>request propagates along the chain until a ConcreteHandler object takes responsibility </a:t>
            </a:r>
            <a:r>
              <a:rPr lang="en-US" sz="2400" dirty="0" smtClean="0"/>
              <a:t>for handling </a:t>
            </a:r>
            <a:r>
              <a:rPr lang="en-US" sz="2400" dirty="0" smtClean="0"/>
              <a:t>it.</a:t>
            </a:r>
            <a:endParaRPr lang="en-US" sz="2400" dirty="0"/>
          </a:p>
        </p:txBody>
      </p:sp>
      <p:sp>
        <p:nvSpPr>
          <p:cNvPr id="35" name="Line 57"/>
          <p:cNvSpPr>
            <a:spLocks noChangeShapeType="1"/>
          </p:cNvSpPr>
          <p:nvPr/>
        </p:nvSpPr>
        <p:spPr bwMode="gray">
          <a:xfrm>
            <a:off x="228600" y="5867400"/>
            <a:ext cx="80010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0696" y="3378199"/>
            <a:ext cx="7261543" cy="2946401"/>
            <a:chOff x="1010696" y="3149599"/>
            <a:chExt cx="7261543" cy="2946401"/>
          </a:xfrm>
        </p:grpSpPr>
        <p:sp>
          <p:nvSpPr>
            <p:cNvPr id="50" name="Line 31"/>
            <p:cNvSpPr>
              <a:spLocks noChangeShapeType="1"/>
            </p:cNvSpPr>
            <p:nvPr/>
          </p:nvSpPr>
          <p:spPr bwMode="gray">
            <a:xfrm>
              <a:off x="4441607" y="4953000"/>
              <a:ext cx="2651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gray">
            <a:xfrm>
              <a:off x="6077679" y="3149599"/>
              <a:ext cx="219456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 dirty="0" smtClean="0"/>
                <a:t>: ConcreteHandler2</a:t>
              </a:r>
              <a:endParaRPr lang="en-US" sz="1800" u="sng" dirty="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gray">
            <a:xfrm>
              <a:off x="1010696" y="3149599"/>
              <a:ext cx="1279525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 dirty="0"/>
                <a:t>: </a:t>
              </a:r>
              <a:r>
                <a:rPr lang="en-US" sz="1800" u="sng" dirty="0" smtClean="0"/>
                <a:t>Client</a:t>
              </a:r>
              <a:endParaRPr lang="en-US" sz="1800" u="sng" dirty="0"/>
            </a:p>
          </p:txBody>
        </p:sp>
        <p:sp>
          <p:nvSpPr>
            <p:cNvPr id="28" name="Rectangle 41"/>
            <p:cNvSpPr>
              <a:spLocks noChangeArrowheads="1"/>
            </p:cNvSpPr>
            <p:nvPr/>
          </p:nvSpPr>
          <p:spPr bwMode="gray">
            <a:xfrm>
              <a:off x="3310635" y="3149599"/>
              <a:ext cx="219456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 dirty="0"/>
                <a:t>: </a:t>
              </a:r>
              <a:r>
                <a:rPr lang="en-US" sz="1800" u="sng" dirty="0" smtClean="0"/>
                <a:t>ConcreteHandler1</a:t>
              </a:r>
              <a:endParaRPr lang="en-US" sz="1800" u="sng" dirty="0"/>
            </a:p>
          </p:txBody>
        </p:sp>
        <p:sp>
          <p:nvSpPr>
            <p:cNvPr id="38" name="AutoShape 62"/>
            <p:cNvSpPr>
              <a:spLocks noChangeArrowheads="1"/>
            </p:cNvSpPr>
            <p:nvPr/>
          </p:nvSpPr>
          <p:spPr bwMode="gray">
            <a:xfrm>
              <a:off x="1553711" y="5867400"/>
              <a:ext cx="228600" cy="228600"/>
            </a:xfrm>
            <a:prstGeom prst="triangle">
              <a:avLst>
                <a:gd name="adj" fmla="val 50000"/>
              </a:avLst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0" name="AutoShape 64"/>
            <p:cNvSpPr>
              <a:spLocks noChangeArrowheads="1"/>
            </p:cNvSpPr>
            <p:nvPr/>
          </p:nvSpPr>
          <p:spPr bwMode="gray">
            <a:xfrm>
              <a:off x="7060659" y="5867400"/>
              <a:ext cx="228600" cy="228600"/>
            </a:xfrm>
            <a:prstGeom prst="triangle">
              <a:avLst>
                <a:gd name="adj" fmla="val 50000"/>
              </a:avLst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" name="AutoShape 65"/>
            <p:cNvSpPr>
              <a:spLocks noChangeArrowheads="1"/>
            </p:cNvSpPr>
            <p:nvPr/>
          </p:nvSpPr>
          <p:spPr bwMode="gray">
            <a:xfrm>
              <a:off x="4293615" y="5867400"/>
              <a:ext cx="228600" cy="228600"/>
            </a:xfrm>
            <a:prstGeom prst="triangle">
              <a:avLst>
                <a:gd name="adj" fmla="val 50000"/>
              </a:avLst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6" name="AutoShape 71"/>
            <p:cNvCxnSpPr>
              <a:cxnSpLocks noChangeShapeType="1"/>
              <a:stCxn id="18" idx="2"/>
              <a:endCxn id="38" idx="0"/>
            </p:cNvCxnSpPr>
            <p:nvPr/>
          </p:nvCxnSpPr>
          <p:spPr bwMode="gray">
            <a:xfrm>
              <a:off x="1650459" y="3606799"/>
              <a:ext cx="17552" cy="22606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49" name="AutoShape 74"/>
            <p:cNvCxnSpPr>
              <a:cxnSpLocks noChangeShapeType="1"/>
              <a:endCxn id="40" idx="0"/>
            </p:cNvCxnSpPr>
            <p:nvPr/>
          </p:nvCxnSpPr>
          <p:spPr bwMode="gray">
            <a:xfrm>
              <a:off x="7174959" y="3606799"/>
              <a:ext cx="0" cy="22606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1" name="AutoShape 76"/>
            <p:cNvCxnSpPr>
              <a:cxnSpLocks noChangeShapeType="1"/>
              <a:stCxn id="28" idx="2"/>
              <a:endCxn id="41" idx="0"/>
            </p:cNvCxnSpPr>
            <p:nvPr/>
          </p:nvCxnSpPr>
          <p:spPr bwMode="gray">
            <a:xfrm>
              <a:off x="4407915" y="3606799"/>
              <a:ext cx="0" cy="22606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53" name="Line 31"/>
            <p:cNvSpPr>
              <a:spLocks noChangeShapeType="1"/>
            </p:cNvSpPr>
            <p:nvPr/>
          </p:nvSpPr>
          <p:spPr bwMode="gray">
            <a:xfrm>
              <a:off x="1676400" y="4343431"/>
              <a:ext cx="2651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gray">
            <a:xfrm>
              <a:off x="1732179" y="3968058"/>
              <a:ext cx="189026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800" dirty="0" smtClean="0"/>
                <a:t>handleRequest()</a:t>
              </a:r>
              <a:endParaRPr lang="en-US" sz="1800" dirty="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gray">
            <a:xfrm>
              <a:off x="1574258" y="3810000"/>
              <a:ext cx="152400" cy="17373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gray">
            <a:xfrm>
              <a:off x="7098759" y="4702266"/>
              <a:ext cx="152400" cy="548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gray">
            <a:xfrm>
              <a:off x="4331715" y="4099560"/>
              <a:ext cx="152400" cy="12801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Text Box 33"/>
            <p:cNvSpPr txBox="1">
              <a:spLocks noChangeArrowheads="1"/>
            </p:cNvSpPr>
            <p:nvPr/>
          </p:nvSpPr>
          <p:spPr bwMode="gray">
            <a:xfrm>
              <a:off x="4494324" y="4577627"/>
              <a:ext cx="189026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800" dirty="0" smtClean="0"/>
                <a:t>handleRequest()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Chain of Responsibility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Consequences:</a:t>
            </a:r>
            <a:endParaRPr lang="en-US" dirty="0" smtClean="0"/>
          </a:p>
          <a:p>
            <a:pPr eaLnBrk="1" hangingPunct="1"/>
            <a:r>
              <a:rPr lang="en-US" sz="2350" dirty="0" smtClean="0">
                <a:solidFill>
                  <a:srgbClr val="FF0000"/>
                </a:solidFill>
              </a:rPr>
              <a:t>Reduced coupling</a:t>
            </a:r>
            <a:r>
              <a:rPr lang="en-US" sz="2350" dirty="0" smtClean="0"/>
              <a:t>.  The pattern frees an object from knowing which other object will handle a request.  Both the receiver and the sender have no explicit knowledge of each other.</a:t>
            </a:r>
          </a:p>
          <a:p>
            <a:pPr eaLnBrk="1" hangingPunct="1"/>
            <a:r>
              <a:rPr lang="en-US" sz="2350" dirty="0" smtClean="0">
                <a:solidFill>
                  <a:srgbClr val="FF0000"/>
                </a:solidFill>
              </a:rPr>
              <a:t>Added flexibility in assigning responsibilities to objects</a:t>
            </a:r>
            <a:r>
              <a:rPr lang="en-US" sz="2350" dirty="0" smtClean="0"/>
              <a:t>.  You can change the chain at run-time, and you can use subclassing to specialize handlers statically.</a:t>
            </a:r>
          </a:p>
          <a:p>
            <a:pPr eaLnBrk="1" hangingPunct="1"/>
            <a:r>
              <a:rPr lang="en-US" sz="2350" dirty="0" smtClean="0">
                <a:solidFill>
                  <a:srgbClr val="FF0000"/>
                </a:solidFill>
              </a:rPr>
              <a:t>Receipt isn’t guaranteed</a:t>
            </a:r>
            <a:r>
              <a:rPr lang="en-US" sz="2350" dirty="0" smtClean="0"/>
              <a:t>.  Since a request has no explicit receiver, it can fall off the end of the chain without ever being handled.  A request can also go unhandled when the chain is not configured properly.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of Responsibility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Implementation:</a:t>
            </a:r>
            <a:endParaRPr lang="en-US" dirty="0" smtClean="0"/>
          </a:p>
          <a:p>
            <a:r>
              <a:rPr lang="en-US" dirty="0" smtClean="0"/>
              <a:t>Two possible ways to implement the successor chain</a:t>
            </a:r>
          </a:p>
          <a:p>
            <a:pPr lvl="1"/>
            <a:r>
              <a:rPr lang="en-US" dirty="0" smtClean="0"/>
              <a:t>define new links (e.g., in Handler)</a:t>
            </a:r>
          </a:p>
          <a:p>
            <a:pPr lvl="1"/>
            <a:r>
              <a:rPr lang="en-US" dirty="0" smtClean="0"/>
              <a:t>use existing links (e.g., parent link in a composite)</a:t>
            </a:r>
          </a:p>
          <a:p>
            <a:r>
              <a:rPr lang="en-US" dirty="0" smtClean="0"/>
              <a:t>Allowing multiple handlers for the same request</a:t>
            </a:r>
          </a:p>
          <a:p>
            <a:pPr lvl="1"/>
            <a:r>
              <a:rPr lang="en-US" dirty="0" smtClean="0"/>
              <a:t>a request can have zero, one, or several handlers in the chain</a:t>
            </a:r>
          </a:p>
          <a:p>
            <a:r>
              <a:rPr lang="en-US" dirty="0" smtClean="0"/>
              <a:t>The chain does not have to be linear; e.g., when using the parent link in a composite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of Responsibility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Implementation </a:t>
            </a:r>
            <a:r>
              <a:rPr lang="en-US" sz="2000" dirty="0" smtClean="0"/>
              <a:t>(continued)</a:t>
            </a:r>
            <a:endParaRPr lang="en-US" dirty="0" smtClean="0"/>
          </a:p>
          <a:p>
            <a:r>
              <a:rPr lang="en-US" dirty="0" smtClean="0"/>
              <a:t>Representing requests</a:t>
            </a:r>
          </a:p>
          <a:p>
            <a:pPr lvl="1"/>
            <a:r>
              <a:rPr lang="en-US" dirty="0" smtClean="0"/>
              <a:t>a “hard-coded” operation invocation</a:t>
            </a:r>
          </a:p>
          <a:p>
            <a:pPr lvl="2"/>
            <a:r>
              <a:rPr lang="en-US" dirty="0" smtClean="0"/>
              <a:t>convenient and safe</a:t>
            </a:r>
          </a:p>
          <a:p>
            <a:pPr lvl="2"/>
            <a:r>
              <a:rPr lang="en-US" dirty="0" smtClean="0"/>
              <a:t>permits only a fixed set of requests to be forwarded</a:t>
            </a:r>
          </a:p>
          <a:p>
            <a:pPr lvl="1"/>
            <a:r>
              <a:rPr lang="en-US" dirty="0" smtClean="0"/>
              <a:t>use a single handler function that takes the request in an encoded form </a:t>
            </a:r>
            <a:r>
              <a:rPr lang="en-US" dirty="0" smtClean="0"/>
              <a:t>(e.g., an integer constant or string)</a:t>
            </a:r>
          </a:p>
          <a:p>
            <a:pPr lvl="2"/>
            <a:r>
              <a:rPr lang="en-US" dirty="0" smtClean="0"/>
              <a:t>flexible, but less type-safe</a:t>
            </a:r>
          </a:p>
          <a:p>
            <a:pPr lvl="2"/>
            <a:r>
              <a:rPr lang="en-US" dirty="0" smtClean="0"/>
              <a:t>requires conditional statements for handling the request based on its code</a:t>
            </a:r>
          </a:p>
          <a:p>
            <a:pPr lvl="1"/>
            <a:r>
              <a:rPr lang="en-US" dirty="0" smtClean="0"/>
              <a:t>use separate request </a:t>
            </a:r>
            <a:r>
              <a:rPr lang="en-US" dirty="0" smtClean="0"/>
              <a:t>objects </a:t>
            </a:r>
          </a:p>
          <a:p>
            <a:pPr lvl="2"/>
            <a:r>
              <a:rPr lang="en-US" dirty="0" smtClean="0"/>
              <a:t>Create a Request class</a:t>
            </a:r>
          </a:p>
          <a:p>
            <a:pPr lvl="2"/>
            <a:r>
              <a:rPr lang="en-US" dirty="0" smtClean="0"/>
              <a:t>For each type of request create a subclass of the Request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5657</TotalTime>
  <Words>1279</Words>
  <Application>Microsoft Office PowerPoint</Application>
  <PresentationFormat>On-screen Show (4:3)</PresentationFormat>
  <Paragraphs>211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The Chain of Responsibility Pattern (Behavioral)</vt:lpstr>
      <vt:lpstr>Motivation</vt:lpstr>
      <vt:lpstr>Chain of Responsibility Pattern</vt:lpstr>
      <vt:lpstr>Chain of Responsibility Pattern (continued)</vt:lpstr>
      <vt:lpstr>Chain of Responsibility Pattern (continued)</vt:lpstr>
      <vt:lpstr>Chain of Responsibility Pattern (continued)</vt:lpstr>
      <vt:lpstr>Chain of Responsibility Pattern (continued)</vt:lpstr>
      <vt:lpstr>Chain of Responsibility Pattern (continued)</vt:lpstr>
      <vt:lpstr>Chain of Responsibility Pattern (continued)</vt:lpstr>
      <vt:lpstr>Chain of Responsibility Pattern in Java: Web Application Filters</vt:lpstr>
      <vt:lpstr>Using Filters in Web Applications</vt:lpstr>
      <vt:lpstr>Filters in Action</vt:lpstr>
      <vt:lpstr>Possible Applications of Filters</vt:lpstr>
      <vt:lpstr>Example:  Logging User Access</vt:lpstr>
      <vt:lpstr>Example:  Logging User Access (continued)</vt:lpstr>
      <vt:lpstr>Example:  Logging User Access (continued)</vt:lpstr>
      <vt:lpstr>Chain of Responsibility in Java AWT 1.0</vt:lpstr>
      <vt:lpstr>Chain of Responsibility in Android</vt:lpstr>
      <vt:lpstr>Chain of Responsibility in Android (continued)</vt:lpstr>
      <vt:lpstr>Related Patterns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Deepti  Joshi</dc:creator>
  <cp:lastModifiedBy>Deepti Joshi</cp:lastModifiedBy>
  <cp:revision>359</cp:revision>
  <cp:lastPrinted>1999-09-29T12:48:05Z</cp:lastPrinted>
  <dcterms:created xsi:type="dcterms:W3CDTF">1998-10-23T20:46:09Z</dcterms:created>
  <dcterms:modified xsi:type="dcterms:W3CDTF">2013-09-26T12:58:14Z</dcterms:modified>
</cp:coreProperties>
</file>