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424" r:id="rId3"/>
    <p:sldId id="419" r:id="rId4"/>
    <p:sldId id="421" r:id="rId5"/>
    <p:sldId id="427" r:id="rId6"/>
    <p:sldId id="428" r:id="rId7"/>
    <p:sldId id="429" r:id="rId8"/>
    <p:sldId id="430" r:id="rId9"/>
    <p:sldId id="431" r:id="rId10"/>
    <p:sldId id="447" r:id="rId11"/>
    <p:sldId id="422" r:id="rId12"/>
    <p:sldId id="423" r:id="rId13"/>
    <p:sldId id="432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1" r:id="rId27"/>
    <p:sldId id="460" r:id="rId28"/>
    <p:sldId id="418" r:id="rId2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5" autoAdjust="0"/>
    <p:restoredTop sz="90929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309" y="-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7429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The Command Pattern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14-</a:t>
            </a:r>
            <a:fld id="{67119BB9-8FE0-4A81-BC05-B3A9D81FB030}" type="slidenum">
              <a:rPr lang="en-US" sz="1100" smtClean="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29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Design Patterns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698DF6-5EC5-44D7-ACC7-1FA77EEF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03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A72CF-B4A9-437D-B815-220047D2A5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47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496A4D-EF66-4D2B-8081-B4E56CFBAF19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68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768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79C85B-4578-465F-84CA-708C42F51B2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78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778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379B2-323E-4038-83E0-0B9278AEA3B6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88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C2E77-EB83-45E2-B681-3717CB466CAA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88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C2E77-EB83-45E2-B681-3717CB466CAA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AA718E19-58D3-4556-80CC-14261D7958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7BF9203-25C8-4DF9-B98A-06A2727B46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3728DD5-025D-46D7-BF08-E11FFFF793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6CAAFC6-0D9A-4A71-98CF-C1F514125B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0529CA9F-0F7A-47C8-A267-4EE632414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B877134-5977-4AC5-BF99-BB26FECC1E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692A2384-5AF8-47E0-A44F-3F1539168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519EB55-8801-4A47-B218-3217CC941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5D9BC9-069D-449A-9E4F-8206B2215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10E1542F-4AE0-4720-8263-E881464AAF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D05ABC1-E4E4-4795-82F0-39334438F8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9/26/2013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camp.org/designPattern/" TargetMode="External"/><Relationship Id="rId2" Type="http://schemas.openxmlformats.org/officeDocument/2006/relationships/hyperlink" Target="http://en.wikipedia.org/wiki/Command_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making.com/design_patterns/command" TargetMode="External"/><Relationship Id="rId5" Type="http://schemas.openxmlformats.org/officeDocument/2006/relationships/hyperlink" Target="http://download.oracle.com/javase/tutorial/uiswing/misc/action.html" TargetMode="External"/><Relationship Id="rId4" Type="http://schemas.openxmlformats.org/officeDocument/2006/relationships/hyperlink" Target="http://www.oodesign.com/command-pattern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Command Pattern</a:t>
            </a:r>
            <a:br>
              <a:rPr lang="en-US" dirty="0" smtClean="0"/>
            </a:br>
            <a:r>
              <a:rPr lang="en-US" sz="3200" dirty="0" smtClean="0"/>
              <a:t>(Behavioral)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Extremes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Extreme One.  The command simply delegates the request to a receiver.  All processing steps are carried out by the receiver.</a:t>
            </a:r>
          </a:p>
          <a:p>
            <a:r>
              <a:rPr lang="en-US" dirty="0" smtClean="0"/>
              <a:t>Extreme Two.  The command implements everything within itself without delegating any processing to a receiver.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5765" y="4122003"/>
            <a:ext cx="69124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While both extremes are common, many uses of</a:t>
            </a:r>
          </a:p>
          <a:p>
            <a:pPr algn="l"/>
            <a:r>
              <a:rPr lang="en-US" dirty="0" smtClean="0"/>
              <a:t>the command pattern fall somewhere in between.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 Pattern:  Sample Code</a:t>
            </a:r>
            <a:endParaRPr lang="en-US" sz="2600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65760" lvl="1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public interface Command</a:t>
            </a:r>
          </a:p>
          <a:p>
            <a:pPr marL="365760" lvl="1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{</a:t>
            </a:r>
          </a:p>
          <a:p>
            <a:pPr marL="365760" lvl="1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public void execute();</a:t>
            </a:r>
          </a:p>
          <a:p>
            <a:pPr marL="365760" lvl="1" indent="0" eaLnBrk="1" hangingPunct="1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65760" lvl="1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... // possibly other operations such as undo()</a:t>
            </a:r>
          </a:p>
          <a:p>
            <a:pPr marL="365760" lvl="1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}</a:t>
            </a:r>
          </a:p>
          <a:p>
            <a:pPr marL="365760" lvl="1" indent="0" eaLnBrk="1" hangingPunct="1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Command Pattern:  Sample Code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600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public class </a:t>
            </a:r>
            <a:r>
              <a:rPr lang="en-US" sz="1800" dirty="0" err="1" smtClean="0">
                <a:latin typeface="Courier New" pitchFamily="49" charset="0"/>
              </a:rPr>
              <a:t>OpenCommand</a:t>
            </a:r>
            <a:r>
              <a:rPr lang="en-US" sz="1800" dirty="0" smtClean="0">
                <a:latin typeface="Courier New" pitchFamily="49" charset="0"/>
              </a:rPr>
              <a:t> implements Command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{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public </a:t>
            </a:r>
            <a:r>
              <a:rPr lang="en-US" sz="1800" dirty="0" err="1" smtClean="0">
                <a:latin typeface="Courier New" pitchFamily="49" charset="0"/>
              </a:rPr>
              <a:t>OpenCommand</a:t>
            </a:r>
            <a:r>
              <a:rPr lang="en-US" sz="1800" dirty="0" smtClean="0">
                <a:latin typeface="Courier New" pitchFamily="49" charset="0"/>
              </a:rPr>
              <a:t>(Application app)   { ... }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public void execute()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{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String name = </a:t>
            </a:r>
            <a:r>
              <a:rPr lang="en-US" sz="1800" dirty="0" err="1" smtClean="0">
                <a:latin typeface="Courier New" pitchFamily="49" charset="0"/>
              </a:rPr>
              <a:t>askUser</a:t>
            </a:r>
            <a:r>
              <a:rPr lang="en-US" sz="1800" dirty="0" smtClean="0">
                <a:latin typeface="Courier New" pitchFamily="49" charset="0"/>
              </a:rPr>
              <a:t>();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if (name != null)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  {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    Document </a:t>
            </a:r>
            <a:r>
              <a:rPr lang="en-US" sz="1800" dirty="0" err="1" smtClean="0">
                <a:latin typeface="Courier New" pitchFamily="49" charset="0"/>
              </a:rPr>
              <a:t>document</a:t>
            </a:r>
            <a:r>
              <a:rPr lang="en-US" sz="1800" dirty="0" smtClean="0">
                <a:latin typeface="Courier New" pitchFamily="49" charset="0"/>
              </a:rPr>
              <a:t> = new Document(name);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</a:rPr>
              <a:t>application.add</a:t>
            </a:r>
            <a:r>
              <a:rPr lang="en-US" sz="1800" dirty="0" smtClean="0">
                <a:latin typeface="Courier New" pitchFamily="49" charset="0"/>
              </a:rPr>
              <a:t>(document);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</a:rPr>
              <a:t>document.open</a:t>
            </a:r>
            <a:r>
              <a:rPr lang="en-US" sz="1800" dirty="0" smtClean="0">
                <a:latin typeface="Courier New" pitchFamily="49" charset="0"/>
              </a:rPr>
              <a:t>();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  }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}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...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Command Pattern:  Sample Code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600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public class </a:t>
            </a:r>
            <a:r>
              <a:rPr lang="en-US" sz="1700" dirty="0" err="1" smtClean="0">
                <a:latin typeface="Courier New" pitchFamily="49" charset="0"/>
              </a:rPr>
              <a:t>MacroCommand</a:t>
            </a:r>
            <a:r>
              <a:rPr lang="en-US" sz="1700" dirty="0" smtClean="0">
                <a:latin typeface="Courier New" pitchFamily="49" charset="0"/>
              </a:rPr>
              <a:t> implements Command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{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private List&lt;Command&gt; commands = ...;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endParaRPr lang="en-US" sz="1700" dirty="0" smtClean="0">
              <a:latin typeface="Courier New" pitchFamily="49" charset="0"/>
            </a:endParaRP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public </a:t>
            </a:r>
            <a:r>
              <a:rPr lang="en-US" sz="1700" dirty="0" err="1" smtClean="0">
                <a:latin typeface="Courier New" pitchFamily="49" charset="0"/>
              </a:rPr>
              <a:t>MacroCommand</a:t>
            </a:r>
            <a:r>
              <a:rPr lang="en-US" sz="1700" dirty="0" smtClean="0">
                <a:latin typeface="Courier New" pitchFamily="49" charset="0"/>
              </a:rPr>
              <a:t>()   { ... }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endParaRPr lang="en-US" sz="1700" dirty="0" smtClean="0">
              <a:latin typeface="Courier New" pitchFamily="49" charset="0"/>
            </a:endParaRP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public void add(Command c)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  {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    </a:t>
            </a:r>
            <a:r>
              <a:rPr lang="en-US" sz="1700" dirty="0" err="1" smtClean="0">
                <a:latin typeface="Courier New" pitchFamily="49" charset="0"/>
              </a:rPr>
              <a:t>commands.add</a:t>
            </a:r>
            <a:r>
              <a:rPr lang="en-US" sz="1700" dirty="0" smtClean="0">
                <a:latin typeface="Courier New" pitchFamily="49" charset="0"/>
              </a:rPr>
              <a:t>(c);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  }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endParaRPr lang="en-US" sz="1700" dirty="0" smtClean="0">
              <a:latin typeface="Courier New" pitchFamily="49" charset="0"/>
            </a:endParaRP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...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endParaRPr lang="en-US" sz="1700" dirty="0" smtClean="0">
              <a:latin typeface="Courier New" pitchFamily="49" charset="0"/>
            </a:endParaRP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public void execute()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  {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    for (Command c : commands)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        </a:t>
            </a:r>
            <a:r>
              <a:rPr lang="en-US" sz="1700" dirty="0" err="1" smtClean="0">
                <a:latin typeface="Courier New" pitchFamily="49" charset="0"/>
              </a:rPr>
              <a:t>c.execute</a:t>
            </a:r>
            <a:r>
              <a:rPr lang="en-US" sz="1700" dirty="0" smtClean="0">
                <a:latin typeface="Courier New" pitchFamily="49" charset="0"/>
              </a:rPr>
              <a:t>();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  }</a:t>
            </a:r>
          </a:p>
          <a:p>
            <a:pPr marL="365760" lvl="1" indent="0" eaLnBrk="1" hangingPunct="1">
              <a:spcBef>
                <a:spcPts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Pattern: 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example Command pattern is used to control the robot movement.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example the client is an application.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receiver of the commands is the robot itself. The </a:t>
            </a:r>
            <a:r>
              <a:rPr lang="en-US" dirty="0"/>
              <a:t>Robot</a:t>
            </a:r>
            <a:r>
              <a:rPr lang="en-US" dirty="0"/>
              <a:t> class has four methods which are for controlling the movement: </a:t>
            </a:r>
            <a:endParaRPr lang="en-US" dirty="0" smtClean="0"/>
          </a:p>
          <a:p>
            <a:pPr lvl="1"/>
            <a:r>
              <a:rPr lang="en-US" dirty="0" smtClean="0"/>
              <a:t>Move,</a:t>
            </a:r>
          </a:p>
          <a:p>
            <a:pPr lvl="1"/>
            <a:r>
              <a:rPr lang="en-US" dirty="0" err="1" smtClean="0"/>
              <a:t>RotateLeft</a:t>
            </a:r>
            <a:r>
              <a:rPr lang="en-US" dirty="0"/>
              <a:t>, </a:t>
            </a:r>
            <a:endParaRPr lang="en-US" dirty="0" smtClean="0"/>
          </a:p>
          <a:p>
            <a:pPr lvl="1"/>
            <a:r>
              <a:rPr lang="en-US" dirty="0" err="1" smtClean="0"/>
              <a:t>RotateRight</a:t>
            </a:r>
            <a:r>
              <a:rPr lang="en-US" dirty="0"/>
              <a:t>, </a:t>
            </a:r>
            <a:endParaRPr lang="en-US" dirty="0" smtClean="0"/>
          </a:p>
          <a:p>
            <a:pPr lvl="1"/>
            <a:r>
              <a:rPr lang="en-US" dirty="0" err="1" smtClean="0"/>
              <a:t>TakeSample</a:t>
            </a:r>
            <a:r>
              <a:rPr lang="en-US" dirty="0"/>
              <a:t>. 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86800" cy="36576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http://www.codeproject.com/Articles/455228/Design-Patterns-3-of-3-Behavioral-Design-Patterns#CommandReal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Pattern: 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RobotCommandBase</a:t>
            </a:r>
            <a:r>
              <a:rPr lang="en-US" dirty="0"/>
              <a:t> is the abstract base class for all concrete command classes.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has a protected </a:t>
            </a:r>
            <a:r>
              <a:rPr lang="en-US" dirty="0"/>
              <a:t>Robot</a:t>
            </a:r>
            <a:r>
              <a:rPr lang="en-US" dirty="0"/>
              <a:t> field which points to the </a:t>
            </a:r>
            <a:r>
              <a:rPr lang="en-US" dirty="0"/>
              <a:t>Robot</a:t>
            </a:r>
            <a:r>
              <a:rPr lang="en-US" dirty="0"/>
              <a:t> object </a:t>
            </a:r>
            <a:endParaRPr lang="en-US" dirty="0" smtClean="0"/>
          </a:p>
          <a:p>
            <a:pPr lvl="1"/>
            <a:r>
              <a:rPr lang="en-US" dirty="0" smtClean="0"/>
              <a:t>and, </a:t>
            </a:r>
            <a:r>
              <a:rPr lang="en-US" dirty="0"/>
              <a:t>abstract methods </a:t>
            </a:r>
            <a:r>
              <a:rPr lang="en-US" dirty="0"/>
              <a:t>Move</a:t>
            </a:r>
            <a:r>
              <a:rPr lang="en-US" dirty="0"/>
              <a:t> and </a:t>
            </a:r>
            <a:r>
              <a:rPr lang="en-US" dirty="0"/>
              <a:t>Undo</a:t>
            </a:r>
            <a:r>
              <a:rPr lang="en-US" dirty="0"/>
              <a:t> which must be </a:t>
            </a:r>
            <a:r>
              <a:rPr lang="en-US" dirty="0" smtClean="0"/>
              <a:t>overridden </a:t>
            </a:r>
            <a:r>
              <a:rPr lang="en-US" dirty="0"/>
              <a:t>by the concrete command. </a:t>
            </a:r>
            <a:endParaRPr lang="en-US" dirty="0" smtClean="0"/>
          </a:p>
          <a:p>
            <a:r>
              <a:rPr lang="en-US" dirty="0"/>
              <a:t>The class </a:t>
            </a:r>
            <a:r>
              <a:rPr lang="en-US" dirty="0" err="1"/>
              <a:t>RobotController</a:t>
            </a:r>
            <a:r>
              <a:rPr lang="en-US" dirty="0"/>
              <a:t> is in this example the invoker. </a:t>
            </a:r>
          </a:p>
          <a:p>
            <a:pPr lvl="1"/>
            <a:r>
              <a:rPr lang="en-US" dirty="0"/>
              <a:t>It contains two methods: </a:t>
            </a:r>
          </a:p>
          <a:p>
            <a:pPr lvl="2"/>
            <a:r>
              <a:rPr lang="en-US" dirty="0" err="1"/>
              <a:t>ExecuteCommands</a:t>
            </a:r>
            <a:r>
              <a:rPr lang="en-US" dirty="0"/>
              <a:t> – execute all commands in a queue  </a:t>
            </a:r>
          </a:p>
          <a:p>
            <a:pPr lvl="2"/>
            <a:r>
              <a:rPr lang="en-US" dirty="0"/>
              <a:t>and </a:t>
            </a:r>
            <a:r>
              <a:rPr lang="en-US" dirty="0" err="1"/>
              <a:t>UndoCommands</a:t>
            </a:r>
            <a:r>
              <a:rPr lang="en-US" dirty="0"/>
              <a:t> – provides  the undo functionality to reverse any number of commands as required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86800" cy="36576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http://www.codeproject.com/Articles/455228/Design-Patterns-3-of-3-Behavioral-Design-Patterns#CommandReal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Pattern: 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abstract class </a:t>
            </a:r>
            <a:r>
              <a:rPr lang="en-US" dirty="0" err="1"/>
              <a:t>RobotCommandBase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protected Robot _robot;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RobotCommandBase</a:t>
            </a:r>
            <a:r>
              <a:rPr lang="en-US" dirty="0"/>
              <a:t>(Robot robot)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_robot = robot;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abstract void Execute();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abstract void Undo();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86800" cy="36576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http://www.codeproject.com/Articles/455228/Design-Patterns-3-of-3-Behavioral-Design-Patterns#CommandReal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Pattern: 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MoveCommand:RobotCommandBase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ForwardDistance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MoveCommand</a:t>
            </a:r>
            <a:r>
              <a:rPr lang="en-US" dirty="0"/>
              <a:t>(Robot robot) : base(robot)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override void Execute()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_</a:t>
            </a:r>
            <a:r>
              <a:rPr lang="en-US" dirty="0" err="1"/>
              <a:t>robot.Move</a:t>
            </a:r>
            <a:r>
              <a:rPr lang="en-US" dirty="0"/>
              <a:t>(</a:t>
            </a:r>
            <a:r>
              <a:rPr lang="en-US" dirty="0" err="1"/>
              <a:t>ForwardDistance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override void Undo()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_</a:t>
            </a:r>
            <a:r>
              <a:rPr lang="en-US" dirty="0" err="1"/>
              <a:t>robot.Move</a:t>
            </a:r>
            <a:r>
              <a:rPr lang="en-US" dirty="0"/>
              <a:t>(-</a:t>
            </a:r>
            <a:r>
              <a:rPr lang="en-US" dirty="0" err="1"/>
              <a:t>ForwardDistance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86800" cy="36576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http://www.codeproject.com/Articles/455228/Design-Patterns-3-of-3-Behavioral-Design-Patterns#CommandReal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Pattern: 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RotateLeftCommand</a:t>
            </a:r>
            <a:r>
              <a:rPr lang="en-US" dirty="0"/>
              <a:t> : </a:t>
            </a:r>
            <a:r>
              <a:rPr lang="en-US" dirty="0" err="1"/>
              <a:t>RobotCommandBase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double </a:t>
            </a:r>
            <a:r>
              <a:rPr lang="en-US" dirty="0" err="1"/>
              <a:t>LeftRotationAngle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RotateLeftCommand</a:t>
            </a:r>
            <a:r>
              <a:rPr lang="en-US" dirty="0"/>
              <a:t>(Robot robot) : base(robot)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override void Execute()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_</a:t>
            </a:r>
            <a:r>
              <a:rPr lang="en-US" dirty="0" err="1"/>
              <a:t>robot.RotateLeft</a:t>
            </a:r>
            <a:r>
              <a:rPr lang="en-US" dirty="0"/>
              <a:t>(</a:t>
            </a:r>
            <a:r>
              <a:rPr lang="en-US" dirty="0" err="1"/>
              <a:t>LeftRotationAngle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override void Undo()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_</a:t>
            </a:r>
            <a:r>
              <a:rPr lang="en-US" dirty="0" err="1"/>
              <a:t>robot.RotateRight</a:t>
            </a:r>
            <a:r>
              <a:rPr lang="en-US" dirty="0"/>
              <a:t>(</a:t>
            </a:r>
            <a:r>
              <a:rPr lang="en-US" dirty="0" err="1"/>
              <a:t>LeftRotationAngle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86800" cy="36576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http://www.codeproject.com/Articles/455228/Design-Patterns-3-of-3-Behavioral-Design-Patterns#CommandReal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Pattern: 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RotateRightCommand</a:t>
            </a:r>
            <a:r>
              <a:rPr lang="en-US" dirty="0"/>
              <a:t> : </a:t>
            </a:r>
            <a:r>
              <a:rPr lang="en-US" dirty="0" err="1"/>
              <a:t>RobotCommandBase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double </a:t>
            </a:r>
            <a:r>
              <a:rPr lang="en-US" dirty="0" err="1"/>
              <a:t>RightRotationAngle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RotateRightCommand</a:t>
            </a:r>
            <a:r>
              <a:rPr lang="en-US" dirty="0"/>
              <a:t>(Robot robot) : base(robot)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override void Execute()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_</a:t>
            </a:r>
            <a:r>
              <a:rPr lang="en-US" dirty="0" err="1"/>
              <a:t>robot.RotateRight</a:t>
            </a:r>
            <a:r>
              <a:rPr lang="en-US" dirty="0"/>
              <a:t>(</a:t>
            </a:r>
            <a:r>
              <a:rPr lang="en-US" dirty="0" err="1"/>
              <a:t>RightRotationAngle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public override void Undo()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_</a:t>
            </a:r>
            <a:r>
              <a:rPr lang="en-US" dirty="0" err="1"/>
              <a:t>robot.RotateLeft</a:t>
            </a:r>
            <a:r>
              <a:rPr lang="en-US" dirty="0"/>
              <a:t>(</a:t>
            </a:r>
            <a:r>
              <a:rPr lang="en-US" dirty="0" err="1"/>
              <a:t>RightRotationAngle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86800" cy="36576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http://www.codeproject.com/Articles/455228/Design-Patterns-3-of-3-Behavioral-Design-Patterns#CommandReal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 1:  Many graphical user interfaces (GUIs) provide multiple ways to invoke the same action – menu item, tool bar button, short-cut key, etc.  How do we encapsulate the action to be performed so that all forms of user invocation use the same action</a:t>
            </a:r>
            <a:r>
              <a:rPr lang="en-US" sz="2400" dirty="0" smtClean="0"/>
              <a:t>?</a:t>
            </a:r>
          </a:p>
          <a:p>
            <a:endParaRPr lang="en-US" sz="2400" dirty="0" smtClean="0"/>
          </a:p>
          <a:p>
            <a:r>
              <a:rPr lang="en-US" sz="2400" dirty="0" smtClean="0"/>
              <a:t>Example 2:  A text editor or word processor needs to support multi-level “undo.”  How do we encapsulate editing commands so that the action performed by a command and the capability to undo that action and be managed effectively to support multi-level undo.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Pattern: 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TakeSampleCommand</a:t>
            </a:r>
            <a:r>
              <a:rPr lang="en-US" dirty="0"/>
              <a:t> : </a:t>
            </a:r>
            <a:r>
              <a:rPr lang="en-US" dirty="0" err="1"/>
              <a:t>RobotCommandBase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TakeSample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TakeSampleCommand</a:t>
            </a:r>
            <a:r>
              <a:rPr lang="en-US" dirty="0"/>
              <a:t>(Robot robot) : base(robot)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override void Execute()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_</a:t>
            </a:r>
            <a:r>
              <a:rPr lang="en-US" dirty="0" err="1"/>
              <a:t>robot.TakeSample</a:t>
            </a:r>
            <a:r>
              <a:rPr lang="en-US" dirty="0"/>
              <a:t>(true);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override void Undo()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_</a:t>
            </a:r>
            <a:r>
              <a:rPr lang="en-US" dirty="0" err="1"/>
              <a:t>robot.TakeSample</a:t>
            </a:r>
            <a:r>
              <a:rPr lang="en-US" dirty="0"/>
              <a:t>(false);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86800" cy="36576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http://www.codeproject.com/Articles/455228/Design-Patterns-3-of-3-Behavioral-Design-Patterns#CommandReal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Pattern: 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RobotController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Queue&lt;</a:t>
            </a:r>
            <a:r>
              <a:rPr lang="en-US" dirty="0" err="1"/>
              <a:t>RobotCommandBase</a:t>
            </a:r>
            <a:r>
              <a:rPr lang="en-US" dirty="0"/>
              <a:t>&gt; Commands;</a:t>
            </a:r>
          </a:p>
          <a:p>
            <a:pPr marL="0" indent="0">
              <a:buNone/>
            </a:pPr>
            <a:r>
              <a:rPr lang="en-US" dirty="0"/>
              <a:t>    private Stack&lt;</a:t>
            </a:r>
            <a:r>
              <a:rPr lang="en-US" dirty="0" err="1"/>
              <a:t>RobotCommandBase</a:t>
            </a:r>
            <a:r>
              <a:rPr lang="en-US" dirty="0"/>
              <a:t>&gt; _</a:t>
            </a:r>
            <a:r>
              <a:rPr lang="en-US" dirty="0" err="1"/>
              <a:t>undoStack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RobotController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Commands = new Queue&lt;</a:t>
            </a:r>
            <a:r>
              <a:rPr lang="en-US" dirty="0" err="1"/>
              <a:t>RobotCommandBase</a:t>
            </a:r>
            <a:r>
              <a:rPr lang="en-US" dirty="0"/>
              <a:t>&gt;();</a:t>
            </a:r>
          </a:p>
          <a:p>
            <a:pPr marL="0" indent="0">
              <a:buNone/>
            </a:pPr>
            <a:r>
              <a:rPr lang="en-US" dirty="0"/>
              <a:t>        _</a:t>
            </a:r>
            <a:r>
              <a:rPr lang="en-US" dirty="0" err="1"/>
              <a:t>undoStack</a:t>
            </a:r>
            <a:r>
              <a:rPr lang="en-US" dirty="0"/>
              <a:t> = new Stack&lt;</a:t>
            </a:r>
            <a:r>
              <a:rPr lang="en-US" dirty="0" err="1"/>
              <a:t>RobotCommandBase</a:t>
            </a:r>
            <a:r>
              <a:rPr lang="en-US" dirty="0"/>
              <a:t>&gt;();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86800" cy="36576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http://www.codeproject.com/Articles/455228/Design-Patterns-3-of-3-Behavioral-Design-Patterns#CommandReal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Pattern: 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public void </a:t>
            </a:r>
            <a:r>
              <a:rPr lang="en-US" sz="2000" dirty="0" err="1"/>
              <a:t>ExecuteCommands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Console.WriteLine</a:t>
            </a:r>
            <a:r>
              <a:rPr lang="en-US" sz="2000" dirty="0"/>
              <a:t>("EXECUTING COMMANDS.");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while (</a:t>
            </a:r>
            <a:r>
              <a:rPr lang="en-US" sz="2000" dirty="0" err="1"/>
              <a:t>Commands.Count</a:t>
            </a:r>
            <a:r>
              <a:rPr lang="en-US" sz="2000" dirty="0"/>
              <a:t> &gt; 0)</a:t>
            </a:r>
          </a:p>
          <a:p>
            <a:pPr marL="0" indent="0">
              <a:buNone/>
            </a:pPr>
            <a:r>
              <a:rPr lang="en-US" sz="2000" dirty="0"/>
              <a:t>       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RobotCommandBase</a:t>
            </a:r>
            <a:r>
              <a:rPr lang="en-US" sz="2000" dirty="0"/>
              <a:t> command = </a:t>
            </a:r>
            <a:r>
              <a:rPr lang="en-US" sz="2000" dirty="0" err="1"/>
              <a:t>Commands.Dequeue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command.Execute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    _</a:t>
            </a:r>
            <a:r>
              <a:rPr lang="en-US" sz="2000" dirty="0" err="1"/>
              <a:t>undoStack.Push</a:t>
            </a:r>
            <a:r>
              <a:rPr lang="en-US" sz="2000" dirty="0"/>
              <a:t>(command);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86800" cy="36576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http://www.codeproject.com/Articles/455228/Design-Patterns-3-of-3-Behavioral-Design-Patterns#CommandReal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Pattern: 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public void </a:t>
            </a:r>
            <a:r>
              <a:rPr lang="en-US" sz="2000" dirty="0" err="1"/>
              <a:t>UndoCommands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numUndos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Console.WriteLine</a:t>
            </a:r>
            <a:r>
              <a:rPr lang="en-US" sz="2000" dirty="0"/>
              <a:t>("REVERSING {0} COMMAND(S).", </a:t>
            </a:r>
            <a:r>
              <a:rPr lang="en-US" sz="2000" dirty="0" err="1"/>
              <a:t>numUndos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while (</a:t>
            </a:r>
            <a:r>
              <a:rPr lang="en-US" sz="2000" dirty="0" err="1"/>
              <a:t>numUndos</a:t>
            </a:r>
            <a:r>
              <a:rPr lang="en-US" sz="2000" dirty="0"/>
              <a:t> &gt; 0 &amp;&amp; _</a:t>
            </a:r>
            <a:r>
              <a:rPr lang="en-US" sz="2000" dirty="0" err="1"/>
              <a:t>undoStack.Count</a:t>
            </a:r>
            <a:r>
              <a:rPr lang="en-US" sz="2000" dirty="0"/>
              <a:t> &gt; 0)</a:t>
            </a:r>
          </a:p>
          <a:p>
            <a:pPr marL="0" indent="0">
              <a:buNone/>
            </a:pPr>
            <a:r>
              <a:rPr lang="en-US" sz="2000" dirty="0"/>
              <a:t>       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RobotCommandBase</a:t>
            </a:r>
            <a:r>
              <a:rPr lang="en-US" sz="2000" dirty="0"/>
              <a:t> command = _</a:t>
            </a:r>
            <a:r>
              <a:rPr lang="en-US" sz="2000" dirty="0" err="1"/>
              <a:t>undoStack.Pop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command.Undo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numUndos</a:t>
            </a:r>
            <a:r>
              <a:rPr lang="en-US" sz="2000" dirty="0"/>
              <a:t>--;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86800" cy="36576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http://www.codeproject.com/Articles/455228/Design-Patterns-3-of-3-Behavioral-Design-Patterns#CommandReal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Pattern: 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Robot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void Move(</a:t>
            </a:r>
            <a:r>
              <a:rPr lang="en-US" dirty="0" err="1"/>
              <a:t>int</a:t>
            </a:r>
            <a:r>
              <a:rPr lang="en-US" dirty="0"/>
              <a:t> distance)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if (distance &gt; 0)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("Robot moved forwards {0}mm.", distance);</a:t>
            </a:r>
          </a:p>
          <a:p>
            <a:pPr marL="0" indent="0">
              <a:buNone/>
            </a:pPr>
            <a:r>
              <a:rPr lang="en-US" dirty="0"/>
              <a:t>        else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("Robot moved backwards {0}mm.", -distance);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RotateLeft</a:t>
            </a:r>
            <a:r>
              <a:rPr lang="en-US" dirty="0"/>
              <a:t>(double angle)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if (angle &gt; 0)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("Robot rotated left {0} degrees.", angle);</a:t>
            </a:r>
          </a:p>
          <a:p>
            <a:pPr marL="0" indent="0">
              <a:buNone/>
            </a:pPr>
            <a:r>
              <a:rPr lang="en-US" dirty="0"/>
              <a:t>        else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("Robot rotated right {0} degrees.", -angle);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86800" cy="36576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http://www.codeproject.com/Articles/455228/Design-Patterns-3-of-3-Behavioral-Design-Patterns#CommandReal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Pattern: 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public void </a:t>
            </a:r>
            <a:r>
              <a:rPr lang="en-US" dirty="0" err="1"/>
              <a:t>RotateRight</a:t>
            </a:r>
            <a:r>
              <a:rPr lang="en-US" dirty="0"/>
              <a:t>(double angle)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if (angle &gt; 0)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("Robot rotated right {0} degrees.", angle);</a:t>
            </a:r>
          </a:p>
          <a:p>
            <a:pPr marL="0" indent="0">
              <a:buNone/>
            </a:pPr>
            <a:r>
              <a:rPr lang="en-US" dirty="0"/>
              <a:t>        else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("Robot rotated left {0} degrees.", -angle);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TakeSample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take)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if(take)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("Robot took sample");</a:t>
            </a:r>
          </a:p>
          <a:p>
            <a:pPr marL="0" indent="0">
              <a:buNone/>
            </a:pPr>
            <a:r>
              <a:rPr lang="en-US" dirty="0"/>
              <a:t>        else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("Robot released sample");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86800" cy="36576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http://www.codeproject.com/Articles/455228/Design-Patterns-3-of-3-Behavioral-Design-Patterns#CommandReal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Pattern: 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Program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static void Main()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var</a:t>
            </a:r>
            <a:r>
              <a:rPr lang="en-US" sz="1800" dirty="0"/>
              <a:t> robot = new Robot();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var</a:t>
            </a:r>
            <a:r>
              <a:rPr lang="en-US" sz="1800" dirty="0"/>
              <a:t> controller = new </a:t>
            </a:r>
            <a:r>
              <a:rPr lang="en-US" sz="1800" dirty="0" err="1"/>
              <a:t>RobotController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var</a:t>
            </a:r>
            <a:r>
              <a:rPr lang="en-US" sz="1800" dirty="0"/>
              <a:t> move = new </a:t>
            </a:r>
            <a:r>
              <a:rPr lang="en-US" sz="1800" dirty="0" err="1"/>
              <a:t>MoveCommand</a:t>
            </a:r>
            <a:r>
              <a:rPr lang="en-US" sz="1800" dirty="0"/>
              <a:t>(robot);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move.ForwardDistance</a:t>
            </a:r>
            <a:r>
              <a:rPr lang="en-US" sz="1800" dirty="0"/>
              <a:t> = 1000;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controller.Commands.Enqueue</a:t>
            </a:r>
            <a:r>
              <a:rPr lang="en-US" sz="1800" dirty="0"/>
              <a:t>(move);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var</a:t>
            </a:r>
            <a:r>
              <a:rPr lang="en-US" sz="1800" dirty="0"/>
              <a:t> rotate = new </a:t>
            </a:r>
            <a:r>
              <a:rPr lang="en-US" sz="1800" dirty="0" err="1"/>
              <a:t>RotateLeftCommand</a:t>
            </a:r>
            <a:r>
              <a:rPr lang="en-US" sz="1800" dirty="0"/>
              <a:t>(robot);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rotate.LeftRotationAngle</a:t>
            </a:r>
            <a:r>
              <a:rPr lang="en-US" sz="1800" dirty="0"/>
              <a:t> = 45;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controller.Commands.Enqueue</a:t>
            </a:r>
            <a:r>
              <a:rPr lang="en-US" sz="1800" dirty="0"/>
              <a:t>(rotate</a:t>
            </a:r>
            <a:r>
              <a:rPr lang="en-US" sz="1800" dirty="0" smtClean="0"/>
              <a:t>);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86800" cy="36576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http://www.codeproject.com/Articles/455228/Design-Patterns-3-of-3-Behavioral-Design-Patterns#CommandReal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Pattern: 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var</a:t>
            </a:r>
            <a:r>
              <a:rPr lang="en-US" sz="2000" dirty="0"/>
              <a:t> scoop = new </a:t>
            </a:r>
            <a:r>
              <a:rPr lang="en-US" sz="2000" dirty="0" err="1"/>
              <a:t>TakeSampleCommand</a:t>
            </a:r>
            <a:r>
              <a:rPr lang="en-US" sz="2000" dirty="0"/>
              <a:t>(robot);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scoop.TakeSample</a:t>
            </a:r>
            <a:r>
              <a:rPr lang="en-US" sz="2000" dirty="0"/>
              <a:t> = true;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controller.Commands.Enqueue</a:t>
            </a:r>
            <a:r>
              <a:rPr lang="en-US" sz="2000" dirty="0"/>
              <a:t>(scoop);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controller.ExecuteCommands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controller.UndoCommands</a:t>
            </a:r>
            <a:r>
              <a:rPr lang="en-US" sz="2000" dirty="0"/>
              <a:t>(3);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86800" cy="36576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http://www.codeproject.com/Articles/455228/Design-Patterns-3-of-3-Behavioral-Design-Patterns#CommandReal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Command pattern (Wikipedia)</a:t>
            </a:r>
          </a:p>
          <a:p>
            <a:pPr lvl="1">
              <a:buNone/>
            </a:pPr>
            <a:r>
              <a:rPr lang="en-US" sz="1800" dirty="0" smtClean="0">
                <a:hlinkClick r:id="rId2"/>
              </a:rPr>
              <a:t>http://en.wikipedia.org/wiki/Command_pattern</a:t>
            </a:r>
            <a:endParaRPr lang="en-US" sz="1800" dirty="0" smtClean="0"/>
          </a:p>
          <a:p>
            <a:r>
              <a:rPr lang="en-US" dirty="0" smtClean="0"/>
              <a:t>Command (</a:t>
            </a:r>
            <a:r>
              <a:rPr lang="en-US" dirty="0" err="1" smtClean="0"/>
              <a:t>JavaCamp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1800" dirty="0" smtClean="0">
                <a:hlinkClick r:id="rId3"/>
              </a:rPr>
              <a:t>http://www.javacamp.org/designPattern/</a:t>
            </a:r>
            <a:r>
              <a:rPr lang="en-US" sz="1800" dirty="0" smtClean="0"/>
              <a:t> </a:t>
            </a:r>
          </a:p>
          <a:p>
            <a:r>
              <a:rPr lang="en-US" dirty="0" smtClean="0"/>
              <a:t>Command Pattern (Object-Oriented Design)</a:t>
            </a:r>
          </a:p>
          <a:p>
            <a:pPr lvl="1">
              <a:buNone/>
            </a:pPr>
            <a:r>
              <a:rPr lang="en-US" sz="1800" dirty="0" smtClean="0">
                <a:hlinkClick r:id="rId4"/>
              </a:rPr>
              <a:t>http://www.oodesign.com/command-pattern.html</a:t>
            </a:r>
            <a:endParaRPr lang="en-US" sz="1800" dirty="0" smtClean="0"/>
          </a:p>
          <a:p>
            <a:r>
              <a:rPr lang="en-US" dirty="0" smtClean="0"/>
              <a:t>How to Use Actions (Java Swing Tutorial)</a:t>
            </a:r>
          </a:p>
          <a:p>
            <a:pPr lvl="1">
              <a:buNone/>
            </a:pPr>
            <a:r>
              <a:rPr lang="en-US" sz="1800" dirty="0" smtClean="0">
                <a:hlinkClick r:id="rId5"/>
              </a:rPr>
              <a:t>http://download.oracle.com/javase/tutorial/uiswing/misc/action.html</a:t>
            </a:r>
            <a:endParaRPr lang="en-US" sz="1800" dirty="0" smtClean="0"/>
          </a:p>
          <a:p>
            <a:r>
              <a:rPr lang="en-US" dirty="0" smtClean="0"/>
              <a:t>Command Design Pattern (</a:t>
            </a:r>
            <a:r>
              <a:rPr lang="en-US" dirty="0" err="1" smtClean="0"/>
              <a:t>SourceMaking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1800" dirty="0" smtClean="0">
                <a:hlinkClick r:id="rId6"/>
              </a:rPr>
              <a:t>http://sourcemaking.com/design_patterns/command</a:t>
            </a:r>
            <a:r>
              <a:rPr lang="en-US" sz="1800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 Pattern</a:t>
            </a:r>
          </a:p>
        </p:txBody>
      </p:sp>
      <p:sp>
        <p:nvSpPr>
          <p:cNvPr id="31747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Intent:  Encapsulate a request as an object thereby letting you</a:t>
            </a:r>
          </a:p>
          <a:p>
            <a:pPr lvl="1" eaLnBrk="1" hangingPunct="1"/>
            <a:r>
              <a:rPr lang="en-US" dirty="0" smtClean="0"/>
              <a:t>parameterize clients with different requests</a:t>
            </a:r>
          </a:p>
          <a:p>
            <a:pPr lvl="1" eaLnBrk="1" hangingPunct="1"/>
            <a:r>
              <a:rPr lang="en-US" dirty="0" smtClean="0"/>
              <a:t>queue or log requests</a:t>
            </a:r>
          </a:p>
          <a:p>
            <a:pPr lvl="1" eaLnBrk="1" hangingPunct="1"/>
            <a:r>
              <a:rPr lang="en-US" dirty="0" smtClean="0"/>
              <a:t>and, support </a:t>
            </a:r>
            <a:r>
              <a:rPr lang="en-US" dirty="0" smtClean="0"/>
              <a:t>undoable operations</a:t>
            </a:r>
          </a:p>
          <a:p>
            <a:pPr eaLnBrk="1" hangingPunct="1"/>
            <a:r>
              <a:rPr lang="en-US" dirty="0" smtClean="0"/>
              <a:t>Also Known As:  Action,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Applicability – Use the Command pattern</a:t>
            </a:r>
          </a:p>
          <a:p>
            <a:r>
              <a:rPr lang="en-US" sz="2300" dirty="0" smtClean="0"/>
              <a:t>to parameterize objects by an action to </a:t>
            </a:r>
            <a:r>
              <a:rPr lang="en-US" sz="2300" dirty="0" smtClean="0"/>
              <a:t>be </a:t>
            </a:r>
            <a:r>
              <a:rPr lang="en-US" sz="2300" dirty="0" smtClean="0"/>
              <a:t>performed </a:t>
            </a:r>
            <a:r>
              <a:rPr lang="en-US" sz="2300" dirty="0" smtClean="0"/>
              <a:t>(e.g., a button or menu item</a:t>
            </a:r>
            <a:r>
              <a:rPr lang="en-US" sz="2300" dirty="0" smtClean="0"/>
              <a:t>) .  </a:t>
            </a:r>
            <a:r>
              <a:rPr lang="en-US" sz="2300" dirty="0" smtClean="0"/>
              <a:t>Commands are object-oriented replacements for callbacks.</a:t>
            </a:r>
          </a:p>
          <a:p>
            <a:r>
              <a:rPr lang="en-US" sz="2300" dirty="0" smtClean="0"/>
              <a:t>to specify, queue, and execute requests at different times.  A Command object can have a lifetime independent of the original request.</a:t>
            </a:r>
          </a:p>
          <a:p>
            <a:r>
              <a:rPr lang="en-US" sz="2300" dirty="0" smtClean="0"/>
              <a:t>to support undo:  The Command’s execute operation can store state information within the Command object itself for reversing its effects.</a:t>
            </a:r>
          </a:p>
          <a:p>
            <a:r>
              <a:rPr lang="en-US" sz="2300" dirty="0" smtClean="0"/>
              <a:t>to support logging changes so that they can be reapplied in case of a system crash.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743200" y="2164080"/>
            <a:ext cx="1371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r>
              <a:rPr lang="en-US" sz="1800" b="0" dirty="0"/>
              <a:t>Invoker </a:t>
            </a:r>
            <a:endParaRPr lang="en-US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66800" y="3764280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r>
              <a:rPr lang="en-US" sz="1800" b="0"/>
              <a:t>Client</a:t>
            </a:r>
            <a:endParaRPr lang="en-US" b="0" i="1"/>
          </a:p>
        </p:txBody>
      </p:sp>
      <p:grpSp>
        <p:nvGrpSpPr>
          <p:cNvPr id="62" name="Group 61"/>
          <p:cNvGrpSpPr/>
          <p:nvPr/>
        </p:nvGrpSpPr>
        <p:grpSpPr>
          <a:xfrm>
            <a:off x="5528310" y="1752600"/>
            <a:ext cx="1744980" cy="1280160"/>
            <a:chOff x="5528310" y="1752600"/>
            <a:chExt cx="1744980" cy="1280160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528310" y="1752600"/>
              <a:ext cx="1737360" cy="12801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i="1" dirty="0" smtClean="0"/>
                <a:t>«</a:t>
              </a:r>
              <a:r>
                <a:rPr lang="en-US" sz="1800" b="0" i="1" dirty="0" smtClean="0"/>
                <a:t>interface»</a:t>
              </a:r>
              <a:endParaRPr lang="en-US" sz="1800" b="0" i="1" dirty="0"/>
            </a:p>
            <a:p>
              <a:pPr>
                <a:spcBef>
                  <a:spcPct val="0"/>
                </a:spcBef>
              </a:pPr>
              <a:r>
                <a:rPr lang="en-US" sz="1800" b="0" i="1" dirty="0" smtClean="0"/>
                <a:t>Command</a:t>
              </a:r>
            </a:p>
            <a:p>
              <a:pPr>
                <a:spcBef>
                  <a:spcPct val="0"/>
                </a:spcBef>
              </a:pPr>
              <a:endParaRPr lang="en-US" sz="1800" i="1" dirty="0" smtClean="0"/>
            </a:p>
            <a:p>
              <a:pPr>
                <a:spcBef>
                  <a:spcPct val="0"/>
                </a:spcBef>
              </a:pPr>
              <a:r>
                <a:rPr lang="en-US" sz="1800" b="0" i="1" dirty="0" smtClean="0"/>
                <a:t>execute()</a:t>
              </a:r>
              <a:endParaRPr lang="en-US" b="0" i="1" dirty="0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5535930" y="2576245"/>
              <a:ext cx="173736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5535930" y="2458949"/>
              <a:ext cx="173736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6309519" y="3046950"/>
            <a:ext cx="182563" cy="182562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834640" y="3489960"/>
            <a:ext cx="1280160" cy="1005840"/>
            <a:chOff x="2834640" y="3489960"/>
            <a:chExt cx="1280160" cy="1005840"/>
          </a:xfrm>
        </p:grpSpPr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834640" y="3489960"/>
              <a:ext cx="1280160" cy="1005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0">
              <a:spAutoFit/>
            </a:bodyPr>
            <a:lstStyle/>
            <a:p>
              <a:pPr algn="l"/>
              <a:r>
                <a:rPr lang="en-US" sz="1800" b="0" dirty="0" smtClean="0"/>
                <a:t>  Receiver</a:t>
              </a:r>
            </a:p>
            <a:p>
              <a:pPr algn="l"/>
              <a:endParaRPr lang="en-US" sz="1800" dirty="0" smtClean="0"/>
            </a:p>
            <a:p>
              <a:pPr algn="l"/>
              <a:r>
                <a:rPr lang="en-US" sz="1800" b="0" dirty="0" smtClean="0"/>
                <a:t>action()</a:t>
              </a:r>
              <a:endParaRPr lang="en-US" b="0" dirty="0"/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>
              <a:off x="2834640" y="3935001"/>
              <a:ext cx="128016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2834640" y="4062778"/>
              <a:ext cx="128016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5257800" y="3733800"/>
            <a:ext cx="2286000" cy="1188720"/>
            <a:chOff x="5257800" y="3733800"/>
            <a:chExt cx="2286000" cy="1188720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257800" y="3733800"/>
              <a:ext cx="2286000" cy="1188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0">
              <a:spAutoFit/>
            </a:bodyPr>
            <a:lstStyle/>
            <a:p>
              <a:pPr algn="l">
                <a:spcBef>
                  <a:spcPts val="800"/>
                </a:spcBef>
              </a:pPr>
              <a:r>
                <a:rPr lang="en-US" sz="1800" b="0" dirty="0" smtClean="0"/>
                <a:t> ConcreteCommand</a:t>
              </a:r>
              <a:endParaRPr lang="en-US" sz="1800" dirty="0" smtClean="0"/>
            </a:p>
            <a:p>
              <a:pPr algn="l">
                <a:spcBef>
                  <a:spcPts val="800"/>
                </a:spcBef>
              </a:pPr>
              <a:r>
                <a:rPr lang="en-US" sz="1800" b="0" dirty="0" smtClean="0"/>
                <a:t>state</a:t>
              </a:r>
              <a:endParaRPr lang="en-US" sz="1800" dirty="0" smtClean="0"/>
            </a:p>
            <a:p>
              <a:pPr algn="l">
                <a:spcBef>
                  <a:spcPts val="800"/>
                </a:spcBef>
              </a:pPr>
              <a:r>
                <a:rPr lang="en-US" sz="1800" b="0" dirty="0" smtClean="0"/>
                <a:t>execute()</a:t>
              </a:r>
              <a:endParaRPr lang="en-US" b="0" dirty="0"/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5257800" y="4150623"/>
              <a:ext cx="228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5257800" y="4531623"/>
              <a:ext cx="228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AutoShape 14"/>
          <p:cNvSpPr>
            <a:spLocks noChangeArrowheads="1"/>
          </p:cNvSpPr>
          <p:nvPr/>
        </p:nvSpPr>
        <p:spPr bwMode="gray">
          <a:xfrm>
            <a:off x="4114800" y="2301399"/>
            <a:ext cx="274637" cy="182562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913120" y="5638800"/>
            <a:ext cx="2011680" cy="457200"/>
            <a:chOff x="5913120" y="5638800"/>
            <a:chExt cx="2011680" cy="457200"/>
          </a:xfrm>
        </p:grpSpPr>
        <p:grpSp>
          <p:nvGrpSpPr>
            <p:cNvPr id="39" name="Group 24"/>
            <p:cNvGrpSpPr>
              <a:grpSpLocks/>
            </p:cNvGrpSpPr>
            <p:nvPr/>
          </p:nvGrpSpPr>
          <p:grpSpPr bwMode="auto">
            <a:xfrm>
              <a:off x="5913120" y="5638800"/>
              <a:ext cx="2011680" cy="457200"/>
              <a:chOff x="1680" y="2201"/>
              <a:chExt cx="2361" cy="693"/>
            </a:xfrm>
          </p:grpSpPr>
          <p:sp>
            <p:nvSpPr>
              <p:cNvPr id="40" name="AutoShape 9"/>
              <p:cNvSpPr>
                <a:spLocks noChangeArrowheads="1"/>
              </p:cNvSpPr>
              <p:nvPr/>
            </p:nvSpPr>
            <p:spPr bwMode="gray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2813"/>
                <a:endParaRPr lang="en-US"/>
              </a:p>
            </p:txBody>
          </p:sp>
          <p:sp>
            <p:nvSpPr>
              <p:cNvPr id="42" name="Line 19"/>
              <p:cNvSpPr>
                <a:spLocks noChangeShapeType="1"/>
              </p:cNvSpPr>
              <p:nvPr/>
            </p:nvSpPr>
            <p:spPr bwMode="gray">
              <a:xfrm>
                <a:off x="1680" y="2203"/>
                <a:ext cx="0" cy="6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44" name="Line 20"/>
              <p:cNvSpPr>
                <a:spLocks noChangeShapeType="1"/>
              </p:cNvSpPr>
              <p:nvPr/>
            </p:nvSpPr>
            <p:spPr bwMode="gray">
              <a:xfrm>
                <a:off x="1680" y="2894"/>
                <a:ext cx="23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dirty="0"/>
              </a:p>
            </p:txBody>
          </p:sp>
          <p:sp>
            <p:nvSpPr>
              <p:cNvPr id="45" name="Line 21"/>
              <p:cNvSpPr>
                <a:spLocks noChangeShapeType="1"/>
              </p:cNvSpPr>
              <p:nvPr/>
            </p:nvSpPr>
            <p:spPr bwMode="gray">
              <a:xfrm>
                <a:off x="1680" y="2201"/>
                <a:ext cx="2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dirty="0"/>
              </a:p>
            </p:txBody>
          </p:sp>
          <p:sp>
            <p:nvSpPr>
              <p:cNvPr id="46" name="Line 22"/>
              <p:cNvSpPr>
                <a:spLocks noChangeShapeType="1"/>
              </p:cNvSpPr>
              <p:nvPr/>
            </p:nvSpPr>
            <p:spPr bwMode="gray">
              <a:xfrm>
                <a:off x="4041" y="2433"/>
                <a:ext cx="0" cy="4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973797" y="5682734"/>
              <a:ext cx="1890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/>
                <a:t>receiver.action</a:t>
              </a:r>
              <a:r>
                <a:rPr lang="en-US" sz="1800" dirty="0" smtClean="0"/>
                <a:t>();</a:t>
              </a:r>
              <a:endParaRPr lang="en-US" sz="1800" dirty="0"/>
            </a:p>
          </p:txBody>
        </p:sp>
      </p:grpSp>
      <p:cxnSp>
        <p:nvCxnSpPr>
          <p:cNvPr id="50" name="Straight Connector 49"/>
          <p:cNvCxnSpPr>
            <a:stCxn id="34" idx="3"/>
            <a:endCxn id="9" idx="0"/>
          </p:cNvCxnSpPr>
          <p:nvPr/>
        </p:nvCxnSpPr>
        <p:spPr bwMode="auto">
          <a:xfrm flipH="1">
            <a:off x="6400800" y="3229512"/>
            <a:ext cx="1" cy="50428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3" idx="3"/>
            <a:endCxn id="8" idx="1"/>
          </p:cNvCxnSpPr>
          <p:nvPr/>
        </p:nvCxnSpPr>
        <p:spPr bwMode="auto">
          <a:xfrm>
            <a:off x="4389437" y="2392680"/>
            <a:ext cx="113887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Arrow Connector 54"/>
          <p:cNvCxnSpPr>
            <a:stCxn id="7" idx="3"/>
            <a:endCxn id="22" idx="1"/>
          </p:cNvCxnSpPr>
          <p:nvPr/>
        </p:nvCxnSpPr>
        <p:spPr bwMode="auto">
          <a:xfrm>
            <a:off x="1981200" y="3992880"/>
            <a:ext cx="85344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7" name="Straight Arrow Connector 56"/>
          <p:cNvCxnSpPr>
            <a:endCxn id="22" idx="3"/>
          </p:cNvCxnSpPr>
          <p:nvPr/>
        </p:nvCxnSpPr>
        <p:spPr bwMode="auto">
          <a:xfrm flipH="1" flipV="1">
            <a:off x="4114800" y="3992880"/>
            <a:ext cx="1143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9" name="Straight Arrow Connector 58"/>
          <p:cNvCxnSpPr>
            <a:stCxn id="7" idx="2"/>
          </p:cNvCxnSpPr>
          <p:nvPr/>
        </p:nvCxnSpPr>
        <p:spPr bwMode="auto">
          <a:xfrm rot="16200000" flipH="1">
            <a:off x="3139440" y="2606040"/>
            <a:ext cx="502920" cy="3733800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6918960" y="4724400"/>
            <a:ext cx="0" cy="91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Participants</a:t>
            </a:r>
          </a:p>
          <a:p>
            <a:pPr>
              <a:lnSpc>
                <a:spcPct val="90000"/>
              </a:lnSpc>
            </a:pPr>
            <a:r>
              <a:rPr lang="en-US" sz="2300" dirty="0" smtClean="0"/>
              <a:t>Command </a:t>
            </a:r>
            <a:r>
              <a:rPr lang="en-US" sz="2300" i="1" dirty="0" smtClean="0"/>
              <a:t>Interface</a:t>
            </a:r>
            <a:endParaRPr lang="en-US" sz="2300" dirty="0" smtClean="0"/>
          </a:p>
          <a:p>
            <a:pPr lvl="1">
              <a:lnSpc>
                <a:spcPct val="90000"/>
              </a:lnSpc>
            </a:pPr>
            <a:r>
              <a:rPr lang="en-US" sz="1950" dirty="0" smtClean="0"/>
              <a:t>declares an interface for executing an operation</a:t>
            </a:r>
          </a:p>
          <a:p>
            <a:pPr>
              <a:lnSpc>
                <a:spcPct val="90000"/>
              </a:lnSpc>
            </a:pPr>
            <a:r>
              <a:rPr lang="en-US" sz="2300" dirty="0" err="1" smtClean="0"/>
              <a:t>ConcreteCommand</a:t>
            </a:r>
            <a:r>
              <a:rPr lang="en-US" sz="2300" dirty="0" smtClean="0"/>
              <a:t> (e.g. </a:t>
            </a:r>
            <a:r>
              <a:rPr lang="en-US" sz="2300" dirty="0" err="1" smtClean="0"/>
              <a:t>PasteCommand</a:t>
            </a:r>
            <a:r>
              <a:rPr lang="en-US" sz="2300" dirty="0" smtClean="0"/>
              <a:t>, </a:t>
            </a:r>
            <a:r>
              <a:rPr lang="en-US" sz="2300" dirty="0" err="1" smtClean="0"/>
              <a:t>OpenCommand</a:t>
            </a:r>
            <a:r>
              <a:rPr lang="en-US" sz="2300" dirty="0" smtClean="0"/>
              <a:t>)</a:t>
            </a:r>
            <a:endParaRPr lang="en-US" sz="2300" dirty="0" smtClean="0"/>
          </a:p>
          <a:p>
            <a:pPr lvl="1">
              <a:lnSpc>
                <a:spcPct val="90000"/>
              </a:lnSpc>
            </a:pPr>
            <a:r>
              <a:rPr lang="en-US" sz="1950" dirty="0" smtClean="0"/>
              <a:t>binds Receiver object and the action to be performed.</a:t>
            </a:r>
          </a:p>
          <a:p>
            <a:pPr lvl="1">
              <a:lnSpc>
                <a:spcPct val="90000"/>
              </a:lnSpc>
            </a:pPr>
            <a:r>
              <a:rPr lang="en-US" sz="1950" dirty="0" smtClean="0"/>
              <a:t>execute() invokes the corresponding operation on Receiver</a:t>
            </a:r>
          </a:p>
          <a:p>
            <a:pPr>
              <a:lnSpc>
                <a:spcPct val="90000"/>
              </a:lnSpc>
            </a:pPr>
            <a:r>
              <a:rPr lang="en-US" sz="2300" dirty="0" smtClean="0"/>
              <a:t>Client (Application)</a:t>
            </a:r>
            <a:endParaRPr lang="en-US" sz="2300" dirty="0" smtClean="0"/>
          </a:p>
          <a:p>
            <a:pPr lvl="1">
              <a:lnSpc>
                <a:spcPct val="90000"/>
              </a:lnSpc>
            </a:pPr>
            <a:r>
              <a:rPr lang="en-US" sz="1950" dirty="0" smtClean="0"/>
              <a:t>creates a ConcreteCommand object and sets its Receiver </a:t>
            </a:r>
          </a:p>
          <a:p>
            <a:r>
              <a:rPr lang="en-US" sz="2300" dirty="0" smtClean="0"/>
              <a:t>Invoker (e.g. </a:t>
            </a:r>
            <a:r>
              <a:rPr lang="en-US" sz="2300" dirty="0" err="1" smtClean="0"/>
              <a:t>MenuItem</a:t>
            </a:r>
            <a:r>
              <a:rPr lang="en-US" sz="2300" dirty="0" smtClean="0"/>
              <a:t>)</a:t>
            </a:r>
            <a:endParaRPr lang="en-US" sz="2300" dirty="0" smtClean="0"/>
          </a:p>
          <a:p>
            <a:pPr lvl="1"/>
            <a:r>
              <a:rPr lang="en-US" sz="1950" dirty="0" smtClean="0"/>
              <a:t>asks the command to carry out the request </a:t>
            </a:r>
          </a:p>
          <a:p>
            <a:r>
              <a:rPr lang="en-US" sz="2300" dirty="0" smtClean="0"/>
              <a:t>Receiver (e.g. Document, Application)</a:t>
            </a:r>
            <a:endParaRPr lang="en-US" sz="2300" dirty="0" smtClean="0"/>
          </a:p>
          <a:p>
            <a:pPr lvl="1"/>
            <a:r>
              <a:rPr lang="en-US" sz="1950" dirty="0" smtClean="0"/>
              <a:t>implements the action to be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Collaborations</a:t>
            </a:r>
          </a:p>
          <a:p>
            <a:r>
              <a:rPr lang="en-US" dirty="0" smtClean="0"/>
              <a:t>The client creates a ConcreteCommand object and specifies its receiver.</a:t>
            </a:r>
          </a:p>
          <a:p>
            <a:r>
              <a:rPr lang="en-US" dirty="0" smtClean="0"/>
              <a:t>An Invoker object stores the ConcreteCommand object.</a:t>
            </a:r>
          </a:p>
          <a:p>
            <a:r>
              <a:rPr lang="en-US" dirty="0" smtClean="0"/>
              <a:t>The invoker issues a request by calling execute() on the command.  When commands are undoable, the ConcreteCommand object stores state for undoing the command prior to invoking execute().</a:t>
            </a:r>
          </a:p>
          <a:p>
            <a:r>
              <a:rPr lang="en-US" dirty="0" smtClean="0"/>
              <a:t>The ConcreteCommand object invokes operations on its receiver to carry out the request.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gray">
          <a:xfrm>
            <a:off x="7102475" y="2057400"/>
            <a:ext cx="12795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u="sng" dirty="0"/>
              <a:t>: </a:t>
            </a:r>
            <a:r>
              <a:rPr lang="en-US" sz="1800" u="sng" dirty="0" smtClean="0"/>
              <a:t>Receiver</a:t>
            </a:r>
            <a:endParaRPr lang="en-US" sz="1800" u="sng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gray">
          <a:xfrm>
            <a:off x="5139068" y="2057400"/>
            <a:ext cx="155448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u="sng" dirty="0" smtClean="0"/>
              <a:t>c : Command</a:t>
            </a:r>
            <a:endParaRPr lang="en-US" sz="1800" u="sng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gray">
          <a:xfrm>
            <a:off x="1014666" y="2057400"/>
            <a:ext cx="12795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u="sng" dirty="0"/>
              <a:t>: </a:t>
            </a:r>
            <a:r>
              <a:rPr lang="en-US" sz="1800" u="sng" dirty="0" smtClean="0"/>
              <a:t>Client</a:t>
            </a:r>
            <a:endParaRPr lang="en-US" sz="1800" u="sng" dirty="0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gray">
          <a:xfrm>
            <a:off x="1701798" y="3159036"/>
            <a:ext cx="411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gray">
          <a:xfrm>
            <a:off x="1727202" y="2788722"/>
            <a:ext cx="108234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dirty="0" smtClean="0"/>
              <a:t>«create»</a:t>
            </a:r>
            <a:endParaRPr lang="en-US" sz="1800" dirty="0"/>
          </a:p>
        </p:txBody>
      </p:sp>
      <p:sp>
        <p:nvSpPr>
          <p:cNvPr id="28" name="Rectangle 41"/>
          <p:cNvSpPr>
            <a:spLocks noChangeArrowheads="1"/>
          </p:cNvSpPr>
          <p:nvPr/>
        </p:nvSpPr>
        <p:spPr bwMode="gray">
          <a:xfrm>
            <a:off x="3429000" y="2057400"/>
            <a:ext cx="12795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u="sng" dirty="0"/>
              <a:t>: </a:t>
            </a:r>
            <a:r>
              <a:rPr lang="en-US" sz="1800" u="sng" dirty="0" smtClean="0"/>
              <a:t>Invoker</a:t>
            </a:r>
            <a:endParaRPr lang="en-US" sz="1800" u="sng" dirty="0"/>
          </a:p>
        </p:txBody>
      </p:sp>
      <p:sp>
        <p:nvSpPr>
          <p:cNvPr id="35" name="Line 57"/>
          <p:cNvSpPr>
            <a:spLocks noChangeShapeType="1"/>
          </p:cNvSpPr>
          <p:nvPr/>
        </p:nvSpPr>
        <p:spPr bwMode="gray">
          <a:xfrm>
            <a:off x="312737" y="5689601"/>
            <a:ext cx="8001000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8" name="AutoShape 62"/>
          <p:cNvSpPr>
            <a:spLocks noChangeArrowheads="1"/>
          </p:cNvSpPr>
          <p:nvPr/>
        </p:nvSpPr>
        <p:spPr bwMode="gray">
          <a:xfrm>
            <a:off x="1557681" y="5689601"/>
            <a:ext cx="228600" cy="228600"/>
          </a:xfrm>
          <a:prstGeom prst="triangle">
            <a:avLst>
              <a:gd name="adj" fmla="val 50000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0" name="AutoShape 64"/>
          <p:cNvSpPr>
            <a:spLocks noChangeArrowheads="1"/>
          </p:cNvSpPr>
          <p:nvPr/>
        </p:nvSpPr>
        <p:spPr bwMode="gray">
          <a:xfrm>
            <a:off x="5795365" y="5689601"/>
            <a:ext cx="228600" cy="228600"/>
          </a:xfrm>
          <a:prstGeom prst="triangle">
            <a:avLst>
              <a:gd name="adj" fmla="val 50000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1" name="AutoShape 65"/>
          <p:cNvSpPr>
            <a:spLocks noChangeArrowheads="1"/>
          </p:cNvSpPr>
          <p:nvPr/>
        </p:nvSpPr>
        <p:spPr bwMode="gray">
          <a:xfrm>
            <a:off x="3954463" y="5689601"/>
            <a:ext cx="228600" cy="228600"/>
          </a:xfrm>
          <a:prstGeom prst="triangle">
            <a:avLst>
              <a:gd name="adj" fmla="val 50000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4" name="AutoShape 68"/>
          <p:cNvCxnSpPr>
            <a:cxnSpLocks noChangeShapeType="1"/>
            <a:stCxn id="15" idx="2"/>
            <a:endCxn id="55" idx="0"/>
          </p:cNvCxnSpPr>
          <p:nvPr/>
        </p:nvCxnSpPr>
        <p:spPr bwMode="gray">
          <a:xfrm flipH="1">
            <a:off x="7742237" y="2514600"/>
            <a:ext cx="1" cy="3175001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46" name="AutoShape 71"/>
          <p:cNvCxnSpPr>
            <a:cxnSpLocks noChangeShapeType="1"/>
            <a:stCxn id="18" idx="2"/>
            <a:endCxn id="38" idx="0"/>
          </p:cNvCxnSpPr>
          <p:nvPr/>
        </p:nvCxnSpPr>
        <p:spPr bwMode="gray">
          <a:xfrm>
            <a:off x="1654429" y="2514600"/>
            <a:ext cx="17552" cy="3175001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49" name="AutoShape 74"/>
          <p:cNvCxnSpPr>
            <a:cxnSpLocks noChangeShapeType="1"/>
            <a:stCxn id="16" idx="2"/>
            <a:endCxn id="40" idx="0"/>
          </p:cNvCxnSpPr>
          <p:nvPr/>
        </p:nvCxnSpPr>
        <p:spPr bwMode="gray">
          <a:xfrm flipH="1">
            <a:off x="5909665" y="2514600"/>
            <a:ext cx="6643" cy="3175001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51" name="AutoShape 76"/>
          <p:cNvCxnSpPr>
            <a:cxnSpLocks noChangeShapeType="1"/>
            <a:stCxn id="28" idx="2"/>
            <a:endCxn id="41" idx="0"/>
          </p:cNvCxnSpPr>
          <p:nvPr/>
        </p:nvCxnSpPr>
        <p:spPr bwMode="gray">
          <a:xfrm>
            <a:off x="4068763" y="2514600"/>
            <a:ext cx="0" cy="3175001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53" name="Line 31"/>
          <p:cNvSpPr>
            <a:spLocks noChangeShapeType="1"/>
          </p:cNvSpPr>
          <p:nvPr/>
        </p:nvSpPr>
        <p:spPr bwMode="gray">
          <a:xfrm>
            <a:off x="1697565" y="3698965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gray">
          <a:xfrm>
            <a:off x="1727873" y="3323592"/>
            <a:ext cx="20313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dirty="0" err="1" smtClean="0"/>
              <a:t>storeCommand</a:t>
            </a:r>
            <a:r>
              <a:rPr lang="en-US" sz="1800" dirty="0" smtClean="0"/>
              <a:t>(c)</a:t>
            </a:r>
            <a:endParaRPr lang="en-US" sz="1800" dirty="0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gray">
          <a:xfrm>
            <a:off x="5922435" y="5018514"/>
            <a:ext cx="17373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gray">
          <a:xfrm>
            <a:off x="5993015" y="4643967"/>
            <a:ext cx="9541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dirty="0" smtClean="0"/>
              <a:t>action()</a:t>
            </a:r>
            <a:endParaRPr lang="en-US" sz="1800" dirty="0"/>
          </a:p>
        </p:txBody>
      </p:sp>
      <p:sp>
        <p:nvSpPr>
          <p:cNvPr id="60" name="Line 31"/>
          <p:cNvSpPr>
            <a:spLocks noChangeShapeType="1"/>
          </p:cNvSpPr>
          <p:nvPr/>
        </p:nvSpPr>
        <p:spPr bwMode="gray">
          <a:xfrm>
            <a:off x="4102101" y="4495800"/>
            <a:ext cx="17373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gray">
          <a:xfrm>
            <a:off x="4148664" y="4125486"/>
            <a:ext cx="11464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dirty="0" smtClean="0"/>
              <a:t>execute()</a:t>
            </a:r>
            <a:endParaRPr lang="en-US" sz="1800" dirty="0"/>
          </a:p>
        </p:txBody>
      </p:sp>
      <p:sp>
        <p:nvSpPr>
          <p:cNvPr id="55" name="AutoShape 65"/>
          <p:cNvSpPr>
            <a:spLocks noChangeArrowheads="1"/>
          </p:cNvSpPr>
          <p:nvPr/>
        </p:nvSpPr>
        <p:spPr bwMode="gray">
          <a:xfrm>
            <a:off x="7627937" y="5689601"/>
            <a:ext cx="228600" cy="228600"/>
          </a:xfrm>
          <a:prstGeom prst="triangle">
            <a:avLst>
              <a:gd name="adj" fmla="val 50000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gray">
          <a:xfrm>
            <a:off x="1578228" y="2974445"/>
            <a:ext cx="1524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gray">
          <a:xfrm>
            <a:off x="3992562" y="3496734"/>
            <a:ext cx="152400" cy="411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gray">
          <a:xfrm>
            <a:off x="5823943" y="2929470"/>
            <a:ext cx="184731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Rectangle 43"/>
          <p:cNvSpPr>
            <a:spLocks noChangeArrowheads="1"/>
          </p:cNvSpPr>
          <p:nvPr/>
        </p:nvSpPr>
        <p:spPr bwMode="gray">
          <a:xfrm>
            <a:off x="3992562" y="4292690"/>
            <a:ext cx="152400" cy="411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gray">
          <a:xfrm>
            <a:off x="5840108" y="4316144"/>
            <a:ext cx="1524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Rectangle 43"/>
          <p:cNvSpPr>
            <a:spLocks noChangeArrowheads="1"/>
          </p:cNvSpPr>
          <p:nvPr/>
        </p:nvSpPr>
        <p:spPr bwMode="gray">
          <a:xfrm>
            <a:off x="7666037" y="4811534"/>
            <a:ext cx="152400" cy="411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14878" y="1367135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Collaborations </a:t>
            </a:r>
            <a:r>
              <a:rPr lang="en-US" sz="2000" dirty="0" smtClean="0"/>
              <a:t>(continued)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Consequences</a:t>
            </a:r>
          </a:p>
          <a:p>
            <a:r>
              <a:rPr lang="en-US" dirty="0" smtClean="0"/>
              <a:t>Command decouples the object that invokes an operation from the one that knows how to perform it.</a:t>
            </a:r>
          </a:p>
          <a:p>
            <a:r>
              <a:rPr lang="en-US" dirty="0" smtClean="0"/>
              <a:t>Commands are first-class objects.  They can be manipulated and extended like any other object.</a:t>
            </a:r>
          </a:p>
          <a:p>
            <a:r>
              <a:rPr lang="en-US" dirty="0" smtClean="0"/>
              <a:t>Commands can be assembled into a composite (macro) command – see the Composite Pattern</a:t>
            </a:r>
          </a:p>
          <a:p>
            <a:r>
              <a:rPr lang="en-US" dirty="0" smtClean="0"/>
              <a:t>The command pattern facilitates the addition of new commands without having to modify existing classes.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4293</TotalTime>
  <Words>1566</Words>
  <Application>Microsoft Office PowerPoint</Application>
  <PresentationFormat>On-screen Show (4:3)</PresentationFormat>
  <Paragraphs>349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The Command Pattern (Behavioral)</vt:lpstr>
      <vt:lpstr>Motivation</vt:lpstr>
      <vt:lpstr>Command Pattern</vt:lpstr>
      <vt:lpstr>Command Pattern (continued)</vt:lpstr>
      <vt:lpstr>Command Pattern (continued)</vt:lpstr>
      <vt:lpstr>Command Pattern (continued)</vt:lpstr>
      <vt:lpstr>Command Pattern (continued)</vt:lpstr>
      <vt:lpstr>Command Pattern (continued)</vt:lpstr>
      <vt:lpstr>Command Pattern (continued)</vt:lpstr>
      <vt:lpstr>Implementation Extremes</vt:lpstr>
      <vt:lpstr>Command Pattern:  Sample Code</vt:lpstr>
      <vt:lpstr>Command Pattern:  Sample Code (continued)</vt:lpstr>
      <vt:lpstr>Command Pattern:  Sample Code (continued)</vt:lpstr>
      <vt:lpstr>Command Pattern: Real World Example</vt:lpstr>
      <vt:lpstr>Command Pattern: Real World Example</vt:lpstr>
      <vt:lpstr>Command Pattern: Real World Example</vt:lpstr>
      <vt:lpstr>Command Pattern: Real World Example</vt:lpstr>
      <vt:lpstr>Command Pattern: Real World Example</vt:lpstr>
      <vt:lpstr>Command Pattern: Real World Example</vt:lpstr>
      <vt:lpstr>Command Pattern: Real World Example</vt:lpstr>
      <vt:lpstr>Command Pattern: Real World Example</vt:lpstr>
      <vt:lpstr>Command Pattern: Real World Example</vt:lpstr>
      <vt:lpstr>Command Pattern: Real World Example</vt:lpstr>
      <vt:lpstr>Command Pattern: Real World Example</vt:lpstr>
      <vt:lpstr>Command Pattern: Real World Example</vt:lpstr>
      <vt:lpstr>Command Pattern: Real World Example</vt:lpstr>
      <vt:lpstr>Command Pattern: Real World Example</vt:lpstr>
      <vt:lpstr>References</vt:lpstr>
    </vt:vector>
  </TitlesOfParts>
  <Company>SoftMoore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Deepti Joshi</dc:creator>
  <cp:lastModifiedBy>Deepti Joshi</cp:lastModifiedBy>
  <cp:revision>251</cp:revision>
  <cp:lastPrinted>1999-09-29T12:48:05Z</cp:lastPrinted>
  <dcterms:created xsi:type="dcterms:W3CDTF">1998-10-23T20:46:09Z</dcterms:created>
  <dcterms:modified xsi:type="dcterms:W3CDTF">2013-09-26T14:43:02Z</dcterms:modified>
</cp:coreProperties>
</file>