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7"/>
  </p:notesMasterIdLst>
  <p:handoutMasterIdLst>
    <p:handoutMasterId r:id="rId28"/>
  </p:handoutMasterIdLst>
  <p:sldIdLst>
    <p:sldId id="256" r:id="rId2"/>
    <p:sldId id="465" r:id="rId3"/>
    <p:sldId id="466" r:id="rId4"/>
    <p:sldId id="467" r:id="rId5"/>
    <p:sldId id="470" r:id="rId6"/>
    <p:sldId id="472" r:id="rId7"/>
    <p:sldId id="475" r:id="rId8"/>
    <p:sldId id="494" r:id="rId9"/>
    <p:sldId id="473" r:id="rId10"/>
    <p:sldId id="480" r:id="rId11"/>
    <p:sldId id="481" r:id="rId12"/>
    <p:sldId id="486" r:id="rId13"/>
    <p:sldId id="487" r:id="rId14"/>
    <p:sldId id="488" r:id="rId15"/>
    <p:sldId id="489" r:id="rId16"/>
    <p:sldId id="490" r:id="rId17"/>
    <p:sldId id="491" r:id="rId18"/>
    <p:sldId id="492" r:id="rId19"/>
    <p:sldId id="493" r:id="rId20"/>
    <p:sldId id="482" r:id="rId21"/>
    <p:sldId id="483" r:id="rId22"/>
    <p:sldId id="484" r:id="rId23"/>
    <p:sldId id="485" r:id="rId24"/>
    <p:sldId id="448" r:id="rId25"/>
    <p:sldId id="418" r:id="rId26"/>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45" autoAdjust="0"/>
    <p:restoredTop sz="82446" autoAdjust="0"/>
  </p:normalViewPr>
  <p:slideViewPr>
    <p:cSldViewPr>
      <p:cViewPr>
        <p:scale>
          <a:sx n="60" d="100"/>
          <a:sy n="60" d="100"/>
        </p:scale>
        <p:origin x="-2028" y="-3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448" y="-8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3977429"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The Abstract Factory Pattern</a:t>
            </a:r>
            <a:endParaRPr lang="en-US" sz="1100" dirty="0">
              <a:latin typeface="Arial" pitchFamily="34" charset="0"/>
              <a:cs typeface="Arial" pitchFamily="34" charset="0"/>
            </a:endParaRPr>
          </a:p>
        </p:txBody>
      </p:sp>
      <p:sp>
        <p:nvSpPr>
          <p:cNvPr id="284676" name="Rectangle 4"/>
          <p:cNvSpPr>
            <a:spLocks noGrp="1" noChangeArrowheads="1"/>
          </p:cNvSpPr>
          <p:nvPr>
            <p:ph type="ftr" sz="quarter" idx="2"/>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sz="1100" dirty="0">
              <a:latin typeface="Arial" pitchFamily="34" charset="0"/>
              <a:cs typeface="Arial" pitchFamily="34" charset="0"/>
            </a:endParaRPr>
          </a:p>
        </p:txBody>
      </p:sp>
      <p:sp>
        <p:nvSpPr>
          <p:cNvPr id="284677" name="Rectangle 5"/>
          <p:cNvSpPr>
            <a:spLocks noGrp="1" noChangeArrowheads="1"/>
          </p:cNvSpPr>
          <p:nvPr>
            <p:ph type="sldNum" sz="quarter" idx="3"/>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17-</a:t>
            </a:r>
            <a:fld id="{67119BB9-8FE0-4A81-BC05-B3A9D81FB030}" type="slidenum">
              <a:rPr lang="en-US" sz="1100" smtClean="0">
                <a:latin typeface="Arial" pitchFamily="34" charset="0"/>
                <a:cs typeface="Arial" pitchFamily="34" charset="0"/>
              </a:rPr>
              <a:pPr>
                <a:defRPr/>
              </a:pPr>
              <a:t>‹#›</a:t>
            </a:fld>
            <a:endParaRPr lang="en-US" sz="1100" dirty="0">
              <a:latin typeface="Arial" pitchFamily="34" charset="0"/>
              <a:cs typeface="Arial" pitchFamily="34" charset="0"/>
            </a:endParaRPr>
          </a:p>
        </p:txBody>
      </p:sp>
    </p:spTree>
    <p:extLst>
      <p:ext uri="{BB962C8B-B14F-4D97-AF65-F5344CB8AC3E}">
        <p14:creationId xmlns:p14="http://schemas.microsoft.com/office/powerpoint/2010/main" val="3186452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l">
              <a:defRPr sz="1200">
                <a:latin typeface="Times New Roman" pitchFamily="18" charset="0"/>
              </a:defRPr>
            </a:lvl1pPr>
          </a:lstStyle>
          <a:p>
            <a:pPr>
              <a:defRPr/>
            </a:pPr>
            <a:r>
              <a:rPr lang="en-US"/>
              <a:t>Design Patterns</a:t>
            </a:r>
          </a:p>
        </p:txBody>
      </p:sp>
      <p:sp>
        <p:nvSpPr>
          <p:cNvPr id="286723" name="Rectangle 3"/>
          <p:cNvSpPr>
            <a:spLocks noGrp="1" noChangeArrowheads="1"/>
          </p:cNvSpPr>
          <p:nvPr>
            <p:ph type="dt" idx="1"/>
          </p:nvPr>
        </p:nvSpPr>
        <p:spPr bwMode="auto">
          <a:xfrm>
            <a:off x="397256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86725" name="Rectangle 5"/>
          <p:cNvSpPr>
            <a:spLocks noGrp="1" noChangeArrowheads="1"/>
          </p:cNvSpPr>
          <p:nvPr>
            <p:ph type="body" sz="quarter" idx="3"/>
          </p:nvPr>
        </p:nvSpPr>
        <p:spPr bwMode="auto">
          <a:xfrm>
            <a:off x="934720" y="4415790"/>
            <a:ext cx="5140960" cy="418338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26" name="Rectangle 6"/>
          <p:cNvSpPr>
            <a:spLocks noGrp="1" noChangeArrowheads="1"/>
          </p:cNvSpPr>
          <p:nvPr>
            <p:ph type="ftr" sz="quarter" idx="4"/>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286727" name="Rectangle 7"/>
          <p:cNvSpPr>
            <a:spLocks noGrp="1" noChangeArrowheads="1"/>
          </p:cNvSpPr>
          <p:nvPr>
            <p:ph type="sldNum" sz="quarter" idx="5"/>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53698DF6-5EC5-44D7-ACC7-1FA77EEF8D08}" type="slidenum">
              <a:rPr lang="en-US"/>
              <a:pPr>
                <a:defRPr/>
              </a:pPr>
              <a:t>‹#›</a:t>
            </a:fld>
            <a:endParaRPr lang="en-US"/>
          </a:p>
        </p:txBody>
      </p:sp>
    </p:spTree>
    <p:extLst>
      <p:ext uri="{BB962C8B-B14F-4D97-AF65-F5344CB8AC3E}">
        <p14:creationId xmlns:p14="http://schemas.microsoft.com/office/powerpoint/2010/main" val="331074019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Design Patterns</a:t>
            </a:r>
          </a:p>
        </p:txBody>
      </p:sp>
      <p:sp>
        <p:nvSpPr>
          <p:cNvPr id="46083" name="Rectangle 7"/>
          <p:cNvSpPr>
            <a:spLocks noGrp="1" noChangeArrowheads="1"/>
          </p:cNvSpPr>
          <p:nvPr>
            <p:ph type="sldNum" sz="quarter" idx="5"/>
          </p:nvPr>
        </p:nvSpPr>
        <p:spPr>
          <a:noFill/>
        </p:spPr>
        <p:txBody>
          <a:bodyPr/>
          <a:lstStyle/>
          <a:p>
            <a:fld id="{CE8A72CF-B4A9-437D-B815-220047D2A5F7}" type="slidenum">
              <a:rPr lang="en-US" smtClean="0"/>
              <a:pPr/>
              <a:t>1</a:t>
            </a:fld>
            <a:endParaRPr lang="en-US" smtClean="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r>
              <a:rPr kumimoji="1" lang="en-US" sz="1200" b="0" i="0" kern="1200" dirty="0" smtClean="0">
                <a:solidFill>
                  <a:schemeClr val="tx1"/>
                </a:solidFill>
                <a:effectLst/>
                <a:latin typeface="Times New Roman" pitchFamily="18" charset="0"/>
                <a:ea typeface="+mn-ea"/>
                <a:cs typeface="+mn-cs"/>
              </a:rPr>
              <a:t>One of the main advantages of Abstract Factory Pattern is that it isolates the concrete classes that are generated. The names of actual implementing classes are not needed to be known at the client side. Because of the isolation, you can change the implementation from one factory to another.</a:t>
            </a:r>
            <a:endParaRPr lang="en-US" dirty="0"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AA718E19-58D3-4556-80CC-14261D795879}"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en-US" smtClean="0"/>
              <a:t>Slide </a:t>
            </a:r>
            <a:fld id="{B7BF9203-25C8-4DF9-B98A-06A2727B4611}"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r>
              <a:rPr lang="en-US" smtClean="0"/>
              <a:t>Slide </a:t>
            </a:r>
            <a:fld id="{B3728DD5-025D-46D7-BF08-E11FFFF793A6}"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r>
              <a:rPr lang="en-US" smtClean="0"/>
              <a:t>Slide </a:t>
            </a:r>
            <a:fld id="{46CAAFC6-0D9A-4A71-98CF-C1F514125BBA}"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0529CA9F-0F7A-47C8-A267-4EE632414EBE}"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10/3/2013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en-US" smtClean="0"/>
              <a:t>Slide </a:t>
            </a:r>
            <a:fld id="{1B877134-5977-4AC5-BF99-BB26FECC1E3F}"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r>
              <a:rPr lang="en-US" smtClean="0"/>
              <a:t>Slide </a:t>
            </a:r>
            <a:fld id="{692A2384-5AF8-47E0-A44F-3F1539168A15}"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r>
              <a:rPr lang="en-US" smtClean="0"/>
              <a:t>Slide </a:t>
            </a:r>
            <a:fld id="{3519EB55-8801-4A47-B218-3217CC9413C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r>
              <a:rPr lang="en-US" smtClean="0"/>
              <a:t>Slide </a:t>
            </a:r>
            <a:fld id="{EF5D9BC9-069D-449A-9E4F-8206B221569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r>
              <a:rPr lang="en-US" smtClean="0"/>
              <a:t>Slide </a:t>
            </a:r>
            <a:fld id="{10E1542F-4AE0-4720-8263-E881464AAF80}"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r>
              <a:rPr lang="en-US" smtClean="0"/>
              <a:t>Slide </a:t>
            </a:r>
            <a:fld id="{7D05ABC1-E4E4-4795-82F0-39334438F8F0}"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10/3/2013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10/3/2013</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oodesign.com/abstract-factory-pattern.html" TargetMode="External"/><Relationship Id="rId2" Type="http://schemas.openxmlformats.org/officeDocument/2006/relationships/hyperlink" Target="http://en.wikipedia.org/wiki/Abstract_factory_pattern" TargetMode="External"/><Relationship Id="rId1" Type="http://schemas.openxmlformats.org/officeDocument/2006/relationships/slideLayout" Target="../slideLayouts/slideLayout2.xml"/><Relationship Id="rId4" Type="http://schemas.openxmlformats.org/officeDocument/2006/relationships/hyperlink" Target="http://sourcemaking.com/design_patterns/factory_metho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The Abstract Factory Pattern</a:t>
            </a:r>
            <a:br>
              <a:rPr lang="en-US" dirty="0" smtClean="0"/>
            </a:br>
            <a:r>
              <a:rPr lang="en-US" sz="3200" dirty="0" smtClean="0"/>
              <a:t>(Creational)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Abstract Factory Pattern</a:t>
            </a:r>
            <a:br>
              <a:rPr lang="en-US" dirty="0" smtClean="0"/>
            </a:br>
            <a:r>
              <a:rPr lang="en-US" sz="2800" dirty="0" smtClean="0"/>
              <a:t>(continued)</a:t>
            </a:r>
            <a:endParaRPr lang="en-US" sz="2800" dirty="0"/>
          </a:p>
        </p:txBody>
      </p:sp>
      <p:sp>
        <p:nvSpPr>
          <p:cNvPr id="3" name="Content Placeholder 2"/>
          <p:cNvSpPr>
            <a:spLocks noGrp="1"/>
          </p:cNvSpPr>
          <p:nvPr>
            <p:ph sz="quarter" idx="1"/>
          </p:nvPr>
        </p:nvSpPr>
        <p:spPr/>
        <p:txBody>
          <a:bodyPr/>
          <a:lstStyle/>
          <a:p>
            <a:pPr>
              <a:buNone/>
            </a:pPr>
            <a:r>
              <a:rPr lang="en-US" dirty="0" smtClean="0"/>
              <a:t>Implementation Issues</a:t>
            </a:r>
          </a:p>
          <a:p>
            <a:r>
              <a:rPr lang="en-US" dirty="0" smtClean="0"/>
              <a:t>An application typically needs only one instance of a </a:t>
            </a:r>
            <a:r>
              <a:rPr lang="en-US" dirty="0" err="1" smtClean="0"/>
              <a:t>ConcreteFactory</a:t>
            </a:r>
            <a:r>
              <a:rPr lang="en-US" dirty="0" smtClean="0"/>
              <a:t> per product family (Singleton)</a:t>
            </a:r>
          </a:p>
          <a:p>
            <a:r>
              <a:rPr lang="en-US" dirty="0" err="1" smtClean="0"/>
              <a:t>AbstractFactory</a:t>
            </a:r>
            <a:r>
              <a:rPr lang="en-US" dirty="0" smtClean="0"/>
              <a:t> only declares an interface for creating products – </a:t>
            </a:r>
            <a:r>
              <a:rPr lang="en-US" dirty="0" err="1" smtClean="0"/>
              <a:t>ConcreteProduct</a:t>
            </a:r>
            <a:r>
              <a:rPr lang="en-US" dirty="0" smtClean="0"/>
              <a:t> subclasses actually create them.  The most common way to do this is to define a factory method for each product.  (See Factory Method pattern.)</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Abstract Factory Pattern</a:t>
            </a:r>
            <a:br>
              <a:rPr lang="en-US" dirty="0" smtClean="0"/>
            </a:br>
            <a:r>
              <a:rPr lang="en-US" sz="2800" dirty="0" smtClean="0"/>
              <a:t>(continued)</a:t>
            </a:r>
            <a:endParaRPr lang="en-US" sz="2800"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Implementation Issues </a:t>
            </a:r>
            <a:r>
              <a:rPr lang="en-US" sz="2000" dirty="0" smtClean="0"/>
              <a:t>(continued)</a:t>
            </a:r>
            <a:endParaRPr lang="en-US" dirty="0" smtClean="0"/>
          </a:p>
          <a:p>
            <a:r>
              <a:rPr lang="en-US" dirty="0" smtClean="0"/>
              <a:t>Adding a new kind of product can be problematic since it requires changing the </a:t>
            </a:r>
            <a:r>
              <a:rPr lang="en-US" dirty="0" err="1" smtClean="0"/>
              <a:t>AbstractFactory</a:t>
            </a:r>
            <a:r>
              <a:rPr lang="en-US" dirty="0" smtClean="0"/>
              <a:t> interface and all </a:t>
            </a:r>
            <a:r>
              <a:rPr lang="en-US" dirty="0" err="1" smtClean="0"/>
              <a:t>ConcreteFactory</a:t>
            </a:r>
            <a:r>
              <a:rPr lang="en-US" dirty="0" smtClean="0"/>
              <a:t> subclasses.  An alternative design is to have a single “</a:t>
            </a:r>
            <a:r>
              <a:rPr lang="en-US" dirty="0" err="1" smtClean="0"/>
              <a:t>createProduct</a:t>
            </a:r>
            <a:r>
              <a:rPr lang="en-US" dirty="0" smtClean="0"/>
              <a:t>()” method with a parameter to specify the kind of product to be created.</a:t>
            </a:r>
          </a:p>
          <a:p>
            <a:pPr lvl="1">
              <a:buNone/>
            </a:pPr>
            <a:r>
              <a:rPr lang="en-US" dirty="0" err="1" smtClean="0">
                <a:latin typeface="Courier New" pitchFamily="49" charset="0"/>
                <a:cs typeface="Courier New" pitchFamily="49" charset="0"/>
              </a:rPr>
              <a:t>createProduct</a:t>
            </a:r>
            <a:r>
              <a:rPr lang="en-US" dirty="0" smtClean="0">
                <a:latin typeface="Courier New" pitchFamily="49" charset="0"/>
                <a:cs typeface="Courier New" pitchFamily="49" charset="0"/>
              </a:rPr>
              <a:t>(String </a:t>
            </a:r>
            <a:r>
              <a:rPr lang="en-US" dirty="0" err="1" smtClean="0">
                <a:latin typeface="Courier New" pitchFamily="49" charset="0"/>
                <a:cs typeface="Courier New" pitchFamily="49" charset="0"/>
              </a:rPr>
              <a:t>productName</a:t>
            </a:r>
            <a:r>
              <a:rPr lang="en-US" dirty="0" smtClean="0">
                <a:latin typeface="Courier New" pitchFamily="49" charset="0"/>
                <a:cs typeface="Courier New" pitchFamily="49" charset="0"/>
              </a:rPr>
              <a:t>);</a:t>
            </a:r>
          </a:p>
          <a:p>
            <a:pPr>
              <a:buNone/>
            </a:pPr>
            <a:r>
              <a:rPr lang="en-US" dirty="0" smtClean="0"/>
              <a:t>	This design introduces a new problem.  What class is returned by this method?  The </a:t>
            </a:r>
            <a:r>
              <a:rPr lang="en-US" dirty="0" err="1" smtClean="0"/>
              <a:t>createProduct</a:t>
            </a:r>
            <a:r>
              <a:rPr lang="en-US" dirty="0" smtClean="0"/>
              <a:t>() method must return a subclass of a common abstract interface.  If clients need to perform subclass-specific operations, they will not be able to do so without </a:t>
            </a:r>
            <a:r>
              <a:rPr lang="en-US" dirty="0" err="1" smtClean="0"/>
              <a:t>downcasting</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Computer Parts</a:t>
            </a:r>
            <a:endParaRPr lang="en-US" dirty="0"/>
          </a:p>
        </p:txBody>
      </p:sp>
      <p:sp>
        <p:nvSpPr>
          <p:cNvPr id="3" name="Content Placeholder 2"/>
          <p:cNvSpPr>
            <a:spLocks noGrp="1"/>
          </p:cNvSpPr>
          <p:nvPr>
            <p:ph sz="quarter" idx="1"/>
          </p:nvPr>
        </p:nvSpPr>
        <p:spPr/>
        <p:txBody>
          <a:bodyPr/>
          <a:lstStyle/>
          <a:p>
            <a:r>
              <a:rPr lang="en-US" dirty="0"/>
              <a:t>Suppose we need to get the specification of various parts of a computer based on which work the computer will be used </a:t>
            </a:r>
            <a:r>
              <a:rPr lang="en-US" dirty="0" smtClean="0"/>
              <a:t>for.</a:t>
            </a:r>
          </a:p>
          <a:p>
            <a:endParaRPr lang="en-US" dirty="0" smtClean="0"/>
          </a:p>
          <a:p>
            <a:r>
              <a:rPr lang="en-US" dirty="0" smtClean="0"/>
              <a:t>The </a:t>
            </a:r>
            <a:r>
              <a:rPr lang="en-US" dirty="0"/>
              <a:t>different parts of computer are, say Monitor, RAM and Processor. The different types of computers are PC, Workstation and </a:t>
            </a:r>
            <a:r>
              <a:rPr lang="en-US" dirty="0" smtClean="0"/>
              <a:t>Server.</a:t>
            </a:r>
          </a:p>
          <a:p>
            <a:endParaRPr lang="en-US" dirty="0" smtClean="0"/>
          </a:p>
          <a:p>
            <a:r>
              <a:rPr lang="en-US" dirty="0" smtClean="0"/>
              <a:t>So</a:t>
            </a:r>
            <a:r>
              <a:rPr lang="en-US" dirty="0"/>
              <a:t>, here we have an abstract base class Computer.</a:t>
            </a:r>
          </a:p>
        </p:txBody>
      </p:sp>
    </p:spTree>
    <p:extLst>
      <p:ext uri="{BB962C8B-B14F-4D97-AF65-F5344CB8AC3E}">
        <p14:creationId xmlns:p14="http://schemas.microsoft.com/office/powerpoint/2010/main" val="2037039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Computer Parts</a:t>
            </a:r>
          </a:p>
        </p:txBody>
      </p:sp>
      <p:sp>
        <p:nvSpPr>
          <p:cNvPr id="3" name="Content Placeholder 2"/>
          <p:cNvSpPr>
            <a:spLocks noGrp="1"/>
          </p:cNvSpPr>
          <p:nvPr>
            <p:ph sz="quarter" idx="1"/>
          </p:nvPr>
        </p:nvSpPr>
        <p:spPr/>
        <p:txBody>
          <a:bodyPr>
            <a:noAutofit/>
          </a:bodyPr>
          <a:lstStyle/>
          <a:p>
            <a:pPr marL="0" indent="0">
              <a:buNone/>
            </a:pPr>
            <a:r>
              <a:rPr lang="en-US" sz="2400" dirty="0"/>
              <a:t>public abstract class Computer {</a:t>
            </a:r>
          </a:p>
          <a:p>
            <a:pPr marL="177800" indent="0">
              <a:buNone/>
            </a:pPr>
            <a:r>
              <a:rPr lang="en-US" sz="2400" dirty="0" smtClean="0"/>
              <a:t>// </a:t>
            </a:r>
            <a:r>
              <a:rPr lang="en-US" sz="2400" dirty="0"/>
              <a:t>Abstract method, returns the Parts ideal </a:t>
            </a:r>
            <a:r>
              <a:rPr lang="en-US" sz="2400" dirty="0" smtClean="0"/>
              <a:t>for Server</a:t>
            </a:r>
            <a:endParaRPr lang="en-US" sz="2400" dirty="0"/>
          </a:p>
          <a:p>
            <a:pPr marL="177800" indent="0">
              <a:buNone/>
            </a:pPr>
            <a:r>
              <a:rPr lang="en-US" sz="2400" dirty="0" smtClean="0"/>
              <a:t>public </a:t>
            </a:r>
            <a:r>
              <a:rPr lang="en-US" sz="2400" dirty="0"/>
              <a:t>abstract Parts </a:t>
            </a:r>
            <a:r>
              <a:rPr lang="en-US" sz="2400" dirty="0" err="1"/>
              <a:t>getRAM</a:t>
            </a:r>
            <a:r>
              <a:rPr lang="en-US" sz="2400" dirty="0" smtClean="0"/>
              <a:t>();</a:t>
            </a:r>
          </a:p>
          <a:p>
            <a:pPr marL="177800" indent="0">
              <a:buNone/>
            </a:pPr>
            <a:endParaRPr lang="en-US" sz="2400" dirty="0"/>
          </a:p>
          <a:p>
            <a:pPr marL="177800" indent="0">
              <a:buNone/>
            </a:pPr>
            <a:r>
              <a:rPr lang="en-US" sz="2400" dirty="0" smtClean="0"/>
              <a:t>// </a:t>
            </a:r>
            <a:r>
              <a:rPr lang="en-US" sz="2400" dirty="0"/>
              <a:t>Abstract method, returns the Parts ideal </a:t>
            </a:r>
            <a:r>
              <a:rPr lang="en-US" sz="2400" dirty="0" smtClean="0"/>
              <a:t>for Workstation</a:t>
            </a:r>
            <a:endParaRPr lang="en-US" sz="2400" dirty="0"/>
          </a:p>
          <a:p>
            <a:pPr marL="177800" indent="0">
              <a:buNone/>
            </a:pPr>
            <a:r>
              <a:rPr lang="en-US" sz="2400" dirty="0" smtClean="0"/>
              <a:t>public </a:t>
            </a:r>
            <a:r>
              <a:rPr lang="en-US" sz="2400" dirty="0"/>
              <a:t>abstract Parts </a:t>
            </a:r>
            <a:r>
              <a:rPr lang="en-US" sz="2400" dirty="0" err="1"/>
              <a:t>getProcessor</a:t>
            </a:r>
            <a:r>
              <a:rPr lang="en-US" sz="2400" dirty="0"/>
              <a:t>();</a:t>
            </a:r>
          </a:p>
          <a:p>
            <a:pPr marL="177800" indent="0">
              <a:buNone/>
            </a:pPr>
            <a:endParaRPr lang="en-US" sz="2400" dirty="0"/>
          </a:p>
          <a:p>
            <a:pPr marL="177800" indent="0">
              <a:buNone/>
            </a:pPr>
            <a:r>
              <a:rPr lang="en-US" sz="2400" dirty="0" smtClean="0"/>
              <a:t>// </a:t>
            </a:r>
            <a:r>
              <a:rPr lang="en-US" sz="2400" dirty="0"/>
              <a:t>Abstract method, returns the Parts ideal </a:t>
            </a:r>
            <a:r>
              <a:rPr lang="en-US" sz="2400" dirty="0" smtClean="0"/>
              <a:t>for PC</a:t>
            </a:r>
            <a:endParaRPr lang="en-US" sz="2400" dirty="0"/>
          </a:p>
          <a:p>
            <a:pPr marL="177800" indent="0">
              <a:buNone/>
            </a:pPr>
            <a:r>
              <a:rPr lang="en-US" sz="2400" dirty="0" smtClean="0"/>
              <a:t>public </a:t>
            </a:r>
            <a:r>
              <a:rPr lang="en-US" sz="2400" dirty="0"/>
              <a:t>abstract Parts </a:t>
            </a:r>
            <a:r>
              <a:rPr lang="en-US" sz="2400" dirty="0" err="1"/>
              <a:t>getMonitor</a:t>
            </a:r>
            <a:r>
              <a:rPr lang="en-US" sz="2400" dirty="0"/>
              <a:t>();</a:t>
            </a:r>
          </a:p>
          <a:p>
            <a:pPr marL="0" indent="0">
              <a:buNone/>
            </a:pPr>
            <a:endParaRPr lang="en-US" sz="2400" dirty="0"/>
          </a:p>
          <a:p>
            <a:pPr marL="0" indent="0">
              <a:buNone/>
            </a:pPr>
            <a:r>
              <a:rPr lang="en-US" sz="2400" dirty="0"/>
              <a:t>}// End of class</a:t>
            </a:r>
          </a:p>
        </p:txBody>
      </p:sp>
    </p:spTree>
    <p:extLst>
      <p:ext uri="{BB962C8B-B14F-4D97-AF65-F5344CB8AC3E}">
        <p14:creationId xmlns:p14="http://schemas.microsoft.com/office/powerpoint/2010/main" val="2709320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Computer Parts</a:t>
            </a:r>
          </a:p>
        </p:txBody>
      </p:sp>
      <p:sp>
        <p:nvSpPr>
          <p:cNvPr id="3" name="Content Placeholder 2"/>
          <p:cNvSpPr>
            <a:spLocks noGrp="1"/>
          </p:cNvSpPr>
          <p:nvPr>
            <p:ph sz="quarter" idx="1"/>
          </p:nvPr>
        </p:nvSpPr>
        <p:spPr/>
        <p:txBody>
          <a:bodyPr>
            <a:normAutofit fontScale="70000" lnSpcReduction="20000"/>
          </a:bodyPr>
          <a:lstStyle/>
          <a:p>
            <a:pPr marL="0" indent="0">
              <a:buNone/>
            </a:pPr>
            <a:r>
              <a:rPr lang="en-US" dirty="0" smtClean="0"/>
              <a:t>public </a:t>
            </a:r>
            <a:r>
              <a:rPr lang="en-US" dirty="0"/>
              <a:t>class Parts {</a:t>
            </a:r>
          </a:p>
          <a:p>
            <a:pPr marL="287338" indent="0">
              <a:buNone/>
            </a:pPr>
            <a:r>
              <a:rPr lang="en-US" dirty="0" smtClean="0"/>
              <a:t>// </a:t>
            </a:r>
            <a:r>
              <a:rPr lang="en-US" dirty="0"/>
              <a:t>specification of Part of Computer, String</a:t>
            </a:r>
          </a:p>
          <a:p>
            <a:pPr marL="287338" indent="0">
              <a:buNone/>
            </a:pPr>
            <a:r>
              <a:rPr lang="en-US" dirty="0" smtClean="0"/>
              <a:t>public </a:t>
            </a:r>
            <a:r>
              <a:rPr lang="en-US" dirty="0"/>
              <a:t>String specification;</a:t>
            </a:r>
          </a:p>
          <a:p>
            <a:pPr marL="287338" indent="0">
              <a:buNone/>
            </a:pPr>
            <a:endParaRPr lang="en-US" dirty="0"/>
          </a:p>
          <a:p>
            <a:pPr marL="287338" indent="0">
              <a:buNone/>
            </a:pPr>
            <a:r>
              <a:rPr lang="en-US" dirty="0" smtClean="0"/>
              <a:t>// </a:t>
            </a:r>
            <a:r>
              <a:rPr lang="en-US" dirty="0"/>
              <a:t>Constructor sets the name of OS</a:t>
            </a:r>
          </a:p>
          <a:p>
            <a:pPr marL="287338" indent="0">
              <a:buNone/>
            </a:pPr>
            <a:r>
              <a:rPr lang="en-US" dirty="0" smtClean="0"/>
              <a:t>public </a:t>
            </a:r>
            <a:r>
              <a:rPr lang="en-US" dirty="0"/>
              <a:t>Parts(String specification) {</a:t>
            </a:r>
          </a:p>
          <a:p>
            <a:pPr marL="287338" indent="0">
              <a:buNone/>
            </a:pPr>
            <a:r>
              <a:rPr lang="en-US" dirty="0" err="1"/>
              <a:t>this.specification</a:t>
            </a:r>
            <a:r>
              <a:rPr lang="en-US" dirty="0"/>
              <a:t> = specification;</a:t>
            </a:r>
          </a:p>
          <a:p>
            <a:pPr marL="287338" indent="0">
              <a:buNone/>
            </a:pPr>
            <a:r>
              <a:rPr lang="en-US" dirty="0"/>
              <a:t>}</a:t>
            </a:r>
          </a:p>
          <a:p>
            <a:pPr marL="287338" indent="0">
              <a:buNone/>
            </a:pPr>
            <a:endParaRPr lang="en-US" dirty="0"/>
          </a:p>
          <a:p>
            <a:pPr marL="287338" indent="0">
              <a:buNone/>
            </a:pPr>
            <a:r>
              <a:rPr lang="en-US" dirty="0" smtClean="0"/>
              <a:t>// </a:t>
            </a:r>
            <a:r>
              <a:rPr lang="en-US" dirty="0"/>
              <a:t>Returns the name of the part of Computer</a:t>
            </a:r>
          </a:p>
          <a:p>
            <a:pPr marL="287338" indent="0">
              <a:buNone/>
            </a:pPr>
            <a:r>
              <a:rPr lang="en-US" dirty="0" smtClean="0"/>
              <a:t>public </a:t>
            </a:r>
            <a:r>
              <a:rPr lang="en-US" dirty="0"/>
              <a:t>String </a:t>
            </a:r>
            <a:r>
              <a:rPr lang="en-US" dirty="0" err="1"/>
              <a:t>getSpecification</a:t>
            </a:r>
            <a:r>
              <a:rPr lang="en-US" dirty="0"/>
              <a:t>() {</a:t>
            </a:r>
          </a:p>
          <a:p>
            <a:pPr marL="287338" indent="0">
              <a:buNone/>
            </a:pPr>
            <a:r>
              <a:rPr lang="en-US" dirty="0"/>
              <a:t>return specification;</a:t>
            </a:r>
          </a:p>
          <a:p>
            <a:pPr marL="287338" indent="0">
              <a:buNone/>
            </a:pPr>
            <a:r>
              <a:rPr lang="en-US" dirty="0" smtClean="0"/>
              <a:t>}</a:t>
            </a:r>
            <a:endParaRPr lang="en-US" dirty="0"/>
          </a:p>
          <a:p>
            <a:pPr marL="0" indent="0">
              <a:buNone/>
            </a:pPr>
            <a:endParaRPr lang="en-US" dirty="0"/>
          </a:p>
          <a:p>
            <a:pPr marL="0" indent="0">
              <a:buNone/>
            </a:pPr>
            <a:r>
              <a:rPr lang="en-US" dirty="0"/>
              <a:t>}// End of class</a:t>
            </a:r>
          </a:p>
        </p:txBody>
      </p:sp>
    </p:spTree>
    <p:extLst>
      <p:ext uri="{BB962C8B-B14F-4D97-AF65-F5344CB8AC3E}">
        <p14:creationId xmlns:p14="http://schemas.microsoft.com/office/powerpoint/2010/main" val="2889073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Computer Parts</a:t>
            </a:r>
          </a:p>
        </p:txBody>
      </p:sp>
      <p:sp>
        <p:nvSpPr>
          <p:cNvPr id="3" name="Content Placeholder 2"/>
          <p:cNvSpPr>
            <a:spLocks noGrp="1"/>
          </p:cNvSpPr>
          <p:nvPr>
            <p:ph sz="quarter" idx="1"/>
          </p:nvPr>
        </p:nvSpPr>
        <p:spPr/>
        <p:txBody>
          <a:bodyPr>
            <a:normAutofit fontScale="62500" lnSpcReduction="20000"/>
          </a:bodyPr>
          <a:lstStyle/>
          <a:p>
            <a:pPr marL="0" indent="0">
              <a:buNone/>
            </a:pPr>
            <a:r>
              <a:rPr lang="en-US" dirty="0"/>
              <a:t>public class PC extends Computer {</a:t>
            </a:r>
          </a:p>
          <a:p>
            <a:pPr marL="231775" indent="0">
              <a:buNone/>
            </a:pPr>
            <a:r>
              <a:rPr lang="en-US" dirty="0" smtClean="0"/>
              <a:t>// </a:t>
            </a:r>
            <a:r>
              <a:rPr lang="en-US" dirty="0"/>
              <a:t>Method over-ridden from Computer, returns the Parts ideal </a:t>
            </a:r>
            <a:r>
              <a:rPr lang="en-US" dirty="0" smtClean="0"/>
              <a:t>for  Server</a:t>
            </a:r>
            <a:endParaRPr lang="en-US" dirty="0"/>
          </a:p>
          <a:p>
            <a:pPr marL="231775" indent="0">
              <a:buNone/>
            </a:pPr>
            <a:r>
              <a:rPr lang="en-US" dirty="0" smtClean="0"/>
              <a:t>public </a:t>
            </a:r>
            <a:r>
              <a:rPr lang="en-US" dirty="0"/>
              <a:t>Parts </a:t>
            </a:r>
            <a:r>
              <a:rPr lang="en-US" dirty="0" err="1"/>
              <a:t>getRAM</a:t>
            </a:r>
            <a:r>
              <a:rPr lang="en-US" dirty="0"/>
              <a:t>() {</a:t>
            </a:r>
          </a:p>
          <a:p>
            <a:pPr marL="231775" indent="0">
              <a:buNone/>
            </a:pPr>
            <a:r>
              <a:rPr lang="en-US" dirty="0"/>
              <a:t>return new Parts("512 MB");</a:t>
            </a:r>
          </a:p>
          <a:p>
            <a:pPr marL="231775" indent="0">
              <a:buNone/>
            </a:pPr>
            <a:r>
              <a:rPr lang="en-US" dirty="0"/>
              <a:t>}</a:t>
            </a:r>
          </a:p>
          <a:p>
            <a:pPr marL="231775" indent="0">
              <a:buNone/>
            </a:pPr>
            <a:endParaRPr lang="en-US" dirty="0" smtClean="0"/>
          </a:p>
          <a:p>
            <a:pPr marL="231775" indent="0">
              <a:buNone/>
            </a:pPr>
            <a:r>
              <a:rPr lang="en-US" dirty="0" smtClean="0"/>
              <a:t>// </a:t>
            </a:r>
            <a:r>
              <a:rPr lang="en-US" dirty="0"/>
              <a:t>Method over-ridden from Computer, returns the Parts ideal </a:t>
            </a:r>
            <a:r>
              <a:rPr lang="en-US" dirty="0" smtClean="0"/>
              <a:t>for  </a:t>
            </a:r>
            <a:r>
              <a:rPr lang="en-US" dirty="0"/>
              <a:t>Workstation</a:t>
            </a:r>
          </a:p>
          <a:p>
            <a:pPr marL="231775" indent="0">
              <a:buNone/>
            </a:pPr>
            <a:r>
              <a:rPr lang="en-US" dirty="0" smtClean="0"/>
              <a:t>public </a:t>
            </a:r>
            <a:r>
              <a:rPr lang="en-US" dirty="0"/>
              <a:t>Parts </a:t>
            </a:r>
            <a:r>
              <a:rPr lang="en-US" dirty="0" err="1"/>
              <a:t>getProcessor</a:t>
            </a:r>
            <a:r>
              <a:rPr lang="en-US" dirty="0"/>
              <a:t>() {</a:t>
            </a:r>
          </a:p>
          <a:p>
            <a:pPr marL="231775" indent="0">
              <a:buNone/>
            </a:pPr>
            <a:r>
              <a:rPr lang="en-US" dirty="0"/>
              <a:t>return new Parts("Celeron");</a:t>
            </a:r>
          </a:p>
          <a:p>
            <a:pPr marL="231775" indent="0">
              <a:buNone/>
            </a:pPr>
            <a:r>
              <a:rPr lang="en-US" dirty="0"/>
              <a:t>}</a:t>
            </a:r>
          </a:p>
          <a:p>
            <a:pPr marL="231775" indent="0">
              <a:buNone/>
            </a:pPr>
            <a:endParaRPr lang="en-US" dirty="0"/>
          </a:p>
          <a:p>
            <a:pPr marL="231775" indent="0">
              <a:buNone/>
            </a:pPr>
            <a:r>
              <a:rPr lang="en-US" dirty="0" smtClean="0"/>
              <a:t>// Method </a:t>
            </a:r>
            <a:r>
              <a:rPr lang="en-US" dirty="0"/>
              <a:t>over-ridden from Computer, returns the Parts ideal </a:t>
            </a:r>
            <a:r>
              <a:rPr lang="en-US" dirty="0" smtClean="0"/>
              <a:t>for  </a:t>
            </a:r>
            <a:r>
              <a:rPr lang="en-US" dirty="0"/>
              <a:t>PC</a:t>
            </a:r>
          </a:p>
          <a:p>
            <a:pPr marL="231775" indent="0">
              <a:buNone/>
            </a:pPr>
            <a:r>
              <a:rPr lang="en-US" dirty="0" smtClean="0"/>
              <a:t>public </a:t>
            </a:r>
            <a:r>
              <a:rPr lang="en-US" dirty="0"/>
              <a:t>Parts </a:t>
            </a:r>
            <a:r>
              <a:rPr lang="en-US" dirty="0" err="1"/>
              <a:t>getMonitor</a:t>
            </a:r>
            <a:r>
              <a:rPr lang="en-US" dirty="0"/>
              <a:t>() {</a:t>
            </a:r>
          </a:p>
          <a:p>
            <a:pPr marL="231775" indent="0">
              <a:buNone/>
            </a:pPr>
            <a:r>
              <a:rPr lang="en-US" dirty="0"/>
              <a:t>return new Parts("15 inches");</a:t>
            </a:r>
          </a:p>
          <a:p>
            <a:pPr marL="231775" indent="0">
              <a:buNone/>
            </a:pPr>
            <a:r>
              <a:rPr lang="en-US" dirty="0"/>
              <a:t>}</a:t>
            </a:r>
          </a:p>
          <a:p>
            <a:pPr marL="0" indent="0">
              <a:buNone/>
            </a:pPr>
            <a:r>
              <a:rPr lang="en-US" dirty="0"/>
              <a:t>}// End of class</a:t>
            </a:r>
          </a:p>
        </p:txBody>
      </p:sp>
    </p:spTree>
    <p:extLst>
      <p:ext uri="{BB962C8B-B14F-4D97-AF65-F5344CB8AC3E}">
        <p14:creationId xmlns:p14="http://schemas.microsoft.com/office/powerpoint/2010/main" val="928320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Computer Parts</a:t>
            </a:r>
          </a:p>
        </p:txBody>
      </p:sp>
      <p:sp>
        <p:nvSpPr>
          <p:cNvPr id="3" name="Content Placeholder 2"/>
          <p:cNvSpPr>
            <a:spLocks noGrp="1"/>
          </p:cNvSpPr>
          <p:nvPr>
            <p:ph sz="quarter" idx="1"/>
          </p:nvPr>
        </p:nvSpPr>
        <p:spPr/>
        <p:txBody>
          <a:bodyPr>
            <a:normAutofit fontScale="62500" lnSpcReduction="20000"/>
          </a:bodyPr>
          <a:lstStyle/>
          <a:p>
            <a:pPr marL="0" indent="0">
              <a:buNone/>
            </a:pPr>
            <a:r>
              <a:rPr lang="en-US" dirty="0"/>
              <a:t>public class Workstation extends Computer {</a:t>
            </a:r>
          </a:p>
          <a:p>
            <a:pPr marL="231775" indent="0">
              <a:buNone/>
            </a:pPr>
            <a:r>
              <a:rPr lang="en-US" dirty="0"/>
              <a:t> </a:t>
            </a:r>
            <a:r>
              <a:rPr lang="en-US" dirty="0" smtClean="0"/>
              <a:t>// </a:t>
            </a:r>
            <a:r>
              <a:rPr lang="en-US" dirty="0"/>
              <a:t>Method over-ridden from Computer, returns the Parts ideal </a:t>
            </a:r>
            <a:r>
              <a:rPr lang="en-US" dirty="0" smtClean="0"/>
              <a:t>for Server</a:t>
            </a:r>
            <a:endParaRPr lang="en-US" dirty="0"/>
          </a:p>
          <a:p>
            <a:pPr marL="231775" indent="0">
              <a:buNone/>
            </a:pPr>
            <a:r>
              <a:rPr lang="en-US" dirty="0" smtClean="0"/>
              <a:t>public </a:t>
            </a:r>
            <a:r>
              <a:rPr lang="en-US" dirty="0"/>
              <a:t>Parts </a:t>
            </a:r>
            <a:r>
              <a:rPr lang="en-US" dirty="0" err="1"/>
              <a:t>getRAM</a:t>
            </a:r>
            <a:r>
              <a:rPr lang="en-US" dirty="0"/>
              <a:t>() {</a:t>
            </a:r>
          </a:p>
          <a:p>
            <a:pPr marL="231775" indent="0">
              <a:buNone/>
            </a:pPr>
            <a:r>
              <a:rPr lang="en-US" dirty="0"/>
              <a:t>return new Parts("1 GB");</a:t>
            </a:r>
          </a:p>
          <a:p>
            <a:pPr marL="231775" indent="0">
              <a:buNone/>
            </a:pPr>
            <a:r>
              <a:rPr lang="en-US" dirty="0"/>
              <a:t>}</a:t>
            </a:r>
          </a:p>
          <a:p>
            <a:pPr marL="231775" indent="0">
              <a:buNone/>
            </a:pPr>
            <a:endParaRPr lang="en-US" dirty="0"/>
          </a:p>
          <a:p>
            <a:pPr marL="231775" indent="0">
              <a:buNone/>
            </a:pPr>
            <a:r>
              <a:rPr lang="en-US" dirty="0" smtClean="0"/>
              <a:t>// </a:t>
            </a:r>
            <a:r>
              <a:rPr lang="en-US" dirty="0"/>
              <a:t>Method over-ridden from Computer, returns the Parts ideal </a:t>
            </a:r>
            <a:r>
              <a:rPr lang="en-US" dirty="0" smtClean="0"/>
              <a:t>for Workstation</a:t>
            </a:r>
            <a:endParaRPr lang="en-US" dirty="0"/>
          </a:p>
          <a:p>
            <a:pPr marL="231775" indent="0">
              <a:buNone/>
            </a:pPr>
            <a:r>
              <a:rPr lang="en-US" dirty="0" smtClean="0"/>
              <a:t>public </a:t>
            </a:r>
            <a:r>
              <a:rPr lang="en-US" dirty="0"/>
              <a:t>Parts </a:t>
            </a:r>
            <a:r>
              <a:rPr lang="en-US" dirty="0" err="1"/>
              <a:t>getProcessor</a:t>
            </a:r>
            <a:r>
              <a:rPr lang="en-US" dirty="0"/>
              <a:t>() {</a:t>
            </a:r>
          </a:p>
          <a:p>
            <a:pPr marL="231775" indent="0">
              <a:buNone/>
            </a:pPr>
            <a:r>
              <a:rPr lang="en-US" dirty="0"/>
              <a:t>return new Parts("Intel P 3");</a:t>
            </a:r>
          </a:p>
          <a:p>
            <a:pPr marL="231775" indent="0">
              <a:buNone/>
            </a:pPr>
            <a:r>
              <a:rPr lang="en-US" dirty="0"/>
              <a:t>}</a:t>
            </a:r>
          </a:p>
          <a:p>
            <a:pPr marL="231775" indent="0">
              <a:buNone/>
            </a:pPr>
            <a:endParaRPr lang="en-US" dirty="0"/>
          </a:p>
          <a:p>
            <a:pPr marL="231775" indent="0">
              <a:buNone/>
            </a:pPr>
            <a:r>
              <a:rPr lang="en-US" dirty="0" smtClean="0"/>
              <a:t>// </a:t>
            </a:r>
            <a:r>
              <a:rPr lang="en-US" dirty="0"/>
              <a:t>Method over-ridden from Computer, returns the Parts ideal </a:t>
            </a:r>
            <a:r>
              <a:rPr lang="en-US" dirty="0" smtClean="0"/>
              <a:t>for PC</a:t>
            </a:r>
            <a:endParaRPr lang="en-US" dirty="0"/>
          </a:p>
          <a:p>
            <a:pPr marL="231775" indent="0">
              <a:buNone/>
            </a:pPr>
            <a:r>
              <a:rPr lang="en-US" dirty="0" smtClean="0"/>
              <a:t>public </a:t>
            </a:r>
            <a:r>
              <a:rPr lang="en-US" dirty="0"/>
              <a:t>Parts </a:t>
            </a:r>
            <a:r>
              <a:rPr lang="en-US" dirty="0" err="1"/>
              <a:t>getMonitor</a:t>
            </a:r>
            <a:r>
              <a:rPr lang="en-US" dirty="0"/>
              <a:t>() {</a:t>
            </a:r>
          </a:p>
          <a:p>
            <a:pPr marL="231775" indent="0">
              <a:buNone/>
            </a:pPr>
            <a:r>
              <a:rPr lang="en-US" dirty="0"/>
              <a:t>return new Parts("19 inches");</a:t>
            </a:r>
          </a:p>
          <a:p>
            <a:pPr marL="231775" indent="0">
              <a:buNone/>
            </a:pPr>
            <a:r>
              <a:rPr lang="en-US" dirty="0"/>
              <a:t>}</a:t>
            </a:r>
          </a:p>
          <a:p>
            <a:pPr marL="0" indent="0">
              <a:buNone/>
            </a:pPr>
            <a:endParaRPr lang="en-US" dirty="0"/>
          </a:p>
          <a:p>
            <a:pPr marL="0" indent="0">
              <a:buNone/>
            </a:pPr>
            <a:r>
              <a:rPr lang="en-US" dirty="0"/>
              <a:t>}// End of class</a:t>
            </a:r>
          </a:p>
        </p:txBody>
      </p:sp>
    </p:spTree>
    <p:extLst>
      <p:ext uri="{BB962C8B-B14F-4D97-AF65-F5344CB8AC3E}">
        <p14:creationId xmlns:p14="http://schemas.microsoft.com/office/powerpoint/2010/main" val="3053650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Computer Parts</a:t>
            </a:r>
          </a:p>
        </p:txBody>
      </p:sp>
      <p:sp>
        <p:nvSpPr>
          <p:cNvPr id="3" name="Content Placeholder 2"/>
          <p:cNvSpPr>
            <a:spLocks noGrp="1"/>
          </p:cNvSpPr>
          <p:nvPr>
            <p:ph sz="quarter" idx="1"/>
          </p:nvPr>
        </p:nvSpPr>
        <p:spPr/>
        <p:txBody>
          <a:bodyPr>
            <a:normAutofit fontScale="55000" lnSpcReduction="20000"/>
          </a:bodyPr>
          <a:lstStyle/>
          <a:p>
            <a:pPr marL="0" indent="0">
              <a:buNone/>
            </a:pPr>
            <a:r>
              <a:rPr lang="en-US" dirty="0"/>
              <a:t>public class Server extends Computer</a:t>
            </a:r>
            <a:r>
              <a:rPr lang="en-US" dirty="0" smtClean="0"/>
              <a:t>{</a:t>
            </a:r>
          </a:p>
          <a:p>
            <a:pPr marL="0" indent="0">
              <a:buNone/>
            </a:pPr>
            <a:endParaRPr lang="en-US" dirty="0"/>
          </a:p>
          <a:p>
            <a:pPr marL="231775" indent="0">
              <a:buNone/>
            </a:pPr>
            <a:r>
              <a:rPr lang="en-US" dirty="0" smtClean="0"/>
              <a:t>// Method </a:t>
            </a:r>
            <a:r>
              <a:rPr lang="en-US" dirty="0"/>
              <a:t>over-ridden from Computer, returns the Parts ideal </a:t>
            </a:r>
            <a:r>
              <a:rPr lang="en-US" dirty="0" smtClean="0"/>
              <a:t>for Server</a:t>
            </a:r>
            <a:endParaRPr lang="en-US" dirty="0"/>
          </a:p>
          <a:p>
            <a:pPr marL="231775" indent="0">
              <a:buNone/>
            </a:pPr>
            <a:r>
              <a:rPr lang="en-US" dirty="0" smtClean="0"/>
              <a:t>public </a:t>
            </a:r>
            <a:r>
              <a:rPr lang="en-US" dirty="0"/>
              <a:t>Parts </a:t>
            </a:r>
            <a:r>
              <a:rPr lang="en-US" dirty="0" err="1"/>
              <a:t>getRAM</a:t>
            </a:r>
            <a:r>
              <a:rPr lang="en-US" dirty="0"/>
              <a:t>() {</a:t>
            </a:r>
          </a:p>
          <a:p>
            <a:pPr marL="231775" indent="0">
              <a:buNone/>
            </a:pPr>
            <a:r>
              <a:rPr lang="en-US" dirty="0"/>
              <a:t>return new Parts("4 GB");</a:t>
            </a:r>
          </a:p>
          <a:p>
            <a:pPr marL="231775" indent="0">
              <a:buNone/>
            </a:pPr>
            <a:r>
              <a:rPr lang="en-US" dirty="0"/>
              <a:t>}</a:t>
            </a:r>
          </a:p>
          <a:p>
            <a:pPr marL="231775" indent="0">
              <a:buNone/>
            </a:pPr>
            <a:endParaRPr lang="en-US" dirty="0"/>
          </a:p>
          <a:p>
            <a:pPr marL="231775" indent="0">
              <a:buNone/>
            </a:pPr>
            <a:r>
              <a:rPr lang="en-US" dirty="0" smtClean="0"/>
              <a:t>// </a:t>
            </a:r>
            <a:r>
              <a:rPr lang="en-US" dirty="0"/>
              <a:t>Method over-ridden from Computer, returns the Parts ideal </a:t>
            </a:r>
            <a:r>
              <a:rPr lang="en-US" dirty="0" smtClean="0"/>
              <a:t>for  </a:t>
            </a:r>
            <a:r>
              <a:rPr lang="en-US" dirty="0"/>
              <a:t>Workstation</a:t>
            </a:r>
          </a:p>
          <a:p>
            <a:pPr marL="231775" indent="0">
              <a:buNone/>
            </a:pPr>
            <a:r>
              <a:rPr lang="en-US" dirty="0" smtClean="0"/>
              <a:t>public </a:t>
            </a:r>
            <a:r>
              <a:rPr lang="en-US" dirty="0"/>
              <a:t>Parts </a:t>
            </a:r>
            <a:r>
              <a:rPr lang="en-US" dirty="0" err="1"/>
              <a:t>getProcessor</a:t>
            </a:r>
            <a:r>
              <a:rPr lang="en-US" dirty="0"/>
              <a:t>() {</a:t>
            </a:r>
          </a:p>
          <a:p>
            <a:pPr marL="231775" indent="0">
              <a:buNone/>
            </a:pPr>
            <a:r>
              <a:rPr lang="en-US" dirty="0"/>
              <a:t>return new Parts("Intel P 4");</a:t>
            </a:r>
          </a:p>
          <a:p>
            <a:pPr marL="231775" indent="0">
              <a:buNone/>
            </a:pPr>
            <a:r>
              <a:rPr lang="en-US" dirty="0"/>
              <a:t>}</a:t>
            </a:r>
          </a:p>
          <a:p>
            <a:pPr marL="231775" indent="0">
              <a:buNone/>
            </a:pPr>
            <a:endParaRPr lang="en-US" dirty="0"/>
          </a:p>
          <a:p>
            <a:pPr marL="231775" indent="0">
              <a:buNone/>
            </a:pPr>
            <a:r>
              <a:rPr lang="en-US" dirty="0" smtClean="0"/>
              <a:t>//Method </a:t>
            </a:r>
            <a:r>
              <a:rPr lang="en-US" dirty="0"/>
              <a:t>over-ridden from Computer, returns the Parts ideal </a:t>
            </a:r>
            <a:r>
              <a:rPr lang="en-US" dirty="0" smtClean="0"/>
              <a:t>for  </a:t>
            </a:r>
            <a:r>
              <a:rPr lang="en-US" dirty="0"/>
              <a:t>PC</a:t>
            </a:r>
          </a:p>
          <a:p>
            <a:pPr marL="231775" indent="0">
              <a:buNone/>
            </a:pPr>
            <a:r>
              <a:rPr lang="en-US" dirty="0" smtClean="0"/>
              <a:t>public </a:t>
            </a:r>
            <a:r>
              <a:rPr lang="en-US" dirty="0"/>
              <a:t>Parts </a:t>
            </a:r>
            <a:r>
              <a:rPr lang="en-US" dirty="0" err="1"/>
              <a:t>getMonitor</a:t>
            </a:r>
            <a:r>
              <a:rPr lang="en-US" dirty="0"/>
              <a:t>() {</a:t>
            </a:r>
          </a:p>
          <a:p>
            <a:pPr marL="231775" indent="0">
              <a:buNone/>
            </a:pPr>
            <a:r>
              <a:rPr lang="en-US" dirty="0"/>
              <a:t>return new Parts("17 inches");</a:t>
            </a:r>
          </a:p>
          <a:p>
            <a:pPr marL="231775" indent="0">
              <a:buNone/>
            </a:pPr>
            <a:r>
              <a:rPr lang="en-US" dirty="0"/>
              <a:t>}</a:t>
            </a:r>
          </a:p>
          <a:p>
            <a:pPr marL="0" indent="0">
              <a:buNone/>
            </a:pPr>
            <a:endParaRPr lang="en-US" dirty="0"/>
          </a:p>
          <a:p>
            <a:pPr marL="0" indent="0">
              <a:buNone/>
            </a:pPr>
            <a:r>
              <a:rPr lang="en-US" dirty="0"/>
              <a:t>}// End of class</a:t>
            </a:r>
          </a:p>
        </p:txBody>
      </p:sp>
    </p:spTree>
    <p:extLst>
      <p:ext uri="{BB962C8B-B14F-4D97-AF65-F5344CB8AC3E}">
        <p14:creationId xmlns:p14="http://schemas.microsoft.com/office/powerpoint/2010/main" val="4127428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Computer Parts</a:t>
            </a:r>
          </a:p>
        </p:txBody>
      </p:sp>
      <p:sp>
        <p:nvSpPr>
          <p:cNvPr id="3" name="Content Placeholder 2"/>
          <p:cNvSpPr>
            <a:spLocks noGrp="1"/>
          </p:cNvSpPr>
          <p:nvPr>
            <p:ph sz="quarter" idx="1"/>
          </p:nvPr>
        </p:nvSpPr>
        <p:spPr>
          <a:xfrm>
            <a:off x="301752" y="1527048"/>
            <a:ext cx="8503920" cy="4873752"/>
          </a:xfrm>
        </p:spPr>
        <p:txBody>
          <a:bodyPr>
            <a:normAutofit fontScale="55000" lnSpcReduction="20000"/>
          </a:bodyPr>
          <a:lstStyle/>
          <a:p>
            <a:pPr marL="0" indent="0">
              <a:buNone/>
            </a:pPr>
            <a:r>
              <a:rPr lang="en-US" sz="3300" dirty="0" smtClean="0"/>
              <a:t>/**  </a:t>
            </a:r>
            <a:r>
              <a:rPr lang="en-US" sz="3300" dirty="0"/>
              <a:t>This is the computer abstract factory which returns </a:t>
            </a:r>
            <a:r>
              <a:rPr lang="en-US" sz="3300" dirty="0" smtClean="0"/>
              <a:t>one  </a:t>
            </a:r>
            <a:r>
              <a:rPr lang="en-US" sz="3300" dirty="0"/>
              <a:t>of the three types of computers</a:t>
            </a:r>
            <a:r>
              <a:rPr lang="en-US" sz="3300" dirty="0" smtClean="0"/>
              <a:t>. */</a:t>
            </a:r>
          </a:p>
          <a:p>
            <a:pPr marL="0" indent="0">
              <a:buNone/>
            </a:pPr>
            <a:endParaRPr lang="en-US" sz="3300" dirty="0"/>
          </a:p>
          <a:p>
            <a:pPr marL="0" indent="0">
              <a:buNone/>
            </a:pPr>
            <a:r>
              <a:rPr lang="en-US" sz="3300" dirty="0"/>
              <a:t>public class </a:t>
            </a:r>
            <a:r>
              <a:rPr lang="en-US" sz="3300" dirty="0" err="1"/>
              <a:t>ComputerType</a:t>
            </a:r>
            <a:r>
              <a:rPr lang="en-US" sz="3300" dirty="0"/>
              <a:t> {</a:t>
            </a:r>
          </a:p>
          <a:p>
            <a:pPr marL="230188" indent="0">
              <a:buNone/>
            </a:pPr>
            <a:r>
              <a:rPr lang="en-US" sz="3300" dirty="0" smtClean="0"/>
              <a:t>private </a:t>
            </a:r>
            <a:r>
              <a:rPr lang="en-US" sz="3300" dirty="0"/>
              <a:t>Computer comp</a:t>
            </a:r>
            <a:r>
              <a:rPr lang="en-US" sz="3300" dirty="0" smtClean="0"/>
              <a:t>;</a:t>
            </a:r>
          </a:p>
          <a:p>
            <a:pPr marL="230188" indent="0">
              <a:buNone/>
            </a:pPr>
            <a:endParaRPr lang="en-US" sz="3300" dirty="0"/>
          </a:p>
          <a:p>
            <a:pPr marL="230188" indent="0">
              <a:buNone/>
            </a:pPr>
            <a:r>
              <a:rPr lang="en-US" sz="3300" dirty="0"/>
              <a:t>public static void main(String[] </a:t>
            </a:r>
            <a:r>
              <a:rPr lang="en-US" sz="3300" dirty="0" err="1"/>
              <a:t>args</a:t>
            </a:r>
            <a:r>
              <a:rPr lang="en-US" sz="3300" dirty="0"/>
              <a:t>) </a:t>
            </a:r>
            <a:r>
              <a:rPr lang="en-US" sz="3300" dirty="0" smtClean="0"/>
              <a:t>{</a:t>
            </a:r>
            <a:endParaRPr lang="en-US" sz="3300" dirty="0"/>
          </a:p>
          <a:p>
            <a:pPr marL="461963" indent="0">
              <a:buNone/>
            </a:pPr>
            <a:r>
              <a:rPr lang="en-US" sz="3300" dirty="0" err="1" smtClean="0"/>
              <a:t>ComputerType</a:t>
            </a:r>
            <a:r>
              <a:rPr lang="en-US" sz="3300" dirty="0" smtClean="0"/>
              <a:t> </a:t>
            </a:r>
            <a:r>
              <a:rPr lang="en-US" sz="3300" dirty="0"/>
              <a:t>type = new </a:t>
            </a:r>
            <a:r>
              <a:rPr lang="en-US" sz="3300" dirty="0" err="1"/>
              <a:t>ComputerType</a:t>
            </a:r>
            <a:r>
              <a:rPr lang="en-US" sz="3300" dirty="0"/>
              <a:t>();</a:t>
            </a:r>
          </a:p>
          <a:p>
            <a:pPr marL="461963" indent="0">
              <a:buNone/>
            </a:pPr>
            <a:r>
              <a:rPr lang="en-US" sz="3300" dirty="0"/>
              <a:t>Computer </a:t>
            </a:r>
            <a:r>
              <a:rPr lang="en-US" sz="3300" dirty="0" err="1"/>
              <a:t>computer</a:t>
            </a:r>
            <a:r>
              <a:rPr lang="en-US" sz="3300" dirty="0"/>
              <a:t> = </a:t>
            </a:r>
            <a:r>
              <a:rPr lang="en-US" sz="3300" dirty="0" err="1"/>
              <a:t>type.getComputer</a:t>
            </a:r>
            <a:r>
              <a:rPr lang="en-US" sz="3300" dirty="0"/>
              <a:t>("Server");</a:t>
            </a:r>
          </a:p>
          <a:p>
            <a:pPr marL="461963" indent="0">
              <a:buNone/>
            </a:pPr>
            <a:r>
              <a:rPr lang="en-US" sz="3300" dirty="0" err="1"/>
              <a:t>System.out.println</a:t>
            </a:r>
            <a:r>
              <a:rPr lang="en-US" sz="3300" dirty="0"/>
              <a:t>("Monitor: "+</a:t>
            </a:r>
            <a:r>
              <a:rPr lang="en-US" sz="3300" dirty="0" err="1"/>
              <a:t>computer.getMonitor</a:t>
            </a:r>
            <a:r>
              <a:rPr lang="en-US" sz="3300" dirty="0"/>
              <a:t>().</a:t>
            </a:r>
            <a:r>
              <a:rPr lang="en-US" sz="3300" dirty="0" err="1"/>
              <a:t>getSpecification</a:t>
            </a:r>
            <a:r>
              <a:rPr lang="en-US" sz="3300" dirty="0"/>
              <a:t>());</a:t>
            </a:r>
          </a:p>
          <a:p>
            <a:pPr marL="461963" indent="0">
              <a:buNone/>
            </a:pPr>
            <a:r>
              <a:rPr lang="en-US" sz="3300" dirty="0" err="1"/>
              <a:t>System.out.println</a:t>
            </a:r>
            <a:r>
              <a:rPr lang="en-US" sz="3300" dirty="0"/>
              <a:t>("RAM: "+</a:t>
            </a:r>
            <a:r>
              <a:rPr lang="en-US" sz="3300" dirty="0" err="1"/>
              <a:t>computer.getRAM</a:t>
            </a:r>
            <a:r>
              <a:rPr lang="en-US" sz="3300" dirty="0"/>
              <a:t>().</a:t>
            </a:r>
            <a:r>
              <a:rPr lang="en-US" sz="3300" dirty="0" err="1"/>
              <a:t>getSpecification</a:t>
            </a:r>
            <a:r>
              <a:rPr lang="en-US" sz="3300" dirty="0"/>
              <a:t>());</a:t>
            </a:r>
          </a:p>
          <a:p>
            <a:pPr marL="461963" indent="0">
              <a:buNone/>
            </a:pPr>
            <a:r>
              <a:rPr lang="en-US" sz="3300" dirty="0" err="1"/>
              <a:t>System.out.println</a:t>
            </a:r>
            <a:r>
              <a:rPr lang="en-US" sz="3300" dirty="0"/>
              <a:t>("Processor: "+</a:t>
            </a:r>
            <a:r>
              <a:rPr lang="en-US" sz="3300" dirty="0" err="1"/>
              <a:t>computer.getProcessor</a:t>
            </a:r>
            <a:r>
              <a:rPr lang="en-US" sz="3300" dirty="0"/>
              <a:t>().</a:t>
            </a:r>
            <a:r>
              <a:rPr lang="en-US" sz="3300" dirty="0" err="1"/>
              <a:t>getSpecification</a:t>
            </a:r>
            <a:r>
              <a:rPr lang="en-US" sz="3300" dirty="0" smtClean="0"/>
              <a:t>());</a:t>
            </a:r>
            <a:endParaRPr lang="en-US" sz="3300" dirty="0"/>
          </a:p>
          <a:p>
            <a:pPr marL="230188" indent="0">
              <a:buNone/>
            </a:pPr>
            <a:r>
              <a:rPr lang="en-US" sz="3300" dirty="0"/>
              <a:t> </a:t>
            </a:r>
            <a:r>
              <a:rPr lang="en-US" sz="3300" dirty="0" smtClean="0"/>
              <a:t>}  </a:t>
            </a:r>
            <a:r>
              <a:rPr lang="en-US" sz="3300" dirty="0"/>
              <a:t>	</a:t>
            </a:r>
            <a:r>
              <a:rPr lang="en-US" dirty="0"/>
              <a:t> 	</a:t>
            </a:r>
          </a:p>
        </p:txBody>
      </p:sp>
    </p:spTree>
    <p:extLst>
      <p:ext uri="{BB962C8B-B14F-4D97-AF65-F5344CB8AC3E}">
        <p14:creationId xmlns:p14="http://schemas.microsoft.com/office/powerpoint/2010/main" val="3138928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Computer Parts</a:t>
            </a:r>
          </a:p>
        </p:txBody>
      </p:sp>
      <p:sp>
        <p:nvSpPr>
          <p:cNvPr id="3" name="Content Placeholder 2"/>
          <p:cNvSpPr>
            <a:spLocks noGrp="1"/>
          </p:cNvSpPr>
          <p:nvPr>
            <p:ph sz="quarter" idx="1"/>
          </p:nvPr>
        </p:nvSpPr>
        <p:spPr/>
        <p:txBody>
          <a:bodyPr>
            <a:normAutofit fontScale="77500" lnSpcReduction="20000"/>
          </a:bodyPr>
          <a:lstStyle/>
          <a:p>
            <a:pPr marL="230188" indent="0">
              <a:buNone/>
            </a:pPr>
            <a:r>
              <a:rPr lang="en-US" dirty="0"/>
              <a:t>/**</a:t>
            </a:r>
          </a:p>
          <a:p>
            <a:pPr marL="230188" indent="0">
              <a:buNone/>
            </a:pPr>
            <a:r>
              <a:rPr lang="en-US" dirty="0"/>
              <a:t>* Returns a computer for a type </a:t>
            </a:r>
          </a:p>
          <a:p>
            <a:pPr marL="230188" indent="0">
              <a:buNone/>
            </a:pPr>
            <a:r>
              <a:rPr lang="en-US" dirty="0"/>
              <a:t>* @</a:t>
            </a:r>
            <a:r>
              <a:rPr lang="en-US" dirty="0" err="1"/>
              <a:t>param</a:t>
            </a:r>
            <a:r>
              <a:rPr lang="en-US" dirty="0"/>
              <a:t> </a:t>
            </a:r>
            <a:r>
              <a:rPr lang="en-US" dirty="0" err="1"/>
              <a:t>computerType</a:t>
            </a:r>
            <a:r>
              <a:rPr lang="en-US" dirty="0"/>
              <a:t> String, PC / Workstation / Server</a:t>
            </a:r>
          </a:p>
          <a:p>
            <a:pPr marL="230188" indent="0">
              <a:buNone/>
            </a:pPr>
            <a:r>
              <a:rPr lang="en-US" dirty="0"/>
              <a:t>* */</a:t>
            </a:r>
          </a:p>
          <a:p>
            <a:pPr marL="230188" indent="0">
              <a:buNone/>
            </a:pPr>
            <a:r>
              <a:rPr lang="en-US" dirty="0"/>
              <a:t> public Computer </a:t>
            </a:r>
            <a:r>
              <a:rPr lang="en-US" dirty="0" err="1"/>
              <a:t>getComputer</a:t>
            </a:r>
            <a:r>
              <a:rPr lang="en-US" dirty="0"/>
              <a:t>(String </a:t>
            </a:r>
            <a:r>
              <a:rPr lang="en-US" dirty="0" err="1"/>
              <a:t>computerType</a:t>
            </a:r>
            <a:r>
              <a:rPr lang="en-US" dirty="0"/>
              <a:t>) {</a:t>
            </a:r>
          </a:p>
          <a:p>
            <a:pPr marL="461963" indent="0">
              <a:buNone/>
            </a:pPr>
            <a:r>
              <a:rPr lang="en-US" dirty="0"/>
              <a:t> if (</a:t>
            </a:r>
            <a:r>
              <a:rPr lang="en-US" dirty="0" err="1"/>
              <a:t>computerType.equals</a:t>
            </a:r>
            <a:r>
              <a:rPr lang="en-US" dirty="0"/>
              <a:t>("PC"))</a:t>
            </a:r>
          </a:p>
          <a:p>
            <a:pPr marL="461963" indent="0">
              <a:buNone/>
            </a:pPr>
            <a:r>
              <a:rPr lang="en-US" dirty="0"/>
              <a:t>	comp = new PC();</a:t>
            </a:r>
          </a:p>
          <a:p>
            <a:pPr marL="461963" indent="0">
              <a:buNone/>
            </a:pPr>
            <a:r>
              <a:rPr lang="en-US" dirty="0"/>
              <a:t>else if(</a:t>
            </a:r>
            <a:r>
              <a:rPr lang="en-US" dirty="0" err="1"/>
              <a:t>computerType.equals</a:t>
            </a:r>
            <a:r>
              <a:rPr lang="en-US" dirty="0"/>
              <a:t>("Workstation"))</a:t>
            </a:r>
          </a:p>
          <a:p>
            <a:pPr marL="461963" indent="0">
              <a:buNone/>
            </a:pPr>
            <a:r>
              <a:rPr lang="en-US" dirty="0"/>
              <a:t>	comp = new Workstation();</a:t>
            </a:r>
          </a:p>
          <a:p>
            <a:pPr marL="461963" indent="0">
              <a:buNone/>
            </a:pPr>
            <a:r>
              <a:rPr lang="en-US" dirty="0"/>
              <a:t>else if(</a:t>
            </a:r>
            <a:r>
              <a:rPr lang="en-US" dirty="0" err="1"/>
              <a:t>computerType.equals</a:t>
            </a:r>
            <a:r>
              <a:rPr lang="en-US" dirty="0"/>
              <a:t>("Server"))</a:t>
            </a:r>
          </a:p>
          <a:p>
            <a:pPr marL="461963" indent="0">
              <a:buNone/>
            </a:pPr>
            <a:r>
              <a:rPr lang="en-US" dirty="0"/>
              <a:t>	comp = new Server();</a:t>
            </a:r>
          </a:p>
          <a:p>
            <a:pPr marL="461963" indent="0">
              <a:buNone/>
            </a:pPr>
            <a:r>
              <a:rPr lang="en-US" dirty="0"/>
              <a:t>return comp;</a:t>
            </a:r>
          </a:p>
          <a:p>
            <a:pPr marL="230188" indent="0">
              <a:buNone/>
            </a:pPr>
            <a:r>
              <a:rPr lang="en-US" dirty="0"/>
              <a:t> }	 </a:t>
            </a:r>
          </a:p>
          <a:p>
            <a:pPr marL="0" indent="0">
              <a:buNone/>
            </a:pPr>
            <a:r>
              <a:rPr lang="en-US" dirty="0"/>
              <a:t>}// End of class</a:t>
            </a:r>
          </a:p>
          <a:p>
            <a:pPr marL="0" indent="0">
              <a:buNone/>
            </a:pPr>
            <a:endParaRPr lang="en-US" dirty="0"/>
          </a:p>
        </p:txBody>
      </p:sp>
    </p:spTree>
    <p:extLst>
      <p:ext uri="{BB962C8B-B14F-4D97-AF65-F5344CB8AC3E}">
        <p14:creationId xmlns:p14="http://schemas.microsoft.com/office/powerpoint/2010/main" val="3163892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lstStyle/>
          <a:p>
            <a:pPr eaLnBrk="1" hangingPunct="1"/>
            <a:r>
              <a:rPr lang="en-US" dirty="0" smtClean="0"/>
              <a:t>Abstract Factory Pattern</a:t>
            </a:r>
          </a:p>
        </p:txBody>
      </p:sp>
      <p:sp>
        <p:nvSpPr>
          <p:cNvPr id="8195" name="Rectangle 38"/>
          <p:cNvSpPr>
            <a:spLocks noGrp="1" noChangeArrowheads="1"/>
          </p:cNvSpPr>
          <p:nvPr>
            <p:ph sz="quarter" idx="1"/>
          </p:nvPr>
        </p:nvSpPr>
        <p:spPr/>
        <p:txBody>
          <a:bodyPr>
            <a:normAutofit/>
          </a:bodyPr>
          <a:lstStyle/>
          <a:p>
            <a:pPr eaLnBrk="1" hangingPunct="1"/>
            <a:r>
              <a:rPr lang="en-US" dirty="0" smtClean="0"/>
              <a:t>Intent:  Provide an interface for creating families of related or dependent objects without specifying their concrete classes.</a:t>
            </a:r>
          </a:p>
          <a:p>
            <a:pPr eaLnBrk="1" hangingPunct="1"/>
            <a:r>
              <a:rPr lang="en-US" dirty="0" smtClean="0"/>
              <a:t>Also Known As:  </a:t>
            </a:r>
            <a:r>
              <a:rPr lang="en-US" dirty="0" smtClean="0"/>
              <a:t>Kit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MazeFactory</a:t>
            </a:r>
            <a:endParaRPr lang="en-US" dirty="0"/>
          </a:p>
        </p:txBody>
      </p:sp>
      <p:sp>
        <p:nvSpPr>
          <p:cNvPr id="3" name="Content Placeholder 2"/>
          <p:cNvSpPr>
            <a:spLocks noGrp="1"/>
          </p:cNvSpPr>
          <p:nvPr>
            <p:ph sz="quarter" idx="1"/>
          </p:nvPr>
        </p:nvSpPr>
        <p:spPr/>
        <p:txBody>
          <a:bodyPr/>
          <a:lstStyle/>
          <a:p>
            <a:pPr marL="274320" indent="0">
              <a:spcBef>
                <a:spcPts val="100"/>
              </a:spcBef>
              <a:buNone/>
            </a:pPr>
            <a:r>
              <a:rPr lang="en-US" sz="1800" dirty="0" smtClean="0">
                <a:latin typeface="Courier New" pitchFamily="49" charset="0"/>
                <a:cs typeface="Courier New" pitchFamily="49" charset="0"/>
              </a:rPr>
              <a:t>public class </a:t>
            </a:r>
            <a:r>
              <a:rPr lang="en-US" sz="1800" dirty="0" err="1" smtClean="0">
                <a:latin typeface="Courier New" pitchFamily="49" charset="0"/>
                <a:cs typeface="Courier New" pitchFamily="49" charset="0"/>
              </a:rPr>
              <a:t>MazeFactory</a:t>
            </a:r>
            <a:endParaRPr lang="en-US" sz="1800" dirty="0" smtClean="0">
              <a:latin typeface="Courier New" pitchFamily="49" charset="0"/>
              <a:cs typeface="Courier New" pitchFamily="49" charset="0"/>
            </a:endParaRPr>
          </a:p>
          <a:p>
            <a:pPr marL="274320" indent="0">
              <a:spcBef>
                <a:spcPts val="100"/>
              </a:spcBef>
              <a:buNone/>
            </a:pPr>
            <a:r>
              <a:rPr lang="en-US" sz="1800" dirty="0" smtClean="0">
                <a:latin typeface="Courier New" pitchFamily="49" charset="0"/>
                <a:cs typeface="Courier New" pitchFamily="49" charset="0"/>
              </a:rPr>
              <a:t>  {</a:t>
            </a:r>
          </a:p>
          <a:p>
            <a:pPr marL="274320" indent="0">
              <a:spcBef>
                <a:spcPts val="100"/>
              </a:spcBef>
              <a:buNone/>
            </a:pPr>
            <a:r>
              <a:rPr lang="en-US" sz="1800" dirty="0" smtClean="0">
                <a:latin typeface="Courier New" pitchFamily="49" charset="0"/>
                <a:cs typeface="Courier New" pitchFamily="49" charset="0"/>
              </a:rPr>
              <a:t>    public Maze </a:t>
            </a:r>
            <a:r>
              <a:rPr lang="en-US" sz="1800" dirty="0" err="1" smtClean="0">
                <a:latin typeface="Courier New" pitchFamily="49" charset="0"/>
                <a:cs typeface="Courier New" pitchFamily="49" charset="0"/>
              </a:rPr>
              <a:t>makeMaze</a:t>
            </a:r>
            <a:r>
              <a:rPr lang="en-US" sz="1800" dirty="0" smtClean="0">
                <a:latin typeface="Courier New" pitchFamily="49" charset="0"/>
                <a:cs typeface="Courier New" pitchFamily="49" charset="0"/>
              </a:rPr>
              <a:t>()</a:t>
            </a:r>
          </a:p>
          <a:p>
            <a:pPr marL="274320" indent="0">
              <a:spcBef>
                <a:spcPts val="100"/>
              </a:spcBef>
              <a:buNone/>
            </a:pPr>
            <a:r>
              <a:rPr lang="en-US" sz="1800" dirty="0" smtClean="0">
                <a:latin typeface="Courier New" pitchFamily="49" charset="0"/>
                <a:cs typeface="Courier New" pitchFamily="49" charset="0"/>
              </a:rPr>
              <a:t>      { return new Maze(); }</a:t>
            </a:r>
          </a:p>
          <a:p>
            <a:pPr marL="274320" indent="0">
              <a:spcBef>
                <a:spcPts val="100"/>
              </a:spcBef>
              <a:buNone/>
            </a:pPr>
            <a:endParaRPr lang="en-US" sz="1800" dirty="0" smtClean="0">
              <a:latin typeface="Courier New" pitchFamily="49" charset="0"/>
              <a:cs typeface="Courier New" pitchFamily="49" charset="0"/>
            </a:endParaRPr>
          </a:p>
          <a:p>
            <a:pPr marL="274320" indent="0">
              <a:spcBef>
                <a:spcPts val="100"/>
              </a:spcBef>
              <a:buNone/>
            </a:pPr>
            <a:r>
              <a:rPr lang="en-US" sz="1800" dirty="0" smtClean="0">
                <a:latin typeface="Courier New" pitchFamily="49" charset="0"/>
                <a:cs typeface="Courier New" pitchFamily="49" charset="0"/>
              </a:rPr>
              <a:t>    public Wall </a:t>
            </a:r>
            <a:r>
              <a:rPr lang="en-US" sz="1800" dirty="0" err="1" smtClean="0">
                <a:latin typeface="Courier New" pitchFamily="49" charset="0"/>
                <a:cs typeface="Courier New" pitchFamily="49" charset="0"/>
              </a:rPr>
              <a:t>makeWall</a:t>
            </a:r>
            <a:r>
              <a:rPr lang="en-US" sz="1800" dirty="0" smtClean="0">
                <a:latin typeface="Courier New" pitchFamily="49" charset="0"/>
                <a:cs typeface="Courier New" pitchFamily="49" charset="0"/>
              </a:rPr>
              <a:t>()</a:t>
            </a:r>
          </a:p>
          <a:p>
            <a:pPr marL="274320" indent="0">
              <a:spcBef>
                <a:spcPts val="100"/>
              </a:spcBef>
              <a:buNone/>
            </a:pPr>
            <a:r>
              <a:rPr lang="en-US" sz="1800" dirty="0" smtClean="0">
                <a:latin typeface="Courier New" pitchFamily="49" charset="0"/>
                <a:cs typeface="Courier New" pitchFamily="49" charset="0"/>
              </a:rPr>
              <a:t>      { return new Wall(); }</a:t>
            </a:r>
          </a:p>
          <a:p>
            <a:pPr marL="274320" indent="0">
              <a:spcBef>
                <a:spcPts val="100"/>
              </a:spcBef>
              <a:buNone/>
            </a:pPr>
            <a:endParaRPr lang="en-US" sz="1800" dirty="0" smtClean="0">
              <a:latin typeface="Courier New" pitchFamily="49" charset="0"/>
              <a:cs typeface="Courier New" pitchFamily="49" charset="0"/>
            </a:endParaRPr>
          </a:p>
          <a:p>
            <a:pPr marL="274320" indent="0">
              <a:spcBef>
                <a:spcPts val="100"/>
              </a:spcBef>
              <a:buNone/>
            </a:pPr>
            <a:r>
              <a:rPr lang="en-US" sz="1800" dirty="0" smtClean="0">
                <a:latin typeface="Courier New" pitchFamily="49" charset="0"/>
                <a:cs typeface="Courier New" pitchFamily="49" charset="0"/>
              </a:rPr>
              <a:t>    public Room </a:t>
            </a:r>
            <a:r>
              <a:rPr lang="en-US" sz="1800" dirty="0" err="1" smtClean="0">
                <a:latin typeface="Courier New" pitchFamily="49" charset="0"/>
                <a:cs typeface="Courier New" pitchFamily="49" charset="0"/>
              </a:rPr>
              <a:t>makeRoom</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n)</a:t>
            </a:r>
          </a:p>
          <a:p>
            <a:pPr marL="274320" indent="0">
              <a:spcBef>
                <a:spcPts val="100"/>
              </a:spcBef>
              <a:buNone/>
            </a:pPr>
            <a:r>
              <a:rPr lang="en-US" sz="1800" dirty="0" smtClean="0">
                <a:latin typeface="Courier New" pitchFamily="49" charset="0"/>
                <a:cs typeface="Courier New" pitchFamily="49" charset="0"/>
              </a:rPr>
              <a:t>      { return new Room(n); }</a:t>
            </a:r>
          </a:p>
          <a:p>
            <a:pPr marL="274320" indent="0">
              <a:spcBef>
                <a:spcPts val="100"/>
              </a:spcBef>
              <a:buNone/>
            </a:pPr>
            <a:endParaRPr lang="en-US" sz="1800" dirty="0" smtClean="0">
              <a:latin typeface="Courier New" pitchFamily="49" charset="0"/>
              <a:cs typeface="Courier New" pitchFamily="49" charset="0"/>
            </a:endParaRPr>
          </a:p>
          <a:p>
            <a:pPr marL="274320" indent="0">
              <a:spcBef>
                <a:spcPts val="100"/>
              </a:spcBef>
              <a:buNone/>
            </a:pPr>
            <a:r>
              <a:rPr lang="en-US" sz="1800" dirty="0" smtClean="0">
                <a:latin typeface="Courier New" pitchFamily="49" charset="0"/>
                <a:cs typeface="Courier New" pitchFamily="49" charset="0"/>
              </a:rPr>
              <a:t>    public Door </a:t>
            </a:r>
            <a:r>
              <a:rPr lang="en-US" sz="1800" dirty="0" err="1" smtClean="0">
                <a:latin typeface="Courier New" pitchFamily="49" charset="0"/>
                <a:cs typeface="Courier New" pitchFamily="49" charset="0"/>
              </a:rPr>
              <a:t>makeDoor</a:t>
            </a:r>
            <a:r>
              <a:rPr lang="en-US" sz="1800" dirty="0" smtClean="0">
                <a:latin typeface="Courier New" pitchFamily="49" charset="0"/>
                <a:cs typeface="Courier New" pitchFamily="49" charset="0"/>
              </a:rPr>
              <a:t>(Room r1, Room r2)</a:t>
            </a:r>
          </a:p>
          <a:p>
            <a:pPr marL="274320" indent="0">
              <a:spcBef>
                <a:spcPts val="100"/>
              </a:spcBef>
              <a:buNone/>
            </a:pPr>
            <a:r>
              <a:rPr lang="en-US" sz="1800" dirty="0" smtClean="0">
                <a:latin typeface="Courier New" pitchFamily="49" charset="0"/>
                <a:cs typeface="Courier New" pitchFamily="49" charset="0"/>
              </a:rPr>
              <a:t>      { return new Door(r1, r2); }</a:t>
            </a:r>
          </a:p>
          <a:p>
            <a:pPr marL="274320" indent="0">
              <a:spcBef>
                <a:spcPts val="100"/>
              </a:spcBef>
              <a:buNone/>
            </a:pPr>
            <a:r>
              <a:rPr lang="en-US" sz="1800" dirty="0" smtClean="0">
                <a:latin typeface="Courier New" pitchFamily="49" charset="0"/>
                <a:cs typeface="Courier New" pitchFamily="49" charset="0"/>
              </a:rPr>
              <a:t>  }</a:t>
            </a:r>
          </a:p>
        </p:txBody>
      </p:sp>
      <p:sp>
        <p:nvSpPr>
          <p:cNvPr id="6" name="TextBox 5"/>
          <p:cNvSpPr txBox="1"/>
          <p:nvPr/>
        </p:nvSpPr>
        <p:spPr>
          <a:xfrm>
            <a:off x="404609" y="5359177"/>
            <a:ext cx="8334782" cy="1015663"/>
          </a:xfrm>
          <a:prstGeom prst="rect">
            <a:avLst/>
          </a:prstGeom>
          <a:noFill/>
        </p:spPr>
        <p:txBody>
          <a:bodyPr wrap="none" rtlCol="0">
            <a:spAutoFit/>
          </a:bodyPr>
          <a:lstStyle/>
          <a:p>
            <a:pPr algn="l"/>
            <a:r>
              <a:rPr lang="en-US" sz="2000" dirty="0" smtClean="0"/>
              <a:t>Note:</a:t>
            </a:r>
          </a:p>
          <a:p>
            <a:pPr marL="0" lvl="1" algn="l"/>
            <a:r>
              <a:rPr lang="en-US" sz="2000" dirty="0" smtClean="0"/>
              <a:t>–  </a:t>
            </a:r>
            <a:r>
              <a:rPr lang="en-US" sz="2000" dirty="0" err="1" smtClean="0"/>
              <a:t>MazeFactory</a:t>
            </a:r>
            <a:r>
              <a:rPr lang="en-US" sz="2000" dirty="0" smtClean="0"/>
              <a:t> is simply a collection of factory methods.</a:t>
            </a:r>
          </a:p>
          <a:p>
            <a:pPr marL="0" lvl="1" algn="l"/>
            <a:r>
              <a:rPr lang="en-US" sz="2000" dirty="0" smtClean="0"/>
              <a:t>–  </a:t>
            </a:r>
            <a:r>
              <a:rPr lang="en-US" sz="2000" dirty="0" err="1" smtClean="0"/>
              <a:t>MazeFactory</a:t>
            </a:r>
            <a:r>
              <a:rPr lang="en-US" sz="2000" dirty="0" smtClean="0"/>
              <a:t> acts as both an </a:t>
            </a:r>
            <a:r>
              <a:rPr lang="en-US" sz="2000" dirty="0" err="1" smtClean="0"/>
              <a:t>AbstractFactory</a:t>
            </a:r>
            <a:r>
              <a:rPr lang="en-US" sz="2000" dirty="0" smtClean="0"/>
              <a:t> and a </a:t>
            </a:r>
            <a:r>
              <a:rPr lang="en-US" sz="2000" dirty="0" err="1" smtClean="0"/>
              <a:t>ConcreteFactory</a:t>
            </a:r>
            <a:r>
              <a:rPr lang="en-US" sz="2000"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dirty="0" err="1" smtClean="0"/>
              <a:t>MazeFactory</a:t>
            </a:r>
            <a:r>
              <a:rPr lang="en-US" dirty="0" smtClean="0"/>
              <a:t/>
            </a:r>
            <a:br>
              <a:rPr lang="en-US" dirty="0" smtClean="0"/>
            </a:br>
            <a:r>
              <a:rPr lang="en-US" sz="2800" dirty="0" smtClean="0"/>
              <a:t>(continued)</a:t>
            </a:r>
            <a:endParaRPr lang="en-US" sz="2800" dirty="0"/>
          </a:p>
        </p:txBody>
      </p:sp>
      <p:sp>
        <p:nvSpPr>
          <p:cNvPr id="3" name="Content Placeholder 2"/>
          <p:cNvSpPr>
            <a:spLocks noGrp="1"/>
          </p:cNvSpPr>
          <p:nvPr>
            <p:ph sz="quarter" idx="1"/>
          </p:nvPr>
        </p:nvSpPr>
        <p:spPr/>
        <p:txBody>
          <a:bodyPr/>
          <a:lstStyle/>
          <a:p>
            <a:pPr marL="0" indent="0">
              <a:spcBef>
                <a:spcPts val="0"/>
              </a:spcBef>
              <a:buNone/>
            </a:pPr>
            <a:r>
              <a:rPr lang="en-US" sz="1800" dirty="0" smtClean="0">
                <a:latin typeface="Courier New" pitchFamily="49" charset="0"/>
                <a:cs typeface="Courier New" pitchFamily="49" charset="0"/>
              </a:rPr>
              <a:t>public class </a:t>
            </a:r>
            <a:r>
              <a:rPr lang="en-US" sz="1800" dirty="0" err="1" smtClean="0">
                <a:latin typeface="Courier New" pitchFamily="49" charset="0"/>
                <a:cs typeface="Courier New" pitchFamily="49" charset="0"/>
              </a:rPr>
              <a:t>MazeGame</a:t>
            </a:r>
            <a:endParaRPr lang="en-US" sz="1800" dirty="0" smtClean="0">
              <a:latin typeface="Courier New" pitchFamily="49" charset="0"/>
              <a:cs typeface="Courier New" pitchFamily="49" charset="0"/>
            </a:endParaRP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public Maze </a:t>
            </a:r>
            <a:r>
              <a:rPr lang="en-US" sz="1800" dirty="0" err="1" smtClean="0">
                <a:latin typeface="Courier New" pitchFamily="49" charset="0"/>
                <a:cs typeface="Courier New" pitchFamily="49" charset="0"/>
              </a:rPr>
              <a:t>createMaze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MazeFactory</a:t>
            </a:r>
            <a:r>
              <a:rPr lang="en-US" sz="1800" dirty="0" smtClean="0">
                <a:latin typeface="Courier New" pitchFamily="49" charset="0"/>
                <a:cs typeface="Courier New" pitchFamily="49" charset="0"/>
              </a:rPr>
              <a:t> factory)</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Maze </a:t>
            </a:r>
            <a:r>
              <a:rPr lang="en-US" sz="1800" dirty="0" err="1" smtClean="0">
                <a:latin typeface="Courier New" pitchFamily="49" charset="0"/>
                <a:cs typeface="Courier New" pitchFamily="49" charset="0"/>
              </a:rPr>
              <a:t>maze</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factory.makeMaze</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Room r1   = </a:t>
            </a:r>
            <a:r>
              <a:rPr lang="en-US" sz="1800" dirty="0" err="1" smtClean="0">
                <a:latin typeface="Courier New" pitchFamily="49" charset="0"/>
                <a:cs typeface="Courier New" pitchFamily="49" charset="0"/>
              </a:rPr>
              <a:t>factory.makeRoom</a:t>
            </a:r>
            <a:r>
              <a:rPr lang="en-US" sz="1800" dirty="0" smtClean="0">
                <a:latin typeface="Courier New" pitchFamily="49" charset="0"/>
                <a:cs typeface="Courier New" pitchFamily="49" charset="0"/>
              </a:rPr>
              <a:t>(1);</a:t>
            </a:r>
          </a:p>
          <a:p>
            <a:pPr marL="0" indent="0">
              <a:spcBef>
                <a:spcPts val="0"/>
              </a:spcBef>
              <a:buNone/>
            </a:pPr>
            <a:r>
              <a:rPr lang="en-US" sz="1800" dirty="0" smtClean="0">
                <a:latin typeface="Courier New" pitchFamily="49" charset="0"/>
                <a:cs typeface="Courier New" pitchFamily="49" charset="0"/>
              </a:rPr>
              <a:t>        Room r2   = </a:t>
            </a:r>
            <a:r>
              <a:rPr lang="en-US" sz="1800" dirty="0" err="1" smtClean="0">
                <a:latin typeface="Courier New" pitchFamily="49" charset="0"/>
                <a:cs typeface="Courier New" pitchFamily="49" charset="0"/>
              </a:rPr>
              <a:t>factory.makeRoom</a:t>
            </a:r>
            <a:r>
              <a:rPr lang="en-US" sz="1800" dirty="0" smtClean="0">
                <a:latin typeface="Courier New" pitchFamily="49" charset="0"/>
                <a:cs typeface="Courier New" pitchFamily="49" charset="0"/>
              </a:rPr>
              <a:t>(2);</a:t>
            </a:r>
          </a:p>
          <a:p>
            <a:pPr marL="0" indent="0">
              <a:spcBef>
                <a:spcPts val="0"/>
              </a:spcBef>
              <a:buNone/>
            </a:pPr>
            <a:r>
              <a:rPr lang="en-US" sz="1800" dirty="0" smtClean="0">
                <a:latin typeface="Courier New" pitchFamily="49" charset="0"/>
                <a:cs typeface="Courier New" pitchFamily="49" charset="0"/>
              </a:rPr>
              <a:t>        Door </a:t>
            </a:r>
            <a:r>
              <a:rPr lang="en-US" sz="1800" dirty="0" err="1" smtClean="0">
                <a:latin typeface="Courier New" pitchFamily="49" charset="0"/>
                <a:cs typeface="Courier New" pitchFamily="49" charset="0"/>
              </a:rPr>
              <a:t>door</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factory.makeDoor</a:t>
            </a:r>
            <a:r>
              <a:rPr lang="en-US" sz="1800" dirty="0" smtClean="0">
                <a:latin typeface="Courier New" pitchFamily="49" charset="0"/>
                <a:cs typeface="Courier New" pitchFamily="49" charset="0"/>
              </a:rPr>
              <a:t>(r1, r2);</a:t>
            </a:r>
          </a:p>
          <a:p>
            <a:pPr marL="0" indent="0">
              <a:spcBef>
                <a:spcPts val="0"/>
              </a:spcBef>
              <a:buNone/>
            </a:pPr>
            <a:endParaRPr lang="en-US" sz="1800" dirty="0" smtClean="0">
              <a:latin typeface="Courier New" pitchFamily="49" charset="0"/>
              <a:cs typeface="Courier New" pitchFamily="49" charset="0"/>
            </a:endParaRPr>
          </a:p>
          <a:p>
            <a:pPr marL="0" indent="0">
              <a:spcBef>
                <a:spcPts val="0"/>
              </a:spcBef>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maze.addRoom</a:t>
            </a:r>
            <a:r>
              <a:rPr lang="en-US" sz="1800" dirty="0" smtClean="0">
                <a:latin typeface="Courier New" pitchFamily="49" charset="0"/>
                <a:cs typeface="Courier New" pitchFamily="49" charset="0"/>
              </a:rPr>
              <a:t>(r1);</a:t>
            </a:r>
          </a:p>
          <a:p>
            <a:pPr marL="0" indent="0">
              <a:spcBef>
                <a:spcPts val="0"/>
              </a:spcBef>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maze.addRoom</a:t>
            </a:r>
            <a:r>
              <a:rPr lang="en-US" sz="1800" dirty="0" smtClean="0">
                <a:latin typeface="Courier New" pitchFamily="49" charset="0"/>
                <a:cs typeface="Courier New" pitchFamily="49" charset="0"/>
              </a:rPr>
              <a:t>(r2);</a:t>
            </a:r>
          </a:p>
          <a:p>
            <a:pPr marL="0" indent="0">
              <a:spcBef>
                <a:spcPts val="0"/>
              </a:spcBef>
              <a:buNone/>
            </a:pPr>
            <a:endParaRPr lang="en-US" sz="1800" dirty="0" smtClean="0">
              <a:latin typeface="Courier New" pitchFamily="49" charset="0"/>
              <a:cs typeface="Courier New" pitchFamily="49" charset="0"/>
            </a:endParaRPr>
          </a:p>
        </p:txBody>
      </p:sp>
      <p:sp>
        <p:nvSpPr>
          <p:cNvPr id="6" name="TextBox 5"/>
          <p:cNvSpPr txBox="1"/>
          <p:nvPr/>
        </p:nvSpPr>
        <p:spPr>
          <a:xfrm>
            <a:off x="1524000" y="4724400"/>
            <a:ext cx="3018775" cy="400110"/>
          </a:xfrm>
          <a:prstGeom prst="rect">
            <a:avLst/>
          </a:prstGeom>
          <a:noFill/>
        </p:spPr>
        <p:txBody>
          <a:bodyPr wrap="none" rtlCol="0">
            <a:spAutoFit/>
          </a:bodyPr>
          <a:lstStyle/>
          <a:p>
            <a:r>
              <a:rPr lang="en-US" sz="2000" dirty="0" smtClean="0"/>
              <a:t>(continued on next page)</a:t>
            </a: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dirty="0" err="1" smtClean="0"/>
              <a:t>MazeFactory</a:t>
            </a:r>
            <a:r>
              <a:rPr lang="en-US" dirty="0" smtClean="0"/>
              <a:t/>
            </a:r>
            <a:br>
              <a:rPr lang="en-US" dirty="0" smtClean="0"/>
            </a:br>
            <a:r>
              <a:rPr lang="en-US" sz="2800" dirty="0" smtClean="0"/>
              <a:t>(continued)</a:t>
            </a:r>
            <a:endParaRPr lang="en-US" sz="2800" dirty="0"/>
          </a:p>
        </p:txBody>
      </p:sp>
      <p:sp>
        <p:nvSpPr>
          <p:cNvPr id="3" name="Content Placeholder 2"/>
          <p:cNvSpPr>
            <a:spLocks noGrp="1"/>
          </p:cNvSpPr>
          <p:nvPr>
            <p:ph sz="quarter" idx="1"/>
          </p:nvPr>
        </p:nvSpPr>
        <p:spPr/>
        <p:txBody>
          <a:bodyPr/>
          <a:lstStyle/>
          <a:p>
            <a:pPr marL="0" indent="0">
              <a:spcBef>
                <a:spcPts val="0"/>
              </a:spcBef>
              <a:buNone/>
            </a:pPr>
            <a:endParaRPr lang="en-US" sz="1800" dirty="0" smtClean="0">
              <a:latin typeface="Courier New" pitchFamily="49" charset="0"/>
              <a:cs typeface="Courier New" pitchFamily="49" charset="0"/>
            </a:endParaRPr>
          </a:p>
          <a:p>
            <a:pPr marL="0" indent="0">
              <a:spcBef>
                <a:spcPts val="0"/>
              </a:spcBef>
              <a:buNone/>
            </a:pPr>
            <a:r>
              <a:rPr lang="en-US" sz="1800" dirty="0" smtClean="0">
                <a:latin typeface="Courier New" pitchFamily="49" charset="0"/>
                <a:cs typeface="Courier New" pitchFamily="49" charset="0"/>
              </a:rPr>
              <a:t>        r1.setSide(</a:t>
            </a:r>
            <a:r>
              <a:rPr lang="en-US" sz="1800" dirty="0" err="1" smtClean="0">
                <a:latin typeface="Courier New" pitchFamily="49" charset="0"/>
                <a:cs typeface="Courier New" pitchFamily="49" charset="0"/>
              </a:rPr>
              <a:t>MazeGame.North</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factory.makeWall</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r1.setSide(</a:t>
            </a:r>
            <a:r>
              <a:rPr lang="en-US" sz="1800" dirty="0" err="1" smtClean="0">
                <a:latin typeface="Courier New" pitchFamily="49" charset="0"/>
                <a:cs typeface="Courier New" pitchFamily="49" charset="0"/>
              </a:rPr>
              <a:t>MazeGame.East</a:t>
            </a:r>
            <a:r>
              <a:rPr lang="en-US" sz="1800" dirty="0" smtClean="0">
                <a:latin typeface="Courier New" pitchFamily="49" charset="0"/>
                <a:cs typeface="Courier New" pitchFamily="49" charset="0"/>
              </a:rPr>
              <a:t>,  door);</a:t>
            </a:r>
          </a:p>
          <a:p>
            <a:pPr marL="0" indent="0">
              <a:spcBef>
                <a:spcPts val="0"/>
              </a:spcBef>
              <a:buNone/>
            </a:pPr>
            <a:r>
              <a:rPr lang="en-US" sz="1800" dirty="0" smtClean="0">
                <a:latin typeface="Courier New" pitchFamily="49" charset="0"/>
                <a:cs typeface="Courier New" pitchFamily="49" charset="0"/>
              </a:rPr>
              <a:t>        r1.setSide(</a:t>
            </a:r>
            <a:r>
              <a:rPr lang="en-US" sz="1800" dirty="0" err="1" smtClean="0">
                <a:latin typeface="Courier New" pitchFamily="49" charset="0"/>
                <a:cs typeface="Courier New" pitchFamily="49" charset="0"/>
              </a:rPr>
              <a:t>MazeGame.South</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factory.makeWall</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r1.setSide(</a:t>
            </a:r>
            <a:r>
              <a:rPr lang="en-US" sz="1800" dirty="0" err="1" smtClean="0">
                <a:latin typeface="Courier New" pitchFamily="49" charset="0"/>
                <a:cs typeface="Courier New" pitchFamily="49" charset="0"/>
              </a:rPr>
              <a:t>MazeGame.West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factory.makeWall</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r2.setSide(</a:t>
            </a:r>
            <a:r>
              <a:rPr lang="en-US" sz="1800" dirty="0" err="1" smtClean="0">
                <a:latin typeface="Courier New" pitchFamily="49" charset="0"/>
                <a:cs typeface="Courier New" pitchFamily="49" charset="0"/>
              </a:rPr>
              <a:t>MazeGame.North</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factory.makeWall</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r2.setSide(</a:t>
            </a:r>
            <a:r>
              <a:rPr lang="en-US" sz="1800" dirty="0" err="1" smtClean="0">
                <a:latin typeface="Courier New" pitchFamily="49" charset="0"/>
                <a:cs typeface="Courier New" pitchFamily="49" charset="0"/>
              </a:rPr>
              <a:t>MazeGame.East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factory.makeWall</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r2.setSide(</a:t>
            </a:r>
            <a:r>
              <a:rPr lang="en-US" sz="1800" dirty="0" err="1" smtClean="0">
                <a:latin typeface="Courier New" pitchFamily="49" charset="0"/>
                <a:cs typeface="Courier New" pitchFamily="49" charset="0"/>
              </a:rPr>
              <a:t>MazeGame.South</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factory.makeWall</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r2.setSide(</a:t>
            </a:r>
            <a:r>
              <a:rPr lang="en-US" sz="1800" dirty="0" err="1" smtClean="0">
                <a:latin typeface="Courier New" pitchFamily="49" charset="0"/>
                <a:cs typeface="Courier New" pitchFamily="49" charset="0"/>
              </a:rPr>
              <a:t>MazeGame.West</a:t>
            </a:r>
            <a:r>
              <a:rPr lang="en-US" sz="1800" dirty="0" smtClean="0">
                <a:latin typeface="Courier New" pitchFamily="49" charset="0"/>
                <a:cs typeface="Courier New" pitchFamily="49" charset="0"/>
              </a:rPr>
              <a:t>,  door);</a:t>
            </a:r>
          </a:p>
          <a:p>
            <a:pPr marL="0" indent="0">
              <a:spcBef>
                <a:spcPts val="0"/>
              </a:spcBef>
              <a:buNone/>
            </a:pPr>
            <a:r>
              <a:rPr lang="en-US" sz="1800" dirty="0" smtClean="0">
                <a:latin typeface="Courier New" pitchFamily="49" charset="0"/>
                <a:cs typeface="Courier New" pitchFamily="49" charset="0"/>
              </a:rPr>
              <a:t>        return maze;</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p:txBody>
      </p:sp>
      <p:sp>
        <p:nvSpPr>
          <p:cNvPr id="6" name="TextBox 5"/>
          <p:cNvSpPr txBox="1"/>
          <p:nvPr/>
        </p:nvSpPr>
        <p:spPr>
          <a:xfrm>
            <a:off x="1455602" y="5105400"/>
            <a:ext cx="6232796" cy="830997"/>
          </a:xfrm>
          <a:prstGeom prst="rect">
            <a:avLst/>
          </a:prstGeom>
          <a:noFill/>
        </p:spPr>
        <p:txBody>
          <a:bodyPr wrap="none" rtlCol="0">
            <a:spAutoFit/>
          </a:bodyPr>
          <a:lstStyle/>
          <a:p>
            <a:pPr algn="l"/>
            <a:r>
              <a:rPr lang="en-US" dirty="0" smtClean="0"/>
              <a:t>Note that </a:t>
            </a:r>
            <a:r>
              <a:rPr lang="en-US" dirty="0" err="1" smtClean="0">
                <a:latin typeface="Courier New" pitchFamily="49" charset="0"/>
                <a:cs typeface="Courier New" pitchFamily="49" charset="0"/>
              </a:rPr>
              <a:t>createMaze</a:t>
            </a:r>
            <a:r>
              <a:rPr lang="en-US" dirty="0" smtClean="0">
                <a:latin typeface="Courier New" pitchFamily="49" charset="0"/>
                <a:cs typeface="Courier New" pitchFamily="49" charset="0"/>
              </a:rPr>
              <a:t>()</a:t>
            </a:r>
            <a:r>
              <a:rPr lang="en-US" dirty="0" smtClean="0"/>
              <a:t> delegates the</a:t>
            </a:r>
          </a:p>
          <a:p>
            <a:pPr algn="l"/>
            <a:r>
              <a:rPr lang="en-US" dirty="0" smtClean="0"/>
              <a:t>creation maze objects to the </a:t>
            </a:r>
            <a:r>
              <a:rPr lang="en-US" dirty="0" err="1" smtClean="0">
                <a:latin typeface="Courier New" pitchFamily="49" charset="0"/>
                <a:cs typeface="Courier New" pitchFamily="49" charset="0"/>
              </a:rPr>
              <a:t>MazeFactory</a:t>
            </a: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7848"/>
            <a:ext cx="8534400" cy="758952"/>
          </a:xfrm>
        </p:spPr>
        <p:txBody>
          <a:bodyPr>
            <a:normAutofit fontScale="90000"/>
          </a:bodyPr>
          <a:lstStyle/>
          <a:p>
            <a:r>
              <a:rPr lang="en-US" dirty="0" smtClean="0"/>
              <a:t>Example:  </a:t>
            </a:r>
            <a:r>
              <a:rPr lang="en-US" dirty="0" err="1" smtClean="0"/>
              <a:t>MazeFactory</a:t>
            </a:r>
            <a:r>
              <a:rPr lang="en-US" dirty="0" smtClean="0"/>
              <a:t/>
            </a:r>
            <a:br>
              <a:rPr lang="en-US" dirty="0" smtClean="0"/>
            </a:br>
            <a:r>
              <a:rPr lang="en-US" sz="2800" dirty="0" smtClean="0"/>
              <a:t>(continued)</a:t>
            </a:r>
            <a:endParaRPr lang="en-US" sz="2800" dirty="0"/>
          </a:p>
        </p:txBody>
      </p:sp>
      <p:sp>
        <p:nvSpPr>
          <p:cNvPr id="3" name="Content Placeholder 2"/>
          <p:cNvSpPr>
            <a:spLocks noGrp="1"/>
          </p:cNvSpPr>
          <p:nvPr>
            <p:ph sz="quarter" idx="1"/>
          </p:nvPr>
        </p:nvSpPr>
        <p:spPr/>
        <p:txBody>
          <a:bodyPr/>
          <a:lstStyle/>
          <a:p>
            <a:pPr marL="0" indent="0">
              <a:spcBef>
                <a:spcPts val="0"/>
              </a:spcBef>
              <a:buNone/>
            </a:pPr>
            <a:r>
              <a:rPr lang="en-US" sz="1800" dirty="0" smtClean="0">
                <a:latin typeface="Courier New" pitchFamily="49" charset="0"/>
                <a:cs typeface="Courier New" pitchFamily="49" charset="0"/>
              </a:rPr>
              <a:t>public class </a:t>
            </a:r>
            <a:r>
              <a:rPr lang="en-US" sz="1800" dirty="0" err="1" smtClean="0">
                <a:latin typeface="Courier New" pitchFamily="49" charset="0"/>
                <a:cs typeface="Courier New" pitchFamily="49" charset="0"/>
              </a:rPr>
              <a:t>EnchantedMazeFactory</a:t>
            </a:r>
            <a:r>
              <a:rPr lang="en-US" sz="1800" dirty="0" smtClean="0">
                <a:latin typeface="Courier New" pitchFamily="49" charset="0"/>
                <a:cs typeface="Courier New" pitchFamily="49" charset="0"/>
              </a:rPr>
              <a:t> extends </a:t>
            </a:r>
            <a:r>
              <a:rPr lang="en-US" sz="1800" dirty="0" err="1" smtClean="0">
                <a:latin typeface="Courier New" pitchFamily="49" charset="0"/>
                <a:cs typeface="Courier New" pitchFamily="49" charset="0"/>
              </a:rPr>
              <a:t>MazeFactory</a:t>
            </a:r>
            <a:endParaRPr lang="en-US" sz="1800" dirty="0" smtClean="0">
              <a:latin typeface="Courier New" pitchFamily="49" charset="0"/>
              <a:cs typeface="Courier New" pitchFamily="49" charset="0"/>
            </a:endParaRP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public Room </a:t>
            </a:r>
            <a:r>
              <a:rPr lang="en-US" sz="1800" dirty="0" err="1" smtClean="0">
                <a:latin typeface="Courier New" pitchFamily="49" charset="0"/>
                <a:cs typeface="Courier New" pitchFamily="49" charset="0"/>
              </a:rPr>
              <a:t>makeRoom</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n)</a:t>
            </a:r>
          </a:p>
          <a:p>
            <a:pPr marL="0" indent="0">
              <a:spcBef>
                <a:spcPts val="0"/>
              </a:spcBef>
              <a:buNone/>
            </a:pPr>
            <a:r>
              <a:rPr lang="en-US" sz="1800" dirty="0" smtClean="0">
                <a:latin typeface="Courier New" pitchFamily="49" charset="0"/>
                <a:cs typeface="Courier New" pitchFamily="49" charset="0"/>
              </a:rPr>
              <a:t>      { return new </a:t>
            </a:r>
            <a:r>
              <a:rPr lang="en-US" sz="1800" dirty="0" err="1" smtClean="0">
                <a:latin typeface="Courier New" pitchFamily="49" charset="0"/>
                <a:cs typeface="Courier New" pitchFamily="49" charset="0"/>
              </a:rPr>
              <a:t>EnchantedRoom</a:t>
            </a:r>
            <a:r>
              <a:rPr lang="en-US" sz="1800" dirty="0" smtClean="0">
                <a:latin typeface="Courier New" pitchFamily="49" charset="0"/>
                <a:cs typeface="Courier New" pitchFamily="49" charset="0"/>
              </a:rPr>
              <a:t>(n); }</a:t>
            </a:r>
          </a:p>
          <a:p>
            <a:pPr marL="0" indent="0">
              <a:spcBef>
                <a:spcPts val="0"/>
              </a:spcBef>
              <a:buNone/>
            </a:pPr>
            <a:endParaRPr lang="en-US" sz="1800" dirty="0" smtClean="0">
              <a:latin typeface="Courier New" pitchFamily="49" charset="0"/>
              <a:cs typeface="Courier New" pitchFamily="49" charset="0"/>
            </a:endParaRPr>
          </a:p>
          <a:p>
            <a:pPr marL="0" indent="0">
              <a:spcBef>
                <a:spcPts val="0"/>
              </a:spcBef>
              <a:buNone/>
            </a:pPr>
            <a:r>
              <a:rPr lang="en-US" sz="1800" dirty="0" smtClean="0">
                <a:latin typeface="Courier New" pitchFamily="49" charset="0"/>
                <a:cs typeface="Courier New" pitchFamily="49" charset="0"/>
              </a:rPr>
              <a:t>    public Wall </a:t>
            </a:r>
            <a:r>
              <a:rPr lang="en-US" sz="1800" dirty="0" err="1" smtClean="0">
                <a:latin typeface="Courier New" pitchFamily="49" charset="0"/>
                <a:cs typeface="Courier New" pitchFamily="49" charset="0"/>
              </a:rPr>
              <a:t>makeWall</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 return new </a:t>
            </a:r>
            <a:r>
              <a:rPr lang="en-US" sz="1800" dirty="0" err="1" smtClean="0">
                <a:latin typeface="Courier New" pitchFamily="49" charset="0"/>
                <a:cs typeface="Courier New" pitchFamily="49" charset="0"/>
              </a:rPr>
              <a:t>EnchantedWall</a:t>
            </a:r>
            <a:r>
              <a:rPr lang="en-US" sz="1800" dirty="0" smtClean="0">
                <a:latin typeface="Courier New" pitchFamily="49" charset="0"/>
                <a:cs typeface="Courier New" pitchFamily="49" charset="0"/>
              </a:rPr>
              <a:t>(); }</a:t>
            </a:r>
          </a:p>
          <a:p>
            <a:pPr marL="0" indent="0">
              <a:spcBef>
                <a:spcPts val="0"/>
              </a:spcBef>
              <a:buNone/>
            </a:pPr>
            <a:endParaRPr lang="en-US" sz="1800" dirty="0" smtClean="0">
              <a:latin typeface="Courier New" pitchFamily="49" charset="0"/>
              <a:cs typeface="Courier New" pitchFamily="49" charset="0"/>
            </a:endParaRPr>
          </a:p>
          <a:p>
            <a:pPr marL="0" indent="0">
              <a:spcBef>
                <a:spcPts val="0"/>
              </a:spcBef>
              <a:buNone/>
            </a:pPr>
            <a:r>
              <a:rPr lang="en-US" sz="1800" dirty="0" smtClean="0">
                <a:latin typeface="Courier New" pitchFamily="49" charset="0"/>
                <a:cs typeface="Courier New" pitchFamily="49" charset="0"/>
              </a:rPr>
              <a:t>    public Door </a:t>
            </a:r>
            <a:r>
              <a:rPr lang="en-US" sz="1800" dirty="0" err="1" smtClean="0">
                <a:latin typeface="Courier New" pitchFamily="49" charset="0"/>
                <a:cs typeface="Courier New" pitchFamily="49" charset="0"/>
              </a:rPr>
              <a:t>makeDoor</a:t>
            </a:r>
            <a:r>
              <a:rPr lang="en-US" sz="1800" dirty="0" smtClean="0">
                <a:latin typeface="Courier New" pitchFamily="49" charset="0"/>
                <a:cs typeface="Courier New" pitchFamily="49" charset="0"/>
              </a:rPr>
              <a:t>(Room r1, Room r2)</a:t>
            </a:r>
          </a:p>
          <a:p>
            <a:pPr marL="0" indent="0">
              <a:spcBef>
                <a:spcPts val="0"/>
              </a:spcBef>
              <a:buNone/>
            </a:pPr>
            <a:r>
              <a:rPr lang="en-US" sz="1800" dirty="0" smtClean="0">
                <a:latin typeface="Courier New" pitchFamily="49" charset="0"/>
                <a:cs typeface="Courier New" pitchFamily="49" charset="0"/>
              </a:rPr>
              <a:t>      { return new </a:t>
            </a:r>
            <a:r>
              <a:rPr lang="en-US" sz="1800" dirty="0" err="1" smtClean="0">
                <a:latin typeface="Courier New" pitchFamily="49" charset="0"/>
                <a:cs typeface="Courier New" pitchFamily="49" charset="0"/>
              </a:rPr>
              <a:t>EnchantedDoor</a:t>
            </a:r>
            <a:r>
              <a:rPr lang="en-US" sz="1800" dirty="0" smtClean="0">
                <a:latin typeface="Courier New" pitchFamily="49" charset="0"/>
                <a:cs typeface="Courier New" pitchFamily="49" charset="0"/>
              </a:rPr>
              <a:t>(r1, r2); }</a:t>
            </a:r>
          </a:p>
          <a:p>
            <a:pPr marL="0" indent="0">
              <a:spcBef>
                <a:spcPts val="0"/>
              </a:spcBef>
              <a:buNone/>
            </a:pP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p:txBody>
      </p:sp>
      <p:sp>
        <p:nvSpPr>
          <p:cNvPr id="6" name="TextBox 5"/>
          <p:cNvSpPr txBox="1"/>
          <p:nvPr/>
        </p:nvSpPr>
        <p:spPr>
          <a:xfrm>
            <a:off x="2096803" y="4953000"/>
            <a:ext cx="4950394" cy="830997"/>
          </a:xfrm>
          <a:prstGeom prst="rect">
            <a:avLst/>
          </a:prstGeom>
          <a:noFill/>
        </p:spPr>
        <p:txBody>
          <a:bodyPr wrap="none" rtlCol="0">
            <a:spAutoFit/>
          </a:bodyPr>
          <a:lstStyle/>
          <a:p>
            <a:pPr algn="l"/>
            <a:r>
              <a:rPr lang="en-US" dirty="0" smtClean="0"/>
              <a:t>Extending </a:t>
            </a:r>
            <a:r>
              <a:rPr lang="en-US" dirty="0" err="1" smtClean="0">
                <a:latin typeface="Courier New" pitchFamily="49" charset="0"/>
                <a:cs typeface="Courier New" pitchFamily="49" charset="0"/>
              </a:rPr>
              <a:t>MazeFactory</a:t>
            </a:r>
            <a:r>
              <a:rPr lang="en-US" dirty="0" smtClean="0"/>
              <a:t> to create</a:t>
            </a:r>
          </a:p>
          <a:p>
            <a:pPr algn="l"/>
            <a:r>
              <a:rPr lang="en-US" dirty="0" smtClean="0"/>
              <a:t>an </a:t>
            </a:r>
            <a:r>
              <a:rPr lang="en-US" dirty="0" err="1" smtClean="0">
                <a:latin typeface="Courier New" pitchFamily="49" charset="0"/>
                <a:cs typeface="Courier New" pitchFamily="49" charset="0"/>
              </a:rPr>
              <a:t>EnchantedMazeFactory</a:t>
            </a:r>
            <a:endParaRPr lang="en-US"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Patterns</a:t>
            </a:r>
            <a:endParaRPr lang="en-US" dirty="0"/>
          </a:p>
        </p:txBody>
      </p:sp>
      <p:sp>
        <p:nvSpPr>
          <p:cNvPr id="3" name="Content Placeholder 2"/>
          <p:cNvSpPr>
            <a:spLocks noGrp="1"/>
          </p:cNvSpPr>
          <p:nvPr>
            <p:ph sz="quarter" idx="1"/>
          </p:nvPr>
        </p:nvSpPr>
        <p:spPr/>
        <p:txBody>
          <a:bodyPr/>
          <a:lstStyle/>
          <a:p>
            <a:r>
              <a:rPr lang="en-US" dirty="0" err="1" smtClean="0"/>
              <a:t>AbstractFactory</a:t>
            </a:r>
            <a:r>
              <a:rPr lang="en-US" dirty="0" smtClean="0"/>
              <a:t> classes are often implemented with factory methods, but they can also be implemented using Prototype.</a:t>
            </a:r>
          </a:p>
          <a:p>
            <a:r>
              <a:rPr lang="en-US" dirty="0" smtClean="0"/>
              <a:t>A concrete factory is often a singleton.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sz="quarter" idx="1"/>
          </p:nvPr>
        </p:nvSpPr>
        <p:spPr/>
        <p:txBody>
          <a:bodyPr/>
          <a:lstStyle/>
          <a:p>
            <a:r>
              <a:rPr lang="en-US" dirty="0" smtClean="0"/>
              <a:t>Abstract factory pattern (Wikipedia)</a:t>
            </a:r>
          </a:p>
          <a:p>
            <a:pPr lvl="1">
              <a:buNone/>
            </a:pPr>
            <a:r>
              <a:rPr lang="en-US" dirty="0" smtClean="0">
                <a:hlinkClick r:id="rId2"/>
              </a:rPr>
              <a:t>http://en.wikipedia.org/wiki/Abstract_factory_pattern</a:t>
            </a:r>
            <a:r>
              <a:rPr lang="en-US" dirty="0" smtClean="0"/>
              <a:t> </a:t>
            </a:r>
          </a:p>
          <a:p>
            <a:r>
              <a:rPr lang="en-US" dirty="0" smtClean="0"/>
              <a:t>Abstract Factory Pattern (Object-Oriented Design)</a:t>
            </a:r>
          </a:p>
          <a:p>
            <a:pPr lvl="1">
              <a:buNone/>
            </a:pPr>
            <a:r>
              <a:rPr lang="en-US" dirty="0" smtClean="0">
                <a:hlinkClick r:id="rId3"/>
              </a:rPr>
              <a:t>http://www.oodesign.com/abstract-factory-pattern.html</a:t>
            </a:r>
            <a:r>
              <a:rPr lang="en-US" dirty="0" smtClean="0"/>
              <a:t> </a:t>
            </a:r>
          </a:p>
          <a:p>
            <a:r>
              <a:rPr lang="en-US" dirty="0" smtClean="0"/>
              <a:t>Design Patterns Uncovered: The Abstract Factory Pattern (Java Lobby)</a:t>
            </a:r>
          </a:p>
          <a:p>
            <a:pPr lvl="1">
              <a:buNone/>
            </a:pPr>
            <a:r>
              <a:rPr lang="en-US" dirty="0" smtClean="0">
                <a:hlinkClick r:id="rId4"/>
              </a:rPr>
              <a:t>http://java.dzone.com/articles/design-patterns-abstract-factory </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pPr eaLnBrk="1" hangingPunct="1"/>
            <a:r>
              <a:rPr lang="en-US" dirty="0" smtClean="0"/>
              <a:t>Abstract Factory Pattern</a:t>
            </a:r>
            <a:br>
              <a:rPr lang="en-US" dirty="0" smtClean="0"/>
            </a:br>
            <a:r>
              <a:rPr lang="en-US" sz="2800" dirty="0" smtClean="0"/>
              <a:t>(continued)</a:t>
            </a:r>
          </a:p>
        </p:txBody>
      </p:sp>
      <p:sp>
        <p:nvSpPr>
          <p:cNvPr id="8198" name="Rectangle 39"/>
          <p:cNvSpPr>
            <a:spLocks noChangeArrowheads="1"/>
          </p:cNvSpPr>
          <p:nvPr/>
        </p:nvSpPr>
        <p:spPr bwMode="auto">
          <a:xfrm>
            <a:off x="7764462" y="2001296"/>
            <a:ext cx="1097280" cy="36576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smtClean="0"/>
              <a:t>Client</a:t>
            </a:r>
            <a:endParaRPr lang="en-US" sz="1600" dirty="0"/>
          </a:p>
        </p:txBody>
      </p:sp>
      <p:sp>
        <p:nvSpPr>
          <p:cNvPr id="8204" name="AutoShape 65"/>
          <p:cNvSpPr>
            <a:spLocks noChangeArrowheads="1"/>
          </p:cNvSpPr>
          <p:nvPr/>
        </p:nvSpPr>
        <p:spPr bwMode="auto">
          <a:xfrm>
            <a:off x="2118518" y="3092450"/>
            <a:ext cx="182562" cy="182563"/>
          </a:xfrm>
          <a:prstGeom prst="triangle">
            <a:avLst>
              <a:gd name="adj" fmla="val 50000"/>
            </a:avLst>
          </a:prstGeom>
          <a:noFill/>
          <a:ln w="12700">
            <a:solidFill>
              <a:schemeClr val="tx1"/>
            </a:solidFill>
            <a:miter lim="800000"/>
            <a:headEnd/>
            <a:tailEnd/>
          </a:ln>
        </p:spPr>
        <p:txBody>
          <a:bodyPr wrap="none" anchor="ctr"/>
          <a:lstStyle/>
          <a:p>
            <a:endParaRPr lang="en-US"/>
          </a:p>
        </p:txBody>
      </p:sp>
      <p:grpSp>
        <p:nvGrpSpPr>
          <p:cNvPr id="61" name="Group 60"/>
          <p:cNvGrpSpPr/>
          <p:nvPr/>
        </p:nvGrpSpPr>
        <p:grpSpPr>
          <a:xfrm>
            <a:off x="1341437" y="1981200"/>
            <a:ext cx="1736725" cy="1096963"/>
            <a:chOff x="1066800" y="2209800"/>
            <a:chExt cx="1736725" cy="1096963"/>
          </a:xfrm>
        </p:grpSpPr>
        <p:sp>
          <p:nvSpPr>
            <p:cNvPr id="8221" name="Rectangle 50"/>
            <p:cNvSpPr>
              <a:spLocks noChangeArrowheads="1"/>
            </p:cNvSpPr>
            <p:nvPr/>
          </p:nvSpPr>
          <p:spPr bwMode="auto">
            <a:xfrm>
              <a:off x="1066800" y="2209800"/>
              <a:ext cx="1736725" cy="1096963"/>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i="1" dirty="0" err="1" smtClean="0"/>
                <a:t>AbstractFactory</a:t>
              </a:r>
              <a:endParaRPr lang="en-US" sz="1600" i="1" dirty="0"/>
            </a:p>
            <a:p>
              <a:endParaRPr lang="en-US" sz="1600" i="1" dirty="0"/>
            </a:p>
            <a:p>
              <a:r>
                <a:rPr lang="en-US" sz="1600" i="1" dirty="0" err="1" smtClean="0"/>
                <a:t>createProductA</a:t>
              </a:r>
              <a:r>
                <a:rPr lang="en-US" sz="1600" i="1" dirty="0" smtClean="0"/>
                <a:t>() </a:t>
              </a:r>
              <a:endParaRPr lang="en-US" sz="1600" i="1" dirty="0"/>
            </a:p>
            <a:p>
              <a:r>
                <a:rPr lang="en-US" sz="1600" i="1" dirty="0" err="1" smtClean="0"/>
                <a:t>createProductB</a:t>
              </a:r>
              <a:r>
                <a:rPr lang="en-US" sz="1600" i="1" dirty="0" smtClean="0"/>
                <a:t>() </a:t>
              </a:r>
              <a:endParaRPr lang="en-US" sz="1600" i="1" dirty="0"/>
            </a:p>
          </p:txBody>
        </p:sp>
        <p:sp>
          <p:nvSpPr>
            <p:cNvPr id="8222" name="Line 51"/>
            <p:cNvSpPr>
              <a:spLocks noChangeShapeType="1"/>
            </p:cNvSpPr>
            <p:nvPr/>
          </p:nvSpPr>
          <p:spPr bwMode="auto">
            <a:xfrm>
              <a:off x="1066800" y="2604546"/>
              <a:ext cx="1736725"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8223" name="Line 52"/>
            <p:cNvSpPr>
              <a:spLocks noChangeShapeType="1"/>
            </p:cNvSpPr>
            <p:nvPr/>
          </p:nvSpPr>
          <p:spPr bwMode="auto">
            <a:xfrm>
              <a:off x="1066800" y="2716754"/>
              <a:ext cx="1736725"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48" name="AutoShape 24"/>
            <p:cNvSpPr>
              <a:spLocks noChangeArrowheads="1"/>
            </p:cNvSpPr>
            <p:nvPr/>
          </p:nvSpPr>
          <p:spPr bwMode="auto">
            <a:xfrm>
              <a:off x="2551894" y="2825227"/>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sp>
        <p:nvSpPr>
          <p:cNvPr id="50" name="TextBox 49"/>
          <p:cNvSpPr txBox="1"/>
          <p:nvPr/>
        </p:nvSpPr>
        <p:spPr>
          <a:xfrm>
            <a:off x="471594" y="1367135"/>
            <a:ext cx="1433406" cy="461665"/>
          </a:xfrm>
          <a:prstGeom prst="rect">
            <a:avLst/>
          </a:prstGeom>
          <a:noFill/>
        </p:spPr>
        <p:txBody>
          <a:bodyPr wrap="none" rtlCol="0">
            <a:spAutoFit/>
          </a:bodyPr>
          <a:lstStyle/>
          <a:p>
            <a:r>
              <a:rPr lang="en-US" dirty="0" smtClean="0"/>
              <a:t>Structure</a:t>
            </a:r>
            <a:endParaRPr lang="en-US" dirty="0"/>
          </a:p>
        </p:txBody>
      </p:sp>
      <p:cxnSp>
        <p:nvCxnSpPr>
          <p:cNvPr id="248" name="Elbow Connector 247"/>
          <p:cNvCxnSpPr>
            <a:stCxn id="8204" idx="3"/>
            <a:endCxn id="54" idx="0"/>
          </p:cNvCxnSpPr>
          <p:nvPr/>
        </p:nvCxnSpPr>
        <p:spPr bwMode="auto">
          <a:xfrm rot="5400000">
            <a:off x="1309688" y="3138488"/>
            <a:ext cx="763587" cy="1036636"/>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250" name="Elbow Connector 249"/>
          <p:cNvCxnSpPr>
            <a:stCxn id="8204" idx="3"/>
            <a:endCxn id="52" idx="0"/>
          </p:cNvCxnSpPr>
          <p:nvPr/>
        </p:nvCxnSpPr>
        <p:spPr bwMode="auto">
          <a:xfrm rot="16200000" flipH="1">
            <a:off x="2342356" y="3142455"/>
            <a:ext cx="763587" cy="1028701"/>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grpSp>
        <p:nvGrpSpPr>
          <p:cNvPr id="262" name="Group 261"/>
          <p:cNvGrpSpPr/>
          <p:nvPr/>
        </p:nvGrpSpPr>
        <p:grpSpPr>
          <a:xfrm>
            <a:off x="4640262" y="2590800"/>
            <a:ext cx="3200400" cy="1447800"/>
            <a:chOff x="4267200" y="2667000"/>
            <a:chExt cx="3200400" cy="1447800"/>
          </a:xfrm>
        </p:grpSpPr>
        <p:sp>
          <p:nvSpPr>
            <p:cNvPr id="8199" name="Rectangle 40"/>
            <p:cNvSpPr>
              <a:spLocks noChangeArrowheads="1"/>
            </p:cNvSpPr>
            <p:nvPr/>
          </p:nvSpPr>
          <p:spPr bwMode="auto">
            <a:xfrm>
              <a:off x="4953000" y="2667000"/>
              <a:ext cx="1828800" cy="36576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i="1" dirty="0" err="1" smtClean="0"/>
                <a:t>AbstractProductA</a:t>
              </a:r>
              <a:endParaRPr lang="en-US" sz="1600" i="1" dirty="0"/>
            </a:p>
          </p:txBody>
        </p:sp>
        <p:sp>
          <p:nvSpPr>
            <p:cNvPr id="8205" name="AutoShape 66"/>
            <p:cNvSpPr>
              <a:spLocks noChangeArrowheads="1"/>
            </p:cNvSpPr>
            <p:nvPr/>
          </p:nvSpPr>
          <p:spPr bwMode="auto">
            <a:xfrm>
              <a:off x="5776119" y="3037952"/>
              <a:ext cx="182562" cy="182563"/>
            </a:xfrm>
            <a:prstGeom prst="triangle">
              <a:avLst>
                <a:gd name="adj" fmla="val 50000"/>
              </a:avLst>
            </a:prstGeom>
            <a:noFill/>
            <a:ln w="12700">
              <a:solidFill>
                <a:schemeClr val="tx1"/>
              </a:solidFill>
              <a:miter lim="800000"/>
              <a:headEnd/>
              <a:tailEnd/>
            </a:ln>
          </p:spPr>
          <p:txBody>
            <a:bodyPr wrap="none" anchor="ctr"/>
            <a:lstStyle/>
            <a:p>
              <a:endParaRPr lang="en-US"/>
            </a:p>
          </p:txBody>
        </p:sp>
        <p:sp>
          <p:nvSpPr>
            <p:cNvPr id="254" name="Rectangle 39"/>
            <p:cNvSpPr>
              <a:spLocks noChangeArrowheads="1"/>
            </p:cNvSpPr>
            <p:nvPr/>
          </p:nvSpPr>
          <p:spPr bwMode="auto">
            <a:xfrm>
              <a:off x="4267200" y="3749040"/>
              <a:ext cx="1371600" cy="36576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smtClean="0"/>
                <a:t>ProductA2</a:t>
              </a:r>
              <a:endParaRPr lang="en-US" sz="1600" dirty="0"/>
            </a:p>
          </p:txBody>
        </p:sp>
        <p:sp>
          <p:nvSpPr>
            <p:cNvPr id="255" name="Rectangle 39"/>
            <p:cNvSpPr>
              <a:spLocks noChangeArrowheads="1"/>
            </p:cNvSpPr>
            <p:nvPr/>
          </p:nvSpPr>
          <p:spPr bwMode="auto">
            <a:xfrm>
              <a:off x="6096000" y="3749040"/>
              <a:ext cx="1371600" cy="36576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smtClean="0"/>
                <a:t>ProductA1</a:t>
              </a:r>
              <a:endParaRPr lang="en-US" sz="1600" dirty="0"/>
            </a:p>
          </p:txBody>
        </p:sp>
        <p:cxnSp>
          <p:nvCxnSpPr>
            <p:cNvPr id="256" name="Elbow Connector 255"/>
            <p:cNvCxnSpPr>
              <a:stCxn id="8205" idx="3"/>
              <a:endCxn id="254" idx="0"/>
            </p:cNvCxnSpPr>
            <p:nvPr/>
          </p:nvCxnSpPr>
          <p:spPr bwMode="auto">
            <a:xfrm rot="5400000">
              <a:off x="5145938" y="3027577"/>
              <a:ext cx="528525" cy="91440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259" name="Elbow Connector 258"/>
            <p:cNvCxnSpPr>
              <a:stCxn id="8205" idx="3"/>
              <a:endCxn id="255" idx="0"/>
            </p:cNvCxnSpPr>
            <p:nvPr/>
          </p:nvCxnSpPr>
          <p:spPr bwMode="auto">
            <a:xfrm rot="16200000" flipH="1">
              <a:off x="6060338" y="3027577"/>
              <a:ext cx="528525" cy="91440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grpSp>
      <p:grpSp>
        <p:nvGrpSpPr>
          <p:cNvPr id="263" name="Group 262"/>
          <p:cNvGrpSpPr/>
          <p:nvPr/>
        </p:nvGrpSpPr>
        <p:grpSpPr>
          <a:xfrm>
            <a:off x="4640262" y="4495800"/>
            <a:ext cx="3200400" cy="1447800"/>
            <a:chOff x="4267200" y="2667000"/>
            <a:chExt cx="3200400" cy="1447800"/>
          </a:xfrm>
        </p:grpSpPr>
        <p:sp>
          <p:nvSpPr>
            <p:cNvPr id="264" name="Rectangle 40"/>
            <p:cNvSpPr>
              <a:spLocks noChangeArrowheads="1"/>
            </p:cNvSpPr>
            <p:nvPr/>
          </p:nvSpPr>
          <p:spPr bwMode="auto">
            <a:xfrm>
              <a:off x="4953000" y="2667000"/>
              <a:ext cx="1828800" cy="36576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i="1" dirty="0" err="1" smtClean="0"/>
                <a:t>AbstractProductB</a:t>
              </a:r>
              <a:endParaRPr lang="en-US" sz="1600" i="1" dirty="0"/>
            </a:p>
          </p:txBody>
        </p:sp>
        <p:sp>
          <p:nvSpPr>
            <p:cNvPr id="265" name="AutoShape 66"/>
            <p:cNvSpPr>
              <a:spLocks noChangeArrowheads="1"/>
            </p:cNvSpPr>
            <p:nvPr/>
          </p:nvSpPr>
          <p:spPr bwMode="auto">
            <a:xfrm>
              <a:off x="5776119" y="3037952"/>
              <a:ext cx="182562" cy="182563"/>
            </a:xfrm>
            <a:prstGeom prst="triangle">
              <a:avLst>
                <a:gd name="adj" fmla="val 50000"/>
              </a:avLst>
            </a:prstGeom>
            <a:noFill/>
            <a:ln w="12700">
              <a:solidFill>
                <a:schemeClr val="tx1"/>
              </a:solidFill>
              <a:miter lim="800000"/>
              <a:headEnd/>
              <a:tailEnd/>
            </a:ln>
          </p:spPr>
          <p:txBody>
            <a:bodyPr wrap="none" anchor="ctr"/>
            <a:lstStyle/>
            <a:p>
              <a:endParaRPr lang="en-US"/>
            </a:p>
          </p:txBody>
        </p:sp>
        <p:sp>
          <p:nvSpPr>
            <p:cNvPr id="266" name="Rectangle 39"/>
            <p:cNvSpPr>
              <a:spLocks noChangeArrowheads="1"/>
            </p:cNvSpPr>
            <p:nvPr/>
          </p:nvSpPr>
          <p:spPr bwMode="auto">
            <a:xfrm>
              <a:off x="4267200" y="3749040"/>
              <a:ext cx="1371600" cy="36576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smtClean="0"/>
                <a:t>ProductB2</a:t>
              </a:r>
              <a:endParaRPr lang="en-US" sz="1600" dirty="0"/>
            </a:p>
          </p:txBody>
        </p:sp>
        <p:sp>
          <p:nvSpPr>
            <p:cNvPr id="267" name="Rectangle 39"/>
            <p:cNvSpPr>
              <a:spLocks noChangeArrowheads="1"/>
            </p:cNvSpPr>
            <p:nvPr/>
          </p:nvSpPr>
          <p:spPr bwMode="auto">
            <a:xfrm>
              <a:off x="6096000" y="3749040"/>
              <a:ext cx="1371600" cy="36576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smtClean="0"/>
                <a:t>ProductB1</a:t>
              </a:r>
              <a:endParaRPr lang="en-US" sz="1600" dirty="0"/>
            </a:p>
          </p:txBody>
        </p:sp>
        <p:cxnSp>
          <p:nvCxnSpPr>
            <p:cNvPr id="268" name="Elbow Connector 267"/>
            <p:cNvCxnSpPr>
              <a:stCxn id="265" idx="3"/>
              <a:endCxn id="266" idx="0"/>
            </p:cNvCxnSpPr>
            <p:nvPr/>
          </p:nvCxnSpPr>
          <p:spPr bwMode="auto">
            <a:xfrm rot="5400000">
              <a:off x="5145938" y="3027577"/>
              <a:ext cx="528525" cy="91440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269" name="Elbow Connector 268"/>
            <p:cNvCxnSpPr>
              <a:stCxn id="265" idx="3"/>
              <a:endCxn id="267" idx="0"/>
            </p:cNvCxnSpPr>
            <p:nvPr/>
          </p:nvCxnSpPr>
          <p:spPr bwMode="auto">
            <a:xfrm rot="16200000" flipH="1">
              <a:off x="6060338" y="3027577"/>
              <a:ext cx="528525" cy="91440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grpSp>
      <p:sp>
        <p:nvSpPr>
          <p:cNvPr id="270" name="AutoShape 24"/>
          <p:cNvSpPr>
            <a:spLocks noChangeArrowheads="1"/>
          </p:cNvSpPr>
          <p:nvPr/>
        </p:nvSpPr>
        <p:spPr bwMode="auto">
          <a:xfrm>
            <a:off x="2948371" y="2115914"/>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cxnSp>
        <p:nvCxnSpPr>
          <p:cNvPr id="272" name="Straight Connector 271"/>
          <p:cNvCxnSpPr>
            <a:stCxn id="270" idx="3"/>
            <a:endCxn id="8198" idx="1"/>
          </p:cNvCxnSpPr>
          <p:nvPr/>
        </p:nvCxnSpPr>
        <p:spPr bwMode="auto">
          <a:xfrm flipV="1">
            <a:off x="3084896" y="2184176"/>
            <a:ext cx="4679566" cy="1"/>
          </a:xfrm>
          <a:prstGeom prst="line">
            <a:avLst/>
          </a:prstGeom>
          <a:noFill/>
          <a:ln w="12700" cap="flat" cmpd="sng" algn="ctr">
            <a:solidFill>
              <a:schemeClr val="tx1"/>
            </a:solidFill>
            <a:prstDash val="solid"/>
            <a:round/>
            <a:headEnd type="stealth" w="lg" len="lg"/>
            <a:tailEnd type="none" w="lg" len="lg"/>
          </a:ln>
          <a:effectLst/>
        </p:spPr>
      </p:cxnSp>
      <p:cxnSp>
        <p:nvCxnSpPr>
          <p:cNvPr id="275" name="Shape 274"/>
          <p:cNvCxnSpPr>
            <a:stCxn id="8198" idx="2"/>
            <a:endCxn id="8199" idx="3"/>
          </p:cNvCxnSpPr>
          <p:nvPr/>
        </p:nvCxnSpPr>
        <p:spPr bwMode="auto">
          <a:xfrm rot="5400000">
            <a:off x="7530670" y="1991248"/>
            <a:ext cx="406624" cy="1158240"/>
          </a:xfrm>
          <a:prstGeom prst="bentConnector2">
            <a:avLst/>
          </a:prstGeom>
          <a:noFill/>
          <a:ln w="12700" cap="flat" cmpd="sng" algn="ctr">
            <a:solidFill>
              <a:schemeClr val="tx1"/>
            </a:solidFill>
            <a:prstDash val="solid"/>
            <a:round/>
            <a:headEnd type="none" w="med" len="med"/>
            <a:tailEnd type="stealth" w="lg" len="lg"/>
          </a:ln>
          <a:effectLst/>
        </p:spPr>
      </p:cxnSp>
      <p:cxnSp>
        <p:nvCxnSpPr>
          <p:cNvPr id="277" name="Elbow Connector 276"/>
          <p:cNvCxnSpPr>
            <a:stCxn id="8198" idx="2"/>
            <a:endCxn id="264" idx="3"/>
          </p:cNvCxnSpPr>
          <p:nvPr/>
        </p:nvCxnSpPr>
        <p:spPr bwMode="auto">
          <a:xfrm rot="5400000">
            <a:off x="6578170" y="2943748"/>
            <a:ext cx="2311624" cy="1158240"/>
          </a:xfrm>
          <a:prstGeom prst="bentConnector2">
            <a:avLst/>
          </a:prstGeom>
          <a:noFill/>
          <a:ln w="12700" cap="flat" cmpd="sng" algn="ctr">
            <a:solidFill>
              <a:schemeClr val="tx1"/>
            </a:solidFill>
            <a:prstDash val="solid"/>
            <a:round/>
            <a:headEnd type="none" w="med" len="med"/>
            <a:tailEnd type="stealth" w="lg" len="lg"/>
          </a:ln>
          <a:effectLst/>
        </p:spPr>
      </p:cxnSp>
      <p:grpSp>
        <p:nvGrpSpPr>
          <p:cNvPr id="302" name="Group 301"/>
          <p:cNvGrpSpPr/>
          <p:nvPr/>
        </p:nvGrpSpPr>
        <p:grpSpPr>
          <a:xfrm>
            <a:off x="304800" y="4038600"/>
            <a:ext cx="1738835" cy="1096963"/>
            <a:chOff x="541338" y="4038600"/>
            <a:chExt cx="1738835" cy="1096963"/>
          </a:xfrm>
        </p:grpSpPr>
        <p:sp>
          <p:nvSpPr>
            <p:cNvPr id="54" name="Rectangle 50"/>
            <p:cNvSpPr>
              <a:spLocks noChangeArrowheads="1"/>
            </p:cNvSpPr>
            <p:nvPr/>
          </p:nvSpPr>
          <p:spPr bwMode="auto">
            <a:xfrm>
              <a:off x="541338" y="4038600"/>
              <a:ext cx="1736725" cy="1096963"/>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smtClean="0"/>
                <a:t>ConcreteFactory1</a:t>
              </a:r>
              <a:endParaRPr lang="en-US" sz="1600" dirty="0"/>
            </a:p>
            <a:p>
              <a:endParaRPr lang="en-US" sz="1600" dirty="0"/>
            </a:p>
            <a:p>
              <a:r>
                <a:rPr lang="en-US" sz="1600" dirty="0" err="1" smtClean="0"/>
                <a:t>createProductA</a:t>
              </a:r>
              <a:r>
                <a:rPr lang="en-US" sz="1600" dirty="0" smtClean="0"/>
                <a:t>() </a:t>
              </a:r>
              <a:endParaRPr lang="en-US" sz="1600" dirty="0"/>
            </a:p>
            <a:p>
              <a:r>
                <a:rPr lang="en-US" sz="1600" dirty="0" err="1" smtClean="0"/>
                <a:t>createProductB</a:t>
              </a:r>
              <a:r>
                <a:rPr lang="en-US" sz="1600" dirty="0" smtClean="0"/>
                <a:t>() </a:t>
              </a:r>
              <a:endParaRPr lang="en-US" sz="1600" dirty="0"/>
            </a:p>
          </p:txBody>
        </p:sp>
        <p:sp>
          <p:nvSpPr>
            <p:cNvPr id="57" name="Line 51"/>
            <p:cNvSpPr>
              <a:spLocks noChangeShapeType="1"/>
            </p:cNvSpPr>
            <p:nvPr/>
          </p:nvSpPr>
          <p:spPr bwMode="auto">
            <a:xfrm>
              <a:off x="541338" y="4423803"/>
              <a:ext cx="1736725"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58" name="Line 52"/>
            <p:cNvSpPr>
              <a:spLocks noChangeShapeType="1"/>
            </p:cNvSpPr>
            <p:nvPr/>
          </p:nvSpPr>
          <p:spPr bwMode="auto">
            <a:xfrm>
              <a:off x="541338" y="4536011"/>
              <a:ext cx="1736725"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280" name="AutoShape 24"/>
            <p:cNvSpPr>
              <a:spLocks noChangeArrowheads="1"/>
            </p:cNvSpPr>
            <p:nvPr/>
          </p:nvSpPr>
          <p:spPr bwMode="auto">
            <a:xfrm>
              <a:off x="2143648" y="4170904"/>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grpSp>
        <p:nvGrpSpPr>
          <p:cNvPr id="303" name="Group 302"/>
          <p:cNvGrpSpPr/>
          <p:nvPr/>
        </p:nvGrpSpPr>
        <p:grpSpPr>
          <a:xfrm>
            <a:off x="2370137" y="4038600"/>
            <a:ext cx="1736725" cy="1096963"/>
            <a:chOff x="2606675" y="4038600"/>
            <a:chExt cx="1736725" cy="1096963"/>
          </a:xfrm>
        </p:grpSpPr>
        <p:sp>
          <p:nvSpPr>
            <p:cNvPr id="52" name="Rectangle 50"/>
            <p:cNvSpPr>
              <a:spLocks noChangeArrowheads="1"/>
            </p:cNvSpPr>
            <p:nvPr/>
          </p:nvSpPr>
          <p:spPr bwMode="auto">
            <a:xfrm>
              <a:off x="2606675" y="4038600"/>
              <a:ext cx="1736725" cy="1096963"/>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smtClean="0"/>
                <a:t>ConcreteFactory2</a:t>
              </a:r>
              <a:endParaRPr lang="en-US" sz="1600" dirty="0"/>
            </a:p>
            <a:p>
              <a:endParaRPr lang="en-US" sz="1600" dirty="0"/>
            </a:p>
            <a:p>
              <a:r>
                <a:rPr lang="en-US" sz="1600" dirty="0" err="1" smtClean="0"/>
                <a:t>createProductA</a:t>
              </a:r>
              <a:r>
                <a:rPr lang="en-US" sz="1600" dirty="0" smtClean="0"/>
                <a:t>() </a:t>
              </a:r>
              <a:endParaRPr lang="en-US" sz="1600" dirty="0"/>
            </a:p>
            <a:p>
              <a:r>
                <a:rPr lang="en-US" sz="1600" dirty="0" err="1" smtClean="0"/>
                <a:t>createProductB</a:t>
              </a:r>
              <a:r>
                <a:rPr lang="en-US" sz="1600" dirty="0" smtClean="0"/>
                <a:t>() </a:t>
              </a:r>
              <a:endParaRPr lang="en-US" sz="1600" dirty="0"/>
            </a:p>
          </p:txBody>
        </p:sp>
        <p:sp>
          <p:nvSpPr>
            <p:cNvPr id="59" name="Line 51"/>
            <p:cNvSpPr>
              <a:spLocks noChangeShapeType="1"/>
            </p:cNvSpPr>
            <p:nvPr/>
          </p:nvSpPr>
          <p:spPr bwMode="auto">
            <a:xfrm>
              <a:off x="2606675" y="4423803"/>
              <a:ext cx="1736725"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60" name="Line 52"/>
            <p:cNvSpPr>
              <a:spLocks noChangeShapeType="1"/>
            </p:cNvSpPr>
            <p:nvPr/>
          </p:nvSpPr>
          <p:spPr bwMode="auto">
            <a:xfrm>
              <a:off x="2606675" y="4536011"/>
              <a:ext cx="1736725"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281" name="AutoShape 24"/>
            <p:cNvSpPr>
              <a:spLocks noChangeArrowheads="1"/>
            </p:cNvSpPr>
            <p:nvPr/>
          </p:nvSpPr>
          <p:spPr bwMode="auto">
            <a:xfrm>
              <a:off x="4206875" y="4160856"/>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cxnSp>
        <p:nvCxnSpPr>
          <p:cNvPr id="283" name="Elbow Connector 282"/>
          <p:cNvCxnSpPr>
            <a:stCxn id="281" idx="3"/>
            <a:endCxn id="254" idx="1"/>
          </p:cNvCxnSpPr>
          <p:nvPr/>
        </p:nvCxnSpPr>
        <p:spPr bwMode="auto">
          <a:xfrm flipV="1">
            <a:off x="4106862" y="3855720"/>
            <a:ext cx="533400" cy="373399"/>
          </a:xfrm>
          <a:prstGeom prst="bentConnector3">
            <a:avLst>
              <a:gd name="adj1" fmla="val 50000"/>
            </a:avLst>
          </a:prstGeom>
          <a:noFill/>
          <a:ln w="12700" cap="flat" cmpd="sng" algn="ctr">
            <a:solidFill>
              <a:schemeClr val="tx1"/>
            </a:solidFill>
            <a:prstDash val="dash"/>
            <a:round/>
            <a:headEnd type="none" w="med" len="med"/>
            <a:tailEnd type="stealth" w="lg" len="lg"/>
          </a:ln>
          <a:effectLst/>
        </p:spPr>
      </p:cxnSp>
      <p:cxnSp>
        <p:nvCxnSpPr>
          <p:cNvPr id="285" name="Elbow Connector 284"/>
          <p:cNvCxnSpPr>
            <a:stCxn id="281" idx="3"/>
            <a:endCxn id="266" idx="1"/>
          </p:cNvCxnSpPr>
          <p:nvPr/>
        </p:nvCxnSpPr>
        <p:spPr bwMode="auto">
          <a:xfrm>
            <a:off x="4106862" y="4229119"/>
            <a:ext cx="533400" cy="1531601"/>
          </a:xfrm>
          <a:prstGeom prst="bentConnector3">
            <a:avLst>
              <a:gd name="adj1" fmla="val 50000"/>
            </a:avLst>
          </a:prstGeom>
          <a:noFill/>
          <a:ln w="12700" cap="flat" cmpd="sng" algn="ctr">
            <a:solidFill>
              <a:schemeClr val="tx1"/>
            </a:solidFill>
            <a:prstDash val="dash"/>
            <a:round/>
            <a:headEnd type="none" w="med" len="med"/>
            <a:tailEnd type="stealth" w="lg" len="lg"/>
          </a:ln>
          <a:effectLst/>
        </p:spPr>
      </p:cxnSp>
      <p:sp>
        <p:nvSpPr>
          <p:cNvPr id="291" name="AutoShape 24"/>
          <p:cNvSpPr>
            <a:spLocks noChangeArrowheads="1"/>
          </p:cNvSpPr>
          <p:nvPr/>
        </p:nvSpPr>
        <p:spPr bwMode="auto">
          <a:xfrm>
            <a:off x="8165558" y="6096000"/>
            <a:ext cx="0" cy="0"/>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cxnSp>
        <p:nvCxnSpPr>
          <p:cNvPr id="293" name="Elbow Connector 292"/>
          <p:cNvCxnSpPr>
            <a:stCxn id="280" idx="3"/>
            <a:endCxn id="291" idx="1"/>
          </p:cNvCxnSpPr>
          <p:nvPr/>
        </p:nvCxnSpPr>
        <p:spPr bwMode="auto">
          <a:xfrm>
            <a:off x="2043635" y="4239167"/>
            <a:ext cx="6121923" cy="1856833"/>
          </a:xfrm>
          <a:prstGeom prst="bentConnector3">
            <a:avLst>
              <a:gd name="adj1" fmla="val 2564"/>
            </a:avLst>
          </a:prstGeom>
          <a:noFill/>
          <a:ln w="12700" cap="flat" cmpd="sng" algn="ctr">
            <a:solidFill>
              <a:schemeClr val="tx1"/>
            </a:solidFill>
            <a:prstDash val="dash"/>
            <a:round/>
            <a:headEnd type="none" w="med" len="med"/>
            <a:tailEnd type="none" w="lg" len="lg"/>
          </a:ln>
          <a:effectLst/>
        </p:spPr>
      </p:cxnSp>
      <p:cxnSp>
        <p:nvCxnSpPr>
          <p:cNvPr id="297" name="Shape 296"/>
          <p:cNvCxnSpPr>
            <a:stCxn id="291" idx="0"/>
            <a:endCxn id="267" idx="3"/>
          </p:cNvCxnSpPr>
          <p:nvPr/>
        </p:nvCxnSpPr>
        <p:spPr bwMode="auto">
          <a:xfrm rot="16200000" flipV="1">
            <a:off x="7835470" y="5765912"/>
            <a:ext cx="335280" cy="324896"/>
          </a:xfrm>
          <a:prstGeom prst="bentConnector2">
            <a:avLst/>
          </a:prstGeom>
          <a:noFill/>
          <a:ln w="12700" cap="flat" cmpd="sng" algn="ctr">
            <a:solidFill>
              <a:schemeClr val="tx1"/>
            </a:solidFill>
            <a:prstDash val="dash"/>
            <a:round/>
            <a:headEnd type="none" w="med" len="med"/>
            <a:tailEnd type="stealth" w="lg" len="lg"/>
          </a:ln>
          <a:effectLst/>
        </p:spPr>
      </p:cxnSp>
      <p:cxnSp>
        <p:nvCxnSpPr>
          <p:cNvPr id="299" name="Shape 298"/>
          <p:cNvCxnSpPr>
            <a:stCxn id="291" idx="0"/>
            <a:endCxn id="255" idx="3"/>
          </p:cNvCxnSpPr>
          <p:nvPr/>
        </p:nvCxnSpPr>
        <p:spPr bwMode="auto">
          <a:xfrm rot="16200000" flipV="1">
            <a:off x="6882970" y="4813412"/>
            <a:ext cx="2240280" cy="324896"/>
          </a:xfrm>
          <a:prstGeom prst="bentConnector2">
            <a:avLst/>
          </a:prstGeom>
          <a:noFill/>
          <a:ln w="12700" cap="flat" cmpd="sng" algn="ctr">
            <a:solidFill>
              <a:schemeClr val="tx1"/>
            </a:solidFill>
            <a:prstDash val="dash"/>
            <a:round/>
            <a:headEnd type="none" w="med" len="med"/>
            <a:tailEnd type="stealth" w="lg" len="lg"/>
          </a:ln>
          <a:effectLst/>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Abstract Factory Pattern</a:t>
            </a:r>
            <a:br>
              <a:rPr lang="en-US" dirty="0" smtClean="0"/>
            </a:br>
            <a:r>
              <a:rPr lang="en-US" sz="2800" dirty="0" smtClean="0"/>
              <a:t>(continued)</a:t>
            </a:r>
          </a:p>
        </p:txBody>
      </p:sp>
      <p:sp>
        <p:nvSpPr>
          <p:cNvPr id="8195" name="Rectangle 38"/>
          <p:cNvSpPr>
            <a:spLocks noGrp="1" noChangeArrowheads="1"/>
          </p:cNvSpPr>
          <p:nvPr>
            <p:ph sz="quarter" idx="1"/>
          </p:nvPr>
        </p:nvSpPr>
        <p:spPr/>
        <p:txBody>
          <a:bodyPr/>
          <a:lstStyle/>
          <a:p>
            <a:pPr>
              <a:buNone/>
            </a:pPr>
            <a:r>
              <a:rPr lang="en-US" dirty="0" smtClean="0"/>
              <a:t>Participants</a:t>
            </a:r>
          </a:p>
          <a:p>
            <a:r>
              <a:rPr lang="en-US" dirty="0" err="1" smtClean="0"/>
              <a:t>AbstractFactory</a:t>
            </a:r>
            <a:endParaRPr lang="en-US" dirty="0" smtClean="0"/>
          </a:p>
          <a:p>
            <a:pPr lvl="1"/>
            <a:r>
              <a:rPr lang="en-US" dirty="0" smtClean="0"/>
              <a:t>declares an interface for operations that create abstract product objects.</a:t>
            </a:r>
          </a:p>
          <a:p>
            <a:r>
              <a:rPr lang="en-US" dirty="0" err="1" smtClean="0"/>
              <a:t>ConcreteFactory</a:t>
            </a:r>
            <a:endParaRPr lang="en-US" dirty="0" smtClean="0"/>
          </a:p>
          <a:p>
            <a:pPr lvl="1"/>
            <a:r>
              <a:rPr lang="en-US" dirty="0" smtClean="0"/>
              <a:t>implements the operations to create concrete product objects.</a:t>
            </a:r>
          </a:p>
          <a:p>
            <a:r>
              <a:rPr lang="en-US" dirty="0" err="1" smtClean="0"/>
              <a:t>AbstractProduct</a:t>
            </a:r>
            <a:endParaRPr lang="en-US" dirty="0" smtClean="0"/>
          </a:p>
          <a:p>
            <a:pPr lvl="1"/>
            <a:r>
              <a:rPr lang="en-US" dirty="0" smtClean="0"/>
              <a:t>declares an interface for a type of product object.</a:t>
            </a:r>
          </a:p>
          <a:p>
            <a:pPr lvl="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Abstract Factory Pattern</a:t>
            </a:r>
            <a:br>
              <a:rPr lang="en-US" dirty="0" smtClean="0"/>
            </a:br>
            <a:r>
              <a:rPr lang="en-US" sz="2800" dirty="0" smtClean="0"/>
              <a:t>(continued)</a:t>
            </a:r>
            <a:endParaRPr lang="en-US" dirty="0" smtClean="0"/>
          </a:p>
        </p:txBody>
      </p:sp>
      <p:sp>
        <p:nvSpPr>
          <p:cNvPr id="8195" name="Rectangle 38"/>
          <p:cNvSpPr>
            <a:spLocks noGrp="1" noChangeArrowheads="1"/>
          </p:cNvSpPr>
          <p:nvPr>
            <p:ph sz="quarter" idx="1"/>
          </p:nvPr>
        </p:nvSpPr>
        <p:spPr/>
        <p:txBody>
          <a:bodyPr/>
          <a:lstStyle/>
          <a:p>
            <a:pPr>
              <a:buNone/>
            </a:pPr>
            <a:r>
              <a:rPr lang="en-US" dirty="0" smtClean="0"/>
              <a:t>Participants</a:t>
            </a:r>
            <a:r>
              <a:rPr lang="en-US" sz="2200" dirty="0" smtClean="0"/>
              <a:t> (continued)</a:t>
            </a:r>
          </a:p>
          <a:p>
            <a:r>
              <a:rPr lang="en-US" dirty="0" err="1" smtClean="0"/>
              <a:t>ConcreteProduct</a:t>
            </a:r>
            <a:endParaRPr lang="en-US" dirty="0" smtClean="0"/>
          </a:p>
          <a:p>
            <a:pPr lvl="1"/>
            <a:r>
              <a:rPr lang="en-US" dirty="0" smtClean="0"/>
              <a:t>defines a product object to be created by the corresponding concrete factory.</a:t>
            </a:r>
          </a:p>
          <a:p>
            <a:pPr lvl="1"/>
            <a:r>
              <a:rPr lang="en-US" dirty="0" smtClean="0"/>
              <a:t>implements the </a:t>
            </a:r>
            <a:r>
              <a:rPr lang="en-US" dirty="0" err="1" smtClean="0"/>
              <a:t>AbstractProduct</a:t>
            </a:r>
            <a:r>
              <a:rPr lang="en-US" dirty="0" smtClean="0"/>
              <a:t> interface.</a:t>
            </a:r>
          </a:p>
          <a:p>
            <a:r>
              <a:rPr lang="en-US" dirty="0" smtClean="0"/>
              <a:t>Client</a:t>
            </a:r>
          </a:p>
          <a:p>
            <a:pPr lvl="1"/>
            <a:r>
              <a:rPr lang="en-US" dirty="0" smtClean="0"/>
              <a:t>uses only interfaces declared by </a:t>
            </a:r>
            <a:r>
              <a:rPr lang="en-US" dirty="0" err="1" smtClean="0"/>
              <a:t>AbstractFactory</a:t>
            </a:r>
            <a:r>
              <a:rPr lang="en-US" dirty="0" smtClean="0"/>
              <a:t> and </a:t>
            </a:r>
            <a:r>
              <a:rPr lang="en-US" dirty="0" err="1" smtClean="0"/>
              <a:t>AbstractProduct</a:t>
            </a:r>
            <a:r>
              <a:rPr lang="en-US" dirty="0" smtClean="0"/>
              <a:t> classes.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a:xfrm>
            <a:off x="301752" y="307848"/>
            <a:ext cx="8534400" cy="758952"/>
          </a:xfrm>
        </p:spPr>
        <p:txBody>
          <a:bodyPr>
            <a:normAutofit fontScale="90000"/>
          </a:bodyPr>
          <a:lstStyle/>
          <a:p>
            <a:r>
              <a:rPr lang="en-US" dirty="0" smtClean="0"/>
              <a:t>Abstract Factory Pattern</a:t>
            </a:r>
            <a:br>
              <a:rPr lang="en-US" dirty="0" smtClean="0"/>
            </a:br>
            <a:r>
              <a:rPr lang="en-US" sz="2800" dirty="0" smtClean="0"/>
              <a:t>(continued)</a:t>
            </a:r>
            <a:endParaRPr lang="en-US" dirty="0" smtClean="0"/>
          </a:p>
        </p:txBody>
      </p:sp>
      <p:sp>
        <p:nvSpPr>
          <p:cNvPr id="8195" name="Rectangle 38"/>
          <p:cNvSpPr>
            <a:spLocks noGrp="1" noChangeArrowheads="1"/>
          </p:cNvSpPr>
          <p:nvPr>
            <p:ph sz="quarter" idx="1"/>
          </p:nvPr>
        </p:nvSpPr>
        <p:spPr/>
        <p:txBody>
          <a:bodyPr/>
          <a:lstStyle/>
          <a:p>
            <a:pPr>
              <a:buNone/>
            </a:pPr>
            <a:r>
              <a:rPr lang="en-US" dirty="0" smtClean="0"/>
              <a:t>Collaborations</a:t>
            </a:r>
          </a:p>
          <a:p>
            <a:r>
              <a:rPr lang="en-US" dirty="0" smtClean="0"/>
              <a:t>Normally a single instance of a </a:t>
            </a:r>
            <a:r>
              <a:rPr lang="en-US" dirty="0" err="1" smtClean="0"/>
              <a:t>ConcreteFactory</a:t>
            </a:r>
            <a:r>
              <a:rPr lang="en-US" dirty="0" smtClean="0"/>
              <a:t> class is created at run-time.  This concrete factory creates product objects having a particular implementation.</a:t>
            </a:r>
          </a:p>
          <a:p>
            <a:pPr lvl="1"/>
            <a:r>
              <a:rPr lang="en-US" dirty="0" smtClean="0"/>
              <a:t>To create different product objects, clients should use a different concrete factory.</a:t>
            </a:r>
          </a:p>
          <a:p>
            <a:r>
              <a:rPr lang="en-US" dirty="0" err="1" smtClean="0"/>
              <a:t>AbstractFactory</a:t>
            </a:r>
            <a:r>
              <a:rPr lang="en-US" dirty="0" smtClean="0"/>
              <a:t> defers creation of product objects to its </a:t>
            </a:r>
            <a:r>
              <a:rPr lang="en-US" dirty="0" err="1" smtClean="0"/>
              <a:t>ConcreteFactory</a:t>
            </a:r>
            <a:r>
              <a:rPr lang="en-US" dirty="0" smtClean="0"/>
              <a:t> subclass.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Motivation</a:t>
            </a:r>
            <a:br>
              <a:rPr lang="en-US" dirty="0" smtClean="0"/>
            </a:br>
            <a:endParaRPr lang="en-US" sz="2800" dirty="0" smtClean="0"/>
          </a:p>
        </p:txBody>
      </p:sp>
      <p:sp>
        <p:nvSpPr>
          <p:cNvPr id="8198" name="Rectangle 39"/>
          <p:cNvSpPr>
            <a:spLocks noChangeArrowheads="1"/>
          </p:cNvSpPr>
          <p:nvPr/>
        </p:nvSpPr>
        <p:spPr bwMode="auto">
          <a:xfrm>
            <a:off x="7764462" y="1848896"/>
            <a:ext cx="1097280" cy="36576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smtClean="0"/>
              <a:t>Client</a:t>
            </a:r>
            <a:endParaRPr lang="en-US" sz="1600" dirty="0"/>
          </a:p>
        </p:txBody>
      </p:sp>
      <p:sp>
        <p:nvSpPr>
          <p:cNvPr id="8204" name="AutoShape 65"/>
          <p:cNvSpPr>
            <a:spLocks noChangeArrowheads="1"/>
          </p:cNvSpPr>
          <p:nvPr/>
        </p:nvSpPr>
        <p:spPr bwMode="auto">
          <a:xfrm>
            <a:off x="2118518" y="2940050"/>
            <a:ext cx="182562" cy="182563"/>
          </a:xfrm>
          <a:prstGeom prst="triangle">
            <a:avLst>
              <a:gd name="adj" fmla="val 50000"/>
            </a:avLst>
          </a:prstGeom>
          <a:noFill/>
          <a:ln w="12700">
            <a:solidFill>
              <a:schemeClr val="tx1"/>
            </a:solidFill>
            <a:miter lim="800000"/>
            <a:headEnd/>
            <a:tailEnd/>
          </a:ln>
        </p:spPr>
        <p:txBody>
          <a:bodyPr wrap="none" anchor="ctr"/>
          <a:lstStyle/>
          <a:p>
            <a:endParaRPr lang="en-US"/>
          </a:p>
        </p:txBody>
      </p:sp>
      <p:grpSp>
        <p:nvGrpSpPr>
          <p:cNvPr id="2" name="Group 60"/>
          <p:cNvGrpSpPr/>
          <p:nvPr/>
        </p:nvGrpSpPr>
        <p:grpSpPr>
          <a:xfrm>
            <a:off x="1341437" y="1828800"/>
            <a:ext cx="1736725" cy="1096963"/>
            <a:chOff x="1066800" y="2209800"/>
            <a:chExt cx="1736725" cy="1096963"/>
          </a:xfrm>
        </p:grpSpPr>
        <p:sp>
          <p:nvSpPr>
            <p:cNvPr id="8221" name="Rectangle 50"/>
            <p:cNvSpPr>
              <a:spLocks noChangeArrowheads="1"/>
            </p:cNvSpPr>
            <p:nvPr/>
          </p:nvSpPr>
          <p:spPr bwMode="auto">
            <a:xfrm>
              <a:off x="1066800" y="2209800"/>
              <a:ext cx="1736725" cy="1096963"/>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i="1" dirty="0" err="1" smtClean="0"/>
                <a:t>WidgetFactory</a:t>
              </a:r>
              <a:endParaRPr lang="en-US" sz="1600" i="1" dirty="0"/>
            </a:p>
            <a:p>
              <a:endParaRPr lang="en-US" sz="1600" i="1" dirty="0"/>
            </a:p>
            <a:p>
              <a:r>
                <a:rPr lang="en-US" sz="1600" i="1" dirty="0" err="1" smtClean="0"/>
                <a:t>createScrollbar</a:t>
              </a:r>
              <a:r>
                <a:rPr lang="en-US" sz="1600" i="1" dirty="0" smtClean="0"/>
                <a:t>() </a:t>
              </a:r>
              <a:endParaRPr lang="en-US" sz="1600" i="1" dirty="0"/>
            </a:p>
            <a:p>
              <a:r>
                <a:rPr lang="en-US" sz="1600" i="1" dirty="0" err="1" smtClean="0"/>
                <a:t>createWindow</a:t>
              </a:r>
              <a:r>
                <a:rPr lang="en-US" sz="1600" i="1" dirty="0" smtClean="0"/>
                <a:t>()  </a:t>
              </a:r>
              <a:endParaRPr lang="en-US" sz="1600" i="1" dirty="0"/>
            </a:p>
          </p:txBody>
        </p:sp>
        <p:sp>
          <p:nvSpPr>
            <p:cNvPr id="8222" name="Line 51"/>
            <p:cNvSpPr>
              <a:spLocks noChangeShapeType="1"/>
            </p:cNvSpPr>
            <p:nvPr/>
          </p:nvSpPr>
          <p:spPr bwMode="auto">
            <a:xfrm>
              <a:off x="1066800" y="2604546"/>
              <a:ext cx="1736725"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8223" name="Line 52"/>
            <p:cNvSpPr>
              <a:spLocks noChangeShapeType="1"/>
            </p:cNvSpPr>
            <p:nvPr/>
          </p:nvSpPr>
          <p:spPr bwMode="auto">
            <a:xfrm>
              <a:off x="1066800" y="2716754"/>
              <a:ext cx="1736725"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48" name="AutoShape 24"/>
            <p:cNvSpPr>
              <a:spLocks noChangeArrowheads="1"/>
            </p:cNvSpPr>
            <p:nvPr/>
          </p:nvSpPr>
          <p:spPr bwMode="auto">
            <a:xfrm>
              <a:off x="2551894" y="2825227"/>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cxnSp>
        <p:nvCxnSpPr>
          <p:cNvPr id="248" name="Elbow Connector 247"/>
          <p:cNvCxnSpPr>
            <a:stCxn id="8204" idx="3"/>
            <a:endCxn id="54" idx="0"/>
          </p:cNvCxnSpPr>
          <p:nvPr/>
        </p:nvCxnSpPr>
        <p:spPr bwMode="auto">
          <a:xfrm rot="5400000">
            <a:off x="1309688" y="2986088"/>
            <a:ext cx="763587" cy="1036636"/>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250" name="Elbow Connector 249"/>
          <p:cNvCxnSpPr>
            <a:stCxn id="8204" idx="3"/>
            <a:endCxn id="52" idx="0"/>
          </p:cNvCxnSpPr>
          <p:nvPr/>
        </p:nvCxnSpPr>
        <p:spPr bwMode="auto">
          <a:xfrm rot="16200000" flipH="1">
            <a:off x="2342356" y="2990055"/>
            <a:ext cx="763587" cy="1028701"/>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grpSp>
        <p:nvGrpSpPr>
          <p:cNvPr id="3" name="Group 261"/>
          <p:cNvGrpSpPr/>
          <p:nvPr/>
        </p:nvGrpSpPr>
        <p:grpSpPr>
          <a:xfrm>
            <a:off x="4640262" y="2438400"/>
            <a:ext cx="3200400" cy="1447800"/>
            <a:chOff x="4267200" y="2667000"/>
            <a:chExt cx="3200400" cy="1447800"/>
          </a:xfrm>
        </p:grpSpPr>
        <p:sp>
          <p:nvSpPr>
            <p:cNvPr id="8199" name="Rectangle 40"/>
            <p:cNvSpPr>
              <a:spLocks noChangeArrowheads="1"/>
            </p:cNvSpPr>
            <p:nvPr/>
          </p:nvSpPr>
          <p:spPr bwMode="auto">
            <a:xfrm>
              <a:off x="4953000" y="2667000"/>
              <a:ext cx="1828800" cy="36576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i="1" dirty="0" smtClean="0"/>
                <a:t>Window</a:t>
              </a:r>
              <a:endParaRPr lang="en-US" sz="1600" i="1" dirty="0"/>
            </a:p>
          </p:txBody>
        </p:sp>
        <p:sp>
          <p:nvSpPr>
            <p:cNvPr id="8205" name="AutoShape 66"/>
            <p:cNvSpPr>
              <a:spLocks noChangeArrowheads="1"/>
            </p:cNvSpPr>
            <p:nvPr/>
          </p:nvSpPr>
          <p:spPr bwMode="auto">
            <a:xfrm>
              <a:off x="5776119" y="3037952"/>
              <a:ext cx="182562" cy="182563"/>
            </a:xfrm>
            <a:prstGeom prst="triangle">
              <a:avLst>
                <a:gd name="adj" fmla="val 50000"/>
              </a:avLst>
            </a:prstGeom>
            <a:noFill/>
            <a:ln w="12700">
              <a:solidFill>
                <a:schemeClr val="tx1"/>
              </a:solidFill>
              <a:miter lim="800000"/>
              <a:headEnd/>
              <a:tailEnd/>
            </a:ln>
          </p:spPr>
          <p:txBody>
            <a:bodyPr wrap="none" anchor="ctr"/>
            <a:lstStyle/>
            <a:p>
              <a:endParaRPr lang="en-US"/>
            </a:p>
          </p:txBody>
        </p:sp>
        <p:sp>
          <p:nvSpPr>
            <p:cNvPr id="254" name="Rectangle 39"/>
            <p:cNvSpPr>
              <a:spLocks noChangeArrowheads="1"/>
            </p:cNvSpPr>
            <p:nvPr/>
          </p:nvSpPr>
          <p:spPr bwMode="auto">
            <a:xfrm>
              <a:off x="4267200" y="3749040"/>
              <a:ext cx="1371600" cy="36576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err="1" smtClean="0"/>
                <a:t>OSXWindow</a:t>
              </a:r>
              <a:endParaRPr lang="en-US" sz="1600" dirty="0"/>
            </a:p>
          </p:txBody>
        </p:sp>
        <p:sp>
          <p:nvSpPr>
            <p:cNvPr id="255" name="Rectangle 39"/>
            <p:cNvSpPr>
              <a:spLocks noChangeArrowheads="1"/>
            </p:cNvSpPr>
            <p:nvPr/>
          </p:nvSpPr>
          <p:spPr bwMode="auto">
            <a:xfrm>
              <a:off x="6096000" y="3749040"/>
              <a:ext cx="1371600" cy="36576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err="1" smtClean="0"/>
                <a:t>WinWindow</a:t>
              </a:r>
              <a:endParaRPr lang="en-US" sz="1600" dirty="0"/>
            </a:p>
          </p:txBody>
        </p:sp>
        <p:cxnSp>
          <p:nvCxnSpPr>
            <p:cNvPr id="256" name="Elbow Connector 255"/>
            <p:cNvCxnSpPr>
              <a:stCxn id="8205" idx="3"/>
              <a:endCxn id="254" idx="0"/>
            </p:cNvCxnSpPr>
            <p:nvPr/>
          </p:nvCxnSpPr>
          <p:spPr bwMode="auto">
            <a:xfrm rot="5400000">
              <a:off x="5145938" y="3027577"/>
              <a:ext cx="528525" cy="91440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259" name="Elbow Connector 258"/>
            <p:cNvCxnSpPr>
              <a:stCxn id="8205" idx="3"/>
              <a:endCxn id="255" idx="0"/>
            </p:cNvCxnSpPr>
            <p:nvPr/>
          </p:nvCxnSpPr>
          <p:spPr bwMode="auto">
            <a:xfrm rot="16200000" flipH="1">
              <a:off x="6060338" y="3027577"/>
              <a:ext cx="528525" cy="91440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grpSp>
      <p:grpSp>
        <p:nvGrpSpPr>
          <p:cNvPr id="4" name="Group 262"/>
          <p:cNvGrpSpPr/>
          <p:nvPr/>
        </p:nvGrpSpPr>
        <p:grpSpPr>
          <a:xfrm>
            <a:off x="4640262" y="4343400"/>
            <a:ext cx="3200400" cy="1447800"/>
            <a:chOff x="4267200" y="2667000"/>
            <a:chExt cx="3200400" cy="1447800"/>
          </a:xfrm>
        </p:grpSpPr>
        <p:sp>
          <p:nvSpPr>
            <p:cNvPr id="264" name="Rectangle 40"/>
            <p:cNvSpPr>
              <a:spLocks noChangeArrowheads="1"/>
            </p:cNvSpPr>
            <p:nvPr/>
          </p:nvSpPr>
          <p:spPr bwMode="auto">
            <a:xfrm>
              <a:off x="4953000" y="2667000"/>
              <a:ext cx="1828800" cy="36576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i="1" dirty="0" smtClean="0"/>
                <a:t>Scrollbar</a:t>
              </a:r>
              <a:endParaRPr lang="en-US" sz="1600" i="1" dirty="0"/>
            </a:p>
          </p:txBody>
        </p:sp>
        <p:sp>
          <p:nvSpPr>
            <p:cNvPr id="265" name="AutoShape 66"/>
            <p:cNvSpPr>
              <a:spLocks noChangeArrowheads="1"/>
            </p:cNvSpPr>
            <p:nvPr/>
          </p:nvSpPr>
          <p:spPr bwMode="auto">
            <a:xfrm>
              <a:off x="5776119" y="3037952"/>
              <a:ext cx="182562" cy="182563"/>
            </a:xfrm>
            <a:prstGeom prst="triangle">
              <a:avLst>
                <a:gd name="adj" fmla="val 50000"/>
              </a:avLst>
            </a:prstGeom>
            <a:noFill/>
            <a:ln w="12700">
              <a:solidFill>
                <a:schemeClr val="tx1"/>
              </a:solidFill>
              <a:miter lim="800000"/>
              <a:headEnd/>
              <a:tailEnd/>
            </a:ln>
          </p:spPr>
          <p:txBody>
            <a:bodyPr wrap="none" anchor="ctr"/>
            <a:lstStyle/>
            <a:p>
              <a:endParaRPr lang="en-US"/>
            </a:p>
          </p:txBody>
        </p:sp>
        <p:sp>
          <p:nvSpPr>
            <p:cNvPr id="266" name="Rectangle 39"/>
            <p:cNvSpPr>
              <a:spLocks noChangeArrowheads="1"/>
            </p:cNvSpPr>
            <p:nvPr/>
          </p:nvSpPr>
          <p:spPr bwMode="auto">
            <a:xfrm>
              <a:off x="4267200" y="3749040"/>
              <a:ext cx="1371600" cy="36576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err="1" smtClean="0"/>
                <a:t>OSXScrollbar</a:t>
              </a:r>
              <a:endParaRPr lang="en-US" sz="1600" dirty="0"/>
            </a:p>
          </p:txBody>
        </p:sp>
        <p:sp>
          <p:nvSpPr>
            <p:cNvPr id="267" name="Rectangle 39"/>
            <p:cNvSpPr>
              <a:spLocks noChangeArrowheads="1"/>
            </p:cNvSpPr>
            <p:nvPr/>
          </p:nvSpPr>
          <p:spPr bwMode="auto">
            <a:xfrm>
              <a:off x="6096000" y="3749040"/>
              <a:ext cx="1371600" cy="36576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err="1" smtClean="0"/>
                <a:t>WinScrollbar</a:t>
              </a:r>
              <a:endParaRPr lang="en-US" sz="1600" dirty="0"/>
            </a:p>
          </p:txBody>
        </p:sp>
        <p:cxnSp>
          <p:nvCxnSpPr>
            <p:cNvPr id="268" name="Elbow Connector 267"/>
            <p:cNvCxnSpPr>
              <a:stCxn id="265" idx="3"/>
              <a:endCxn id="266" idx="0"/>
            </p:cNvCxnSpPr>
            <p:nvPr/>
          </p:nvCxnSpPr>
          <p:spPr bwMode="auto">
            <a:xfrm rot="5400000">
              <a:off x="5145938" y="3027577"/>
              <a:ext cx="528525" cy="91440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269" name="Elbow Connector 268"/>
            <p:cNvCxnSpPr>
              <a:stCxn id="265" idx="3"/>
              <a:endCxn id="267" idx="0"/>
            </p:cNvCxnSpPr>
            <p:nvPr/>
          </p:nvCxnSpPr>
          <p:spPr bwMode="auto">
            <a:xfrm rot="16200000" flipH="1">
              <a:off x="6060338" y="3027577"/>
              <a:ext cx="528525" cy="91440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grpSp>
      <p:sp>
        <p:nvSpPr>
          <p:cNvPr id="270" name="AutoShape 24"/>
          <p:cNvSpPr>
            <a:spLocks noChangeArrowheads="1"/>
          </p:cNvSpPr>
          <p:nvPr/>
        </p:nvSpPr>
        <p:spPr bwMode="auto">
          <a:xfrm>
            <a:off x="2948371" y="1963514"/>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cxnSp>
        <p:nvCxnSpPr>
          <p:cNvPr id="272" name="Straight Connector 271"/>
          <p:cNvCxnSpPr>
            <a:stCxn id="270" idx="3"/>
            <a:endCxn id="8198" idx="1"/>
          </p:cNvCxnSpPr>
          <p:nvPr/>
        </p:nvCxnSpPr>
        <p:spPr bwMode="auto">
          <a:xfrm flipV="1">
            <a:off x="3084896" y="2031776"/>
            <a:ext cx="4679566" cy="1"/>
          </a:xfrm>
          <a:prstGeom prst="line">
            <a:avLst/>
          </a:prstGeom>
          <a:noFill/>
          <a:ln w="12700" cap="flat" cmpd="sng" algn="ctr">
            <a:solidFill>
              <a:schemeClr val="tx1"/>
            </a:solidFill>
            <a:prstDash val="solid"/>
            <a:round/>
            <a:headEnd type="stealth" w="lg" len="lg"/>
            <a:tailEnd type="none" w="lg" len="lg"/>
          </a:ln>
          <a:effectLst/>
        </p:spPr>
      </p:cxnSp>
      <p:cxnSp>
        <p:nvCxnSpPr>
          <p:cNvPr id="275" name="Shape 274"/>
          <p:cNvCxnSpPr>
            <a:stCxn id="8198" idx="2"/>
            <a:endCxn id="8199" idx="3"/>
          </p:cNvCxnSpPr>
          <p:nvPr/>
        </p:nvCxnSpPr>
        <p:spPr bwMode="auto">
          <a:xfrm rot="5400000">
            <a:off x="7530670" y="1838848"/>
            <a:ext cx="406624" cy="1158240"/>
          </a:xfrm>
          <a:prstGeom prst="bentConnector2">
            <a:avLst/>
          </a:prstGeom>
          <a:noFill/>
          <a:ln w="12700" cap="flat" cmpd="sng" algn="ctr">
            <a:solidFill>
              <a:schemeClr val="tx1"/>
            </a:solidFill>
            <a:prstDash val="solid"/>
            <a:round/>
            <a:headEnd type="none" w="med" len="med"/>
            <a:tailEnd type="stealth" w="lg" len="lg"/>
          </a:ln>
          <a:effectLst/>
        </p:spPr>
      </p:cxnSp>
      <p:cxnSp>
        <p:nvCxnSpPr>
          <p:cNvPr id="277" name="Elbow Connector 276"/>
          <p:cNvCxnSpPr>
            <a:stCxn id="8198" idx="2"/>
            <a:endCxn id="264" idx="3"/>
          </p:cNvCxnSpPr>
          <p:nvPr/>
        </p:nvCxnSpPr>
        <p:spPr bwMode="auto">
          <a:xfrm rot="5400000">
            <a:off x="6578170" y="2791348"/>
            <a:ext cx="2311624" cy="1158240"/>
          </a:xfrm>
          <a:prstGeom prst="bentConnector2">
            <a:avLst/>
          </a:prstGeom>
          <a:noFill/>
          <a:ln w="12700" cap="flat" cmpd="sng" algn="ctr">
            <a:solidFill>
              <a:schemeClr val="tx1"/>
            </a:solidFill>
            <a:prstDash val="solid"/>
            <a:round/>
            <a:headEnd type="none" w="med" len="med"/>
            <a:tailEnd type="stealth" w="lg" len="lg"/>
          </a:ln>
          <a:effectLst/>
        </p:spPr>
      </p:cxnSp>
      <p:grpSp>
        <p:nvGrpSpPr>
          <p:cNvPr id="5" name="Group 301"/>
          <p:cNvGrpSpPr/>
          <p:nvPr/>
        </p:nvGrpSpPr>
        <p:grpSpPr>
          <a:xfrm>
            <a:off x="304800" y="3886200"/>
            <a:ext cx="1738835" cy="1096963"/>
            <a:chOff x="541338" y="4038600"/>
            <a:chExt cx="1738835" cy="1096963"/>
          </a:xfrm>
        </p:grpSpPr>
        <p:sp>
          <p:nvSpPr>
            <p:cNvPr id="54" name="Rectangle 50"/>
            <p:cNvSpPr>
              <a:spLocks noChangeArrowheads="1"/>
            </p:cNvSpPr>
            <p:nvPr/>
          </p:nvSpPr>
          <p:spPr bwMode="auto">
            <a:xfrm>
              <a:off x="541338" y="4038600"/>
              <a:ext cx="1736725" cy="1096963"/>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err="1" smtClean="0"/>
                <a:t>WindowsFactory</a:t>
              </a:r>
              <a:endParaRPr lang="en-US" sz="1600" dirty="0"/>
            </a:p>
            <a:p>
              <a:endParaRPr lang="en-US" sz="1600" dirty="0"/>
            </a:p>
            <a:p>
              <a:r>
                <a:rPr lang="en-US" sz="1600" dirty="0" err="1" smtClean="0"/>
                <a:t>createScrollbar</a:t>
              </a:r>
              <a:r>
                <a:rPr lang="en-US" sz="1600" dirty="0" smtClean="0"/>
                <a:t>() </a:t>
              </a:r>
              <a:endParaRPr lang="en-US" sz="1600" dirty="0"/>
            </a:p>
            <a:p>
              <a:r>
                <a:rPr lang="en-US" sz="1600" dirty="0" err="1" smtClean="0"/>
                <a:t>createWindow</a:t>
              </a:r>
              <a:r>
                <a:rPr lang="en-US" sz="1600" dirty="0" smtClean="0"/>
                <a:t>()  </a:t>
              </a:r>
              <a:endParaRPr lang="en-US" sz="1600" dirty="0"/>
            </a:p>
          </p:txBody>
        </p:sp>
        <p:sp>
          <p:nvSpPr>
            <p:cNvPr id="57" name="Line 51"/>
            <p:cNvSpPr>
              <a:spLocks noChangeShapeType="1"/>
            </p:cNvSpPr>
            <p:nvPr/>
          </p:nvSpPr>
          <p:spPr bwMode="auto">
            <a:xfrm>
              <a:off x="541338" y="4423803"/>
              <a:ext cx="1736725"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58" name="Line 52"/>
            <p:cNvSpPr>
              <a:spLocks noChangeShapeType="1"/>
            </p:cNvSpPr>
            <p:nvPr/>
          </p:nvSpPr>
          <p:spPr bwMode="auto">
            <a:xfrm>
              <a:off x="541338" y="4536011"/>
              <a:ext cx="1736725"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280" name="AutoShape 24"/>
            <p:cNvSpPr>
              <a:spLocks noChangeArrowheads="1"/>
            </p:cNvSpPr>
            <p:nvPr/>
          </p:nvSpPr>
          <p:spPr bwMode="auto">
            <a:xfrm>
              <a:off x="2143648" y="4170904"/>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grpSp>
        <p:nvGrpSpPr>
          <p:cNvPr id="6" name="Group 302"/>
          <p:cNvGrpSpPr/>
          <p:nvPr/>
        </p:nvGrpSpPr>
        <p:grpSpPr>
          <a:xfrm>
            <a:off x="2370137" y="3886200"/>
            <a:ext cx="1736725" cy="1096963"/>
            <a:chOff x="2606675" y="4038600"/>
            <a:chExt cx="1736725" cy="1096963"/>
          </a:xfrm>
        </p:grpSpPr>
        <p:sp>
          <p:nvSpPr>
            <p:cNvPr id="52" name="Rectangle 50"/>
            <p:cNvSpPr>
              <a:spLocks noChangeArrowheads="1"/>
            </p:cNvSpPr>
            <p:nvPr/>
          </p:nvSpPr>
          <p:spPr bwMode="auto">
            <a:xfrm>
              <a:off x="2606675" y="4038600"/>
              <a:ext cx="1736725" cy="1096963"/>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err="1" smtClean="0"/>
                <a:t>OSXFactory</a:t>
              </a:r>
              <a:endParaRPr lang="en-US" sz="1600" dirty="0"/>
            </a:p>
            <a:p>
              <a:endParaRPr lang="en-US" sz="1600" dirty="0"/>
            </a:p>
            <a:p>
              <a:r>
                <a:rPr lang="en-US" sz="1600" dirty="0" err="1" smtClean="0"/>
                <a:t>createScrollbar</a:t>
              </a:r>
              <a:r>
                <a:rPr lang="en-US" sz="1600" dirty="0" smtClean="0"/>
                <a:t>() </a:t>
              </a:r>
              <a:endParaRPr lang="en-US" sz="1600" dirty="0"/>
            </a:p>
            <a:p>
              <a:r>
                <a:rPr lang="en-US" sz="1600" dirty="0" err="1" smtClean="0"/>
                <a:t>createWindow</a:t>
              </a:r>
              <a:r>
                <a:rPr lang="en-US" sz="1600" dirty="0" smtClean="0"/>
                <a:t>()  </a:t>
              </a:r>
              <a:endParaRPr lang="en-US" sz="1600" dirty="0"/>
            </a:p>
          </p:txBody>
        </p:sp>
        <p:sp>
          <p:nvSpPr>
            <p:cNvPr id="59" name="Line 51"/>
            <p:cNvSpPr>
              <a:spLocks noChangeShapeType="1"/>
            </p:cNvSpPr>
            <p:nvPr/>
          </p:nvSpPr>
          <p:spPr bwMode="auto">
            <a:xfrm>
              <a:off x="2606675" y="4423803"/>
              <a:ext cx="1736725"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60" name="Line 52"/>
            <p:cNvSpPr>
              <a:spLocks noChangeShapeType="1"/>
            </p:cNvSpPr>
            <p:nvPr/>
          </p:nvSpPr>
          <p:spPr bwMode="auto">
            <a:xfrm>
              <a:off x="2606675" y="4536011"/>
              <a:ext cx="1736725"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281" name="AutoShape 24"/>
            <p:cNvSpPr>
              <a:spLocks noChangeArrowheads="1"/>
            </p:cNvSpPr>
            <p:nvPr/>
          </p:nvSpPr>
          <p:spPr bwMode="auto">
            <a:xfrm>
              <a:off x="4206875" y="4160856"/>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cxnSp>
        <p:nvCxnSpPr>
          <p:cNvPr id="283" name="Elbow Connector 282"/>
          <p:cNvCxnSpPr>
            <a:stCxn id="281" idx="3"/>
            <a:endCxn id="254" idx="1"/>
          </p:cNvCxnSpPr>
          <p:nvPr/>
        </p:nvCxnSpPr>
        <p:spPr bwMode="auto">
          <a:xfrm flipV="1">
            <a:off x="4106862" y="3703320"/>
            <a:ext cx="533400" cy="373399"/>
          </a:xfrm>
          <a:prstGeom prst="bentConnector3">
            <a:avLst>
              <a:gd name="adj1" fmla="val 50000"/>
            </a:avLst>
          </a:prstGeom>
          <a:noFill/>
          <a:ln w="12700" cap="flat" cmpd="sng" algn="ctr">
            <a:solidFill>
              <a:schemeClr val="tx1"/>
            </a:solidFill>
            <a:prstDash val="dash"/>
            <a:round/>
            <a:headEnd type="none" w="med" len="med"/>
            <a:tailEnd type="stealth" w="lg" len="lg"/>
          </a:ln>
          <a:effectLst/>
        </p:spPr>
      </p:cxnSp>
      <p:cxnSp>
        <p:nvCxnSpPr>
          <p:cNvPr id="285" name="Elbow Connector 284"/>
          <p:cNvCxnSpPr>
            <a:stCxn id="281" idx="3"/>
            <a:endCxn id="266" idx="1"/>
          </p:cNvCxnSpPr>
          <p:nvPr/>
        </p:nvCxnSpPr>
        <p:spPr bwMode="auto">
          <a:xfrm>
            <a:off x="4106862" y="4076719"/>
            <a:ext cx="533400" cy="1531601"/>
          </a:xfrm>
          <a:prstGeom prst="bentConnector3">
            <a:avLst>
              <a:gd name="adj1" fmla="val 50000"/>
            </a:avLst>
          </a:prstGeom>
          <a:noFill/>
          <a:ln w="12700" cap="flat" cmpd="sng" algn="ctr">
            <a:solidFill>
              <a:schemeClr val="tx1"/>
            </a:solidFill>
            <a:prstDash val="dash"/>
            <a:round/>
            <a:headEnd type="none" w="med" len="med"/>
            <a:tailEnd type="stealth" w="lg" len="lg"/>
          </a:ln>
          <a:effectLst/>
        </p:spPr>
      </p:cxnSp>
      <p:sp>
        <p:nvSpPr>
          <p:cNvPr id="291" name="AutoShape 24"/>
          <p:cNvSpPr>
            <a:spLocks noChangeArrowheads="1"/>
          </p:cNvSpPr>
          <p:nvPr/>
        </p:nvSpPr>
        <p:spPr bwMode="auto">
          <a:xfrm>
            <a:off x="8165558" y="5943600"/>
            <a:ext cx="0" cy="0"/>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cxnSp>
        <p:nvCxnSpPr>
          <p:cNvPr id="293" name="Elbow Connector 292"/>
          <p:cNvCxnSpPr>
            <a:stCxn id="280" idx="3"/>
            <a:endCxn id="291" idx="1"/>
          </p:cNvCxnSpPr>
          <p:nvPr/>
        </p:nvCxnSpPr>
        <p:spPr bwMode="auto">
          <a:xfrm>
            <a:off x="2043635" y="4086767"/>
            <a:ext cx="6121923" cy="1856833"/>
          </a:xfrm>
          <a:prstGeom prst="bentConnector3">
            <a:avLst>
              <a:gd name="adj1" fmla="val 2564"/>
            </a:avLst>
          </a:prstGeom>
          <a:noFill/>
          <a:ln w="12700" cap="flat" cmpd="sng" algn="ctr">
            <a:solidFill>
              <a:schemeClr val="tx1"/>
            </a:solidFill>
            <a:prstDash val="dash"/>
            <a:round/>
            <a:headEnd type="none" w="med" len="med"/>
            <a:tailEnd type="none" w="lg" len="lg"/>
          </a:ln>
          <a:effectLst/>
        </p:spPr>
      </p:cxnSp>
      <p:cxnSp>
        <p:nvCxnSpPr>
          <p:cNvPr id="297" name="Shape 296"/>
          <p:cNvCxnSpPr>
            <a:stCxn id="291" idx="0"/>
            <a:endCxn id="267" idx="3"/>
          </p:cNvCxnSpPr>
          <p:nvPr/>
        </p:nvCxnSpPr>
        <p:spPr bwMode="auto">
          <a:xfrm rot="16200000" flipV="1">
            <a:off x="7835470" y="5613512"/>
            <a:ext cx="335280" cy="324896"/>
          </a:xfrm>
          <a:prstGeom prst="bentConnector2">
            <a:avLst/>
          </a:prstGeom>
          <a:noFill/>
          <a:ln w="12700" cap="flat" cmpd="sng" algn="ctr">
            <a:solidFill>
              <a:schemeClr val="tx1"/>
            </a:solidFill>
            <a:prstDash val="dash"/>
            <a:round/>
            <a:headEnd type="none" w="med" len="med"/>
            <a:tailEnd type="stealth" w="lg" len="lg"/>
          </a:ln>
          <a:effectLst/>
        </p:spPr>
      </p:cxnSp>
      <p:cxnSp>
        <p:nvCxnSpPr>
          <p:cNvPr id="299" name="Shape 298"/>
          <p:cNvCxnSpPr>
            <a:stCxn id="291" idx="0"/>
            <a:endCxn id="255" idx="3"/>
          </p:cNvCxnSpPr>
          <p:nvPr/>
        </p:nvCxnSpPr>
        <p:spPr bwMode="auto">
          <a:xfrm rot="16200000" flipV="1">
            <a:off x="6882970" y="4661012"/>
            <a:ext cx="2240280" cy="324896"/>
          </a:xfrm>
          <a:prstGeom prst="bentConnector2">
            <a:avLst/>
          </a:prstGeom>
          <a:noFill/>
          <a:ln w="12700" cap="flat" cmpd="sng" algn="ctr">
            <a:solidFill>
              <a:schemeClr val="tx1"/>
            </a:solidFill>
            <a:prstDash val="dash"/>
            <a:round/>
            <a:headEnd type="none" w="med" len="med"/>
            <a:tailEnd type="stealth" w="lg" len="lg"/>
          </a:ln>
          <a:effec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Abstract Factory Pattern</a:t>
            </a:r>
            <a:br>
              <a:rPr lang="en-US" dirty="0"/>
            </a:br>
            <a:r>
              <a:rPr lang="en-US" sz="2800" dirty="0"/>
              <a:t>(continued)</a:t>
            </a:r>
            <a:endParaRPr lang="en-US" dirty="0"/>
          </a:p>
        </p:txBody>
      </p:sp>
      <p:sp>
        <p:nvSpPr>
          <p:cNvPr id="4" name="Content Placeholder 3"/>
          <p:cNvSpPr>
            <a:spLocks noGrp="1"/>
          </p:cNvSpPr>
          <p:nvPr>
            <p:ph sz="quarter" idx="1"/>
          </p:nvPr>
        </p:nvSpPr>
        <p:spPr/>
        <p:txBody>
          <a:bodyPr/>
          <a:lstStyle/>
          <a:p>
            <a:r>
              <a:rPr lang="en-US" dirty="0"/>
              <a:t>Applicability:  Use the Abstract Factory pattern when</a:t>
            </a:r>
          </a:p>
          <a:p>
            <a:pPr lvl="1"/>
            <a:r>
              <a:rPr lang="en-US" dirty="0"/>
              <a:t>a system should be independent of how its products are created, composed, and represented.</a:t>
            </a:r>
          </a:p>
          <a:p>
            <a:pPr lvl="1"/>
            <a:r>
              <a:rPr lang="en-US" dirty="0"/>
              <a:t>a system should be configured with one of multiple families of products.</a:t>
            </a:r>
          </a:p>
          <a:p>
            <a:pPr lvl="1"/>
            <a:r>
              <a:rPr lang="en-US" dirty="0"/>
              <a:t>a family of related product objects is designed to be used together, and you need to enforce this constraint.</a:t>
            </a:r>
          </a:p>
          <a:p>
            <a:pPr lvl="1"/>
            <a:r>
              <a:rPr lang="en-US" dirty="0"/>
              <a:t>you want to provide a class library of products, and you want to reveal just their interfaces, not their implementations.</a:t>
            </a:r>
          </a:p>
          <a:p>
            <a:endParaRPr lang="en-US" dirty="0"/>
          </a:p>
        </p:txBody>
      </p:sp>
    </p:spTree>
    <p:extLst>
      <p:ext uri="{BB962C8B-B14F-4D97-AF65-F5344CB8AC3E}">
        <p14:creationId xmlns:p14="http://schemas.microsoft.com/office/powerpoint/2010/main" val="376053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Abstract Factory Pattern</a:t>
            </a:r>
            <a:br>
              <a:rPr lang="en-US" dirty="0" smtClean="0"/>
            </a:br>
            <a:r>
              <a:rPr lang="en-US" sz="2800" dirty="0" smtClean="0"/>
              <a:t>(continued)</a:t>
            </a:r>
            <a:endParaRPr lang="en-US" dirty="0" smtClean="0"/>
          </a:p>
        </p:txBody>
      </p:sp>
      <p:sp>
        <p:nvSpPr>
          <p:cNvPr id="8195" name="Rectangle 38"/>
          <p:cNvSpPr>
            <a:spLocks noGrp="1" noChangeArrowheads="1"/>
          </p:cNvSpPr>
          <p:nvPr>
            <p:ph sz="quarter" idx="1"/>
          </p:nvPr>
        </p:nvSpPr>
        <p:spPr/>
        <p:txBody>
          <a:bodyPr>
            <a:normAutofit lnSpcReduction="10000"/>
          </a:bodyPr>
          <a:lstStyle/>
          <a:p>
            <a:pPr>
              <a:buNone/>
            </a:pPr>
            <a:r>
              <a:rPr lang="en-US" dirty="0" smtClean="0"/>
              <a:t>Consequences:  The Abstract Factory pattern</a:t>
            </a:r>
          </a:p>
          <a:p>
            <a:r>
              <a:rPr lang="en-US" dirty="0" smtClean="0"/>
              <a:t>Isolates clients from implementation classes.</a:t>
            </a:r>
          </a:p>
          <a:p>
            <a:pPr lvl="1"/>
            <a:r>
              <a:rPr lang="en-US" dirty="0" smtClean="0"/>
              <a:t>Helps control the classes of objects that an application creates.</a:t>
            </a:r>
          </a:p>
          <a:p>
            <a:pPr lvl="1"/>
            <a:r>
              <a:rPr lang="en-US" dirty="0" smtClean="0"/>
              <a:t>Clients manipulate instances through their abstract interfaces.</a:t>
            </a:r>
          </a:p>
          <a:p>
            <a:r>
              <a:rPr lang="en-US" dirty="0" smtClean="0"/>
              <a:t>Makes exchanging product families easy.</a:t>
            </a:r>
          </a:p>
          <a:p>
            <a:pPr lvl="1"/>
            <a:r>
              <a:rPr lang="en-US" dirty="0" smtClean="0"/>
              <a:t>The class of a concrete factory instance appears only once in an application – where it is instantiated.</a:t>
            </a:r>
          </a:p>
          <a:p>
            <a:pPr lvl="1"/>
            <a:r>
              <a:rPr lang="en-US" dirty="0" smtClean="0"/>
              <a:t>Easy to change the concrete factory that an application uses.</a:t>
            </a:r>
          </a:p>
          <a:p>
            <a:r>
              <a:rPr lang="en-US" dirty="0" smtClean="0"/>
              <a:t>Promotes consistency among products.</a:t>
            </a:r>
          </a:p>
          <a:p>
            <a:r>
              <a:rPr lang="en-US" dirty="0" smtClean="0"/>
              <a:t>Makes it difficult to support new kinds of products.</a:t>
            </a:r>
          </a:p>
          <a:p>
            <a:pPr lvl="1"/>
            <a:r>
              <a:rPr lang="en-US" dirty="0" smtClean="0"/>
              <a:t>requires modification of </a:t>
            </a:r>
            <a:r>
              <a:rPr lang="en-US" dirty="0" err="1" smtClean="0"/>
              <a:t>AbstractFactory</a:t>
            </a:r>
            <a:r>
              <a:rPr lang="en-US" dirty="0" smtClean="0"/>
              <a:t> and all subclasses.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9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5154</TotalTime>
  <Words>1468</Words>
  <Application>Microsoft Office PowerPoint</Application>
  <PresentationFormat>On-screen Show (4:3)</PresentationFormat>
  <Paragraphs>294</Paragraphs>
  <Slides>25</Slides>
  <Notes>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Civic</vt:lpstr>
      <vt:lpstr>The Abstract Factory Pattern (Creational)</vt:lpstr>
      <vt:lpstr>Abstract Factory Pattern</vt:lpstr>
      <vt:lpstr>Abstract Factory Pattern (continued)</vt:lpstr>
      <vt:lpstr>Abstract Factory Pattern (continued)</vt:lpstr>
      <vt:lpstr>Abstract Factory Pattern (continued)</vt:lpstr>
      <vt:lpstr>Abstract Factory Pattern (continued)</vt:lpstr>
      <vt:lpstr>Motivation </vt:lpstr>
      <vt:lpstr>Abstract Factory Pattern (continued)</vt:lpstr>
      <vt:lpstr>Abstract Factory Pattern (continued)</vt:lpstr>
      <vt:lpstr>Abstract Factory Pattern (continued)</vt:lpstr>
      <vt:lpstr>Abstract Factory Pattern (continued)</vt:lpstr>
      <vt:lpstr>Example:  Computer Parts</vt:lpstr>
      <vt:lpstr>Example:  Computer Parts</vt:lpstr>
      <vt:lpstr>Example:  Computer Parts</vt:lpstr>
      <vt:lpstr>Example:  Computer Parts</vt:lpstr>
      <vt:lpstr>Example:  Computer Parts</vt:lpstr>
      <vt:lpstr>Example:  Computer Parts</vt:lpstr>
      <vt:lpstr>Example:  Computer Parts</vt:lpstr>
      <vt:lpstr>Example:  Computer Parts</vt:lpstr>
      <vt:lpstr>Example:  MazeFactory</vt:lpstr>
      <vt:lpstr>Example:  MazeFactory (continued)</vt:lpstr>
      <vt:lpstr>Example:  MazeFactory (continued)</vt:lpstr>
      <vt:lpstr>Example:  MazeFactory (continued)</vt:lpstr>
      <vt:lpstr>Related Patterns</vt:lpstr>
      <vt:lpstr>References</vt:lpstr>
    </vt:vector>
  </TitlesOfParts>
  <Company>SoftMoore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Deepti Joshi</dc:creator>
  <cp:lastModifiedBy>Deepti Joshi</cp:lastModifiedBy>
  <cp:revision>270</cp:revision>
  <cp:lastPrinted>1999-09-29T12:48:05Z</cp:lastPrinted>
  <dcterms:created xsi:type="dcterms:W3CDTF">1998-10-23T20:46:09Z</dcterms:created>
  <dcterms:modified xsi:type="dcterms:W3CDTF">2013-10-03T16:39:07Z</dcterms:modified>
</cp:coreProperties>
</file>