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0"/>
  </p:notesMasterIdLst>
  <p:handoutMasterIdLst>
    <p:handoutMasterId r:id="rId21"/>
  </p:handoutMasterIdLst>
  <p:sldIdLst>
    <p:sldId id="256" r:id="rId2"/>
    <p:sldId id="465" r:id="rId3"/>
    <p:sldId id="450" r:id="rId4"/>
    <p:sldId id="460" r:id="rId5"/>
    <p:sldId id="461" r:id="rId6"/>
    <p:sldId id="468" r:id="rId7"/>
    <p:sldId id="466" r:id="rId8"/>
    <p:sldId id="467" r:id="rId9"/>
    <p:sldId id="469" r:id="rId10"/>
    <p:sldId id="470" r:id="rId11"/>
    <p:sldId id="479" r:id="rId12"/>
    <p:sldId id="480" r:id="rId13"/>
    <p:sldId id="481" r:id="rId14"/>
    <p:sldId id="482" r:id="rId15"/>
    <p:sldId id="483" r:id="rId16"/>
    <p:sldId id="484" r:id="rId17"/>
    <p:sldId id="448" r:id="rId18"/>
    <p:sldId id="418" r:id="rId1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45" autoAdjust="0"/>
    <p:restoredTop sz="90929"/>
  </p:normalViewPr>
  <p:slideViewPr>
    <p:cSldViewPr>
      <p:cViewPr varScale="1">
        <p:scale>
          <a:sx n="88" d="100"/>
          <a:sy n="88" d="100"/>
        </p:scale>
        <p:origin x="-124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448" y="-8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7429"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The Builder Pattern</a:t>
            </a:r>
            <a:endParaRPr lang="en-US" sz="1100" dirty="0">
              <a:latin typeface="Arial" pitchFamily="34" charset="0"/>
              <a:cs typeface="Arial" pitchFamily="34" charset="0"/>
            </a:endParaRPr>
          </a:p>
        </p:txBody>
      </p:sp>
      <p:sp>
        <p:nvSpPr>
          <p:cNvPr id="284676" name="Rectangle 4"/>
          <p:cNvSpPr>
            <a:spLocks noGrp="1" noChangeArrowheads="1"/>
          </p:cNvSpPr>
          <p:nvPr>
            <p:ph type="ftr" sz="quarter" idx="2"/>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sz="1100" dirty="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18-</a:t>
            </a:r>
            <a:fld id="{67119BB9-8FE0-4A81-BC05-B3A9D81FB030}" type="slidenum">
              <a:rPr lang="en-US" sz="1100" smtClean="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150865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397539769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B7BF9203-25C8-4DF9-B98A-06A2727B461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B3728DD5-025D-46D7-BF08-E11FFFF793A6}"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0529CA9F-0F7A-47C8-A267-4EE632414EBE}"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10/3/2013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692A2384-5AF8-47E0-A44F-3F1539168A15}"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10E1542F-4AE0-4720-8263-E881464AAF8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10/3/2013</a:t>
            </a:fld>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7D05ABC1-E4E4-4795-82F0-39334438F8F0}"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10/3/2013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10/3/2013</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odeproject.com/KB/architecture/Builder_Design_Pattern.aspx" TargetMode="External"/><Relationship Id="rId2" Type="http://schemas.openxmlformats.org/officeDocument/2006/relationships/hyperlink" Target="http://www.oodesign.com/builder-pattern.html" TargetMode="External"/><Relationship Id="rId1" Type="http://schemas.openxmlformats.org/officeDocument/2006/relationships/slideLayout" Target="../slideLayouts/slideLayout2.xml"/><Relationship Id="rId5" Type="http://schemas.openxmlformats.org/officeDocument/2006/relationships/hyperlink" Target="http://www.javaworld.com/javaworld/jw-01-2004/jw-0102-toolbox.html" TargetMode="External"/><Relationship Id="rId4" Type="http://schemas.openxmlformats.org/officeDocument/2006/relationships/hyperlink" Target="http://sourcemaking.com/design_patterns/factory_metho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The Builder Pattern</a:t>
            </a:r>
            <a:br>
              <a:rPr lang="en-US" dirty="0" smtClean="0"/>
            </a:br>
            <a:r>
              <a:rPr lang="en-US" sz="3200" dirty="0" smtClean="0"/>
              <a:t>(Creational)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Builder Pattern</a:t>
            </a:r>
            <a:br>
              <a:rPr lang="en-US" dirty="0" smtClean="0"/>
            </a:br>
            <a:r>
              <a:rPr lang="en-US" sz="2800" dirty="0" smtClean="0"/>
              <a:t>(continued)</a:t>
            </a:r>
          </a:p>
        </p:txBody>
      </p:sp>
      <p:sp>
        <p:nvSpPr>
          <p:cNvPr id="8195" name="Rectangle 38"/>
          <p:cNvSpPr>
            <a:spLocks noGrp="1" noChangeArrowheads="1"/>
          </p:cNvSpPr>
          <p:nvPr>
            <p:ph sz="quarter" idx="1"/>
          </p:nvPr>
        </p:nvSpPr>
        <p:spPr/>
        <p:txBody>
          <a:bodyPr>
            <a:noAutofit/>
          </a:bodyPr>
          <a:lstStyle/>
          <a:p>
            <a:pPr>
              <a:buNone/>
            </a:pPr>
            <a:r>
              <a:rPr lang="en-US" sz="2400" b="1" dirty="0" smtClean="0"/>
              <a:t>Implementation Issues</a:t>
            </a:r>
          </a:p>
          <a:p>
            <a:r>
              <a:rPr lang="en-US" sz="2400" dirty="0" smtClean="0"/>
              <a:t>Typically there is an abstract Builder class that defines a build operation for each component that a director may ask it to create.</a:t>
            </a:r>
          </a:p>
          <a:p>
            <a:r>
              <a:rPr lang="en-US" sz="2400" dirty="0" smtClean="0"/>
              <a:t>The build methods can be empty rather than abstract, letting clients override only the operations they are interested in.</a:t>
            </a:r>
          </a:p>
          <a:p>
            <a:r>
              <a:rPr lang="en-US" sz="2400" dirty="0" smtClean="0"/>
              <a:t>In most cases, the products produced by the concrete builders differ so greatly that there is little reason to have a common abstract Parent </a:t>
            </a:r>
            <a:r>
              <a:rPr lang="en-US" sz="2400" dirty="0" err="1" smtClean="0"/>
              <a:t>superclass</a:t>
            </a:r>
            <a:r>
              <a:rPr lang="en-US"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Meal Builder</a:t>
            </a:r>
            <a:endParaRPr lang="en-US" dirty="0"/>
          </a:p>
        </p:txBody>
      </p:sp>
      <p:pic>
        <p:nvPicPr>
          <p:cNvPr id="4" name="Content Placeholder 3" descr="Example of Builde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543800" cy="4953000"/>
          </a:xfrm>
          <a:prstGeom prst="rect">
            <a:avLst/>
          </a:prstGeom>
          <a:noFill/>
          <a:ln>
            <a:noFill/>
          </a:ln>
        </p:spPr>
      </p:pic>
    </p:spTree>
    <p:extLst>
      <p:ext uri="{BB962C8B-B14F-4D97-AF65-F5344CB8AC3E}">
        <p14:creationId xmlns:p14="http://schemas.microsoft.com/office/powerpoint/2010/main" val="117037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Meal Builder</a:t>
            </a:r>
          </a:p>
        </p:txBody>
      </p:sp>
      <p:sp>
        <p:nvSpPr>
          <p:cNvPr id="3" name="Content Placeholder 2"/>
          <p:cNvSpPr>
            <a:spLocks noGrp="1"/>
          </p:cNvSpPr>
          <p:nvPr>
            <p:ph sz="quarter" idx="1"/>
          </p:nvPr>
        </p:nvSpPr>
        <p:spPr/>
        <p:txBody>
          <a:bodyPr>
            <a:normAutofit fontScale="62500" lnSpcReduction="20000"/>
          </a:bodyPr>
          <a:lstStyle/>
          <a:p>
            <a:pPr marL="0" indent="0">
              <a:buNone/>
            </a:pPr>
            <a:r>
              <a:rPr lang="en-US" dirty="0"/>
              <a:t>public interface Item {</a:t>
            </a:r>
          </a:p>
          <a:p>
            <a:pPr marL="0" indent="0">
              <a:buNone/>
            </a:pPr>
            <a:endParaRPr lang="en-US" dirty="0"/>
          </a:p>
          <a:p>
            <a:pPr marL="0" indent="0">
              <a:buNone/>
            </a:pPr>
            <a:r>
              <a:rPr lang="en-US" dirty="0"/>
              <a:t> </a:t>
            </a:r>
            <a:r>
              <a:rPr lang="en-US" dirty="0" smtClean="0"/>
              <a:t>/* </a:t>
            </a:r>
            <a:r>
              <a:rPr lang="en-US" dirty="0" smtClean="0"/>
              <a:t>The pack method return the type of packaging the product will be delivered in.  </a:t>
            </a:r>
            <a:r>
              <a:rPr lang="en-US" dirty="0"/>
              <a:t>E.g.:- The burger will be packed </a:t>
            </a:r>
            <a:r>
              <a:rPr lang="en-US" dirty="0" smtClean="0"/>
              <a:t>in a wrapper.  </a:t>
            </a:r>
            <a:r>
              <a:rPr lang="en-US" dirty="0"/>
              <a:t>The </a:t>
            </a:r>
            <a:r>
              <a:rPr lang="en-US" dirty="0" smtClean="0"/>
              <a:t>drink </a:t>
            </a:r>
            <a:r>
              <a:rPr lang="en-US" dirty="0"/>
              <a:t>will be given in a </a:t>
            </a:r>
            <a:r>
              <a:rPr lang="en-US" dirty="0" smtClean="0"/>
              <a:t>glass.  </a:t>
            </a:r>
            <a:r>
              <a:rPr lang="en-US" dirty="0"/>
              <a:t>The medium fries will be packed in a card </a:t>
            </a:r>
            <a:r>
              <a:rPr lang="en-US" dirty="0" smtClean="0"/>
              <a:t>box, </a:t>
            </a:r>
            <a:r>
              <a:rPr lang="en-US" dirty="0" smtClean="0"/>
              <a:t>and </a:t>
            </a:r>
            <a:r>
              <a:rPr lang="en-US" dirty="0" smtClean="0"/>
              <a:t>The </a:t>
            </a:r>
            <a:r>
              <a:rPr lang="en-US" dirty="0"/>
              <a:t>toy will be </a:t>
            </a:r>
            <a:r>
              <a:rPr lang="en-US" dirty="0" smtClean="0"/>
              <a:t>added to the box.  </a:t>
            </a:r>
            <a:endParaRPr lang="en-US" dirty="0"/>
          </a:p>
          <a:p>
            <a:pPr marL="0" indent="0">
              <a:buNone/>
            </a:pPr>
            <a:r>
              <a:rPr lang="en-US" dirty="0" smtClean="0"/>
              <a:t>The </a:t>
            </a:r>
            <a:r>
              <a:rPr lang="en-US" dirty="0"/>
              <a:t>class Packing is an interface for different types </a:t>
            </a:r>
            <a:r>
              <a:rPr lang="en-US" dirty="0" smtClean="0"/>
              <a:t>of  </a:t>
            </a:r>
            <a:r>
              <a:rPr lang="en-US" dirty="0" smtClean="0"/>
              <a:t>packaging for </a:t>
            </a:r>
            <a:r>
              <a:rPr lang="en-US" dirty="0"/>
              <a:t>different Items</a:t>
            </a:r>
            <a:r>
              <a:rPr lang="en-US" dirty="0" smtClean="0"/>
              <a:t>. */</a:t>
            </a:r>
            <a:endParaRPr lang="en-US" dirty="0"/>
          </a:p>
          <a:p>
            <a:pPr marL="0" indent="0">
              <a:buNone/>
            </a:pPr>
            <a:endParaRPr lang="en-US" dirty="0"/>
          </a:p>
          <a:p>
            <a:pPr marL="0" indent="0">
              <a:buNone/>
            </a:pPr>
            <a:r>
              <a:rPr lang="en-US" dirty="0"/>
              <a:t>public Packing pack</a:t>
            </a:r>
            <a:r>
              <a:rPr lang="en-US" dirty="0" smtClean="0"/>
              <a:t>();</a:t>
            </a:r>
          </a:p>
          <a:p>
            <a:pPr marL="0" indent="0">
              <a:buNone/>
            </a:pPr>
            <a:endParaRPr lang="en-US" dirty="0"/>
          </a:p>
          <a:p>
            <a:pPr marL="0" indent="0">
              <a:buNone/>
            </a:pPr>
            <a:r>
              <a:rPr lang="en-US" dirty="0" smtClean="0"/>
              <a:t>/* price </a:t>
            </a:r>
            <a:r>
              <a:rPr lang="en-US" dirty="0"/>
              <a:t>is the method as all the </a:t>
            </a:r>
            <a:r>
              <a:rPr lang="en-US" dirty="0" smtClean="0"/>
              <a:t>items burger</a:t>
            </a:r>
            <a:r>
              <a:rPr lang="en-US" dirty="0"/>
              <a:t>, cold drink, fries will have a price</a:t>
            </a:r>
            <a:r>
              <a:rPr lang="en-US" dirty="0" smtClean="0"/>
              <a:t>.  </a:t>
            </a:r>
            <a:r>
              <a:rPr lang="en-US" dirty="0"/>
              <a:t>The toy will not have any direct price, it </a:t>
            </a:r>
            <a:r>
              <a:rPr lang="en-US" dirty="0" smtClean="0"/>
              <a:t>will  </a:t>
            </a:r>
            <a:r>
              <a:rPr lang="en-US" dirty="0"/>
              <a:t>be given free with the meal</a:t>
            </a:r>
            <a:r>
              <a:rPr lang="en-US" dirty="0" smtClean="0"/>
              <a:t>.  The </a:t>
            </a:r>
            <a:r>
              <a:rPr lang="en-US" dirty="0"/>
              <a:t>total price of the meal will be the </a:t>
            </a:r>
            <a:r>
              <a:rPr lang="en-US" dirty="0" smtClean="0"/>
              <a:t>combined  </a:t>
            </a:r>
            <a:r>
              <a:rPr lang="en-US" dirty="0"/>
              <a:t>price of the three items</a:t>
            </a:r>
            <a:r>
              <a:rPr lang="en-US" dirty="0" smtClean="0"/>
              <a:t>. */</a:t>
            </a:r>
            <a:endParaRPr lang="en-US" dirty="0"/>
          </a:p>
          <a:p>
            <a:pPr marL="0" indent="0">
              <a:buNone/>
            </a:pPr>
            <a:endParaRPr lang="en-US" dirty="0"/>
          </a:p>
          <a:p>
            <a:pPr marL="0" indent="0">
              <a:buNone/>
            </a:pPr>
            <a:r>
              <a:rPr lang="en-US" dirty="0"/>
              <a:t>public </a:t>
            </a:r>
            <a:r>
              <a:rPr lang="en-US" dirty="0" err="1"/>
              <a:t>int</a:t>
            </a:r>
            <a:r>
              <a:rPr lang="en-US" dirty="0"/>
              <a:t> price</a:t>
            </a:r>
            <a:r>
              <a:rPr lang="en-US" dirty="0" smtClean="0"/>
              <a:t>();</a:t>
            </a:r>
            <a:endParaRPr lang="en-US" dirty="0"/>
          </a:p>
          <a:p>
            <a:pPr marL="0" indent="0">
              <a:buNone/>
            </a:pPr>
            <a:endParaRPr lang="en-US" dirty="0"/>
          </a:p>
          <a:p>
            <a:pPr marL="0" indent="0">
              <a:buNone/>
            </a:pPr>
            <a:r>
              <a:rPr lang="en-US" dirty="0"/>
              <a:t>}// End of class</a:t>
            </a:r>
          </a:p>
        </p:txBody>
      </p:sp>
    </p:spTree>
    <p:extLst>
      <p:ext uri="{BB962C8B-B14F-4D97-AF65-F5344CB8AC3E}">
        <p14:creationId xmlns:p14="http://schemas.microsoft.com/office/powerpoint/2010/main" val="835030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Meal Builder</a:t>
            </a:r>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a:t>public abstract class Burger implements Item </a:t>
            </a:r>
            <a:r>
              <a:rPr lang="en-US" dirty="0" smtClean="0"/>
              <a:t>{</a:t>
            </a:r>
          </a:p>
          <a:p>
            <a:pPr marL="0" indent="0">
              <a:buNone/>
            </a:pPr>
            <a:endParaRPr lang="en-US" dirty="0"/>
          </a:p>
          <a:p>
            <a:pPr marL="0" indent="0">
              <a:buNone/>
            </a:pPr>
            <a:r>
              <a:rPr lang="en-US" dirty="0"/>
              <a:t> </a:t>
            </a:r>
            <a:r>
              <a:rPr lang="en-US" dirty="0" smtClean="0"/>
              <a:t>/* A </a:t>
            </a:r>
            <a:r>
              <a:rPr lang="en-US" dirty="0"/>
              <a:t>burger is packed in a wrapper. Its </a:t>
            </a:r>
            <a:r>
              <a:rPr lang="en-US" dirty="0" smtClean="0"/>
              <a:t>wrapped in </a:t>
            </a:r>
            <a:r>
              <a:rPr lang="en-US" dirty="0"/>
              <a:t>the paper and is served. The class Wrapper is </a:t>
            </a:r>
            <a:r>
              <a:rPr lang="en-US" dirty="0" smtClean="0"/>
              <a:t> sub-class </a:t>
            </a:r>
            <a:r>
              <a:rPr lang="en-US" dirty="0"/>
              <a:t>of Packing interface</a:t>
            </a:r>
            <a:r>
              <a:rPr lang="en-US" dirty="0" smtClean="0"/>
              <a:t>. */</a:t>
            </a:r>
          </a:p>
          <a:p>
            <a:pPr marL="0" indent="0">
              <a:buNone/>
            </a:pPr>
            <a:endParaRPr lang="en-US" dirty="0" smtClean="0"/>
          </a:p>
          <a:p>
            <a:pPr marL="0" indent="0">
              <a:buNone/>
            </a:pPr>
            <a:r>
              <a:rPr lang="en-US" dirty="0" smtClean="0"/>
              <a:t>public </a:t>
            </a:r>
            <a:r>
              <a:rPr lang="en-US" dirty="0"/>
              <a:t>Packing pack() {</a:t>
            </a:r>
          </a:p>
          <a:p>
            <a:pPr marL="0" indent="0">
              <a:buNone/>
            </a:pPr>
            <a:r>
              <a:rPr lang="en-US" dirty="0"/>
              <a:t>return new Wrapper();</a:t>
            </a:r>
          </a:p>
          <a:p>
            <a:pPr marL="0" indent="0">
              <a:buNone/>
            </a:pPr>
            <a:r>
              <a:rPr lang="en-US" dirty="0" smtClean="0"/>
              <a:t>}</a:t>
            </a:r>
          </a:p>
          <a:p>
            <a:pPr marL="0" indent="0">
              <a:buNone/>
            </a:pPr>
            <a:endParaRPr lang="en-US" dirty="0"/>
          </a:p>
          <a:p>
            <a:pPr marL="0" indent="0">
              <a:buNone/>
            </a:pPr>
            <a:r>
              <a:rPr lang="en-US" dirty="0" smtClean="0"/>
              <a:t>/* This </a:t>
            </a:r>
            <a:r>
              <a:rPr lang="en-US" dirty="0"/>
              <a:t>method remains abstract and cannot </a:t>
            </a:r>
            <a:r>
              <a:rPr lang="en-US" dirty="0" smtClean="0"/>
              <a:t>be given </a:t>
            </a:r>
            <a:r>
              <a:rPr lang="en-US" dirty="0"/>
              <a:t>an implementation as the real </a:t>
            </a:r>
            <a:r>
              <a:rPr lang="en-US" dirty="0" smtClean="0"/>
              <a:t> implementation will </a:t>
            </a:r>
            <a:r>
              <a:rPr lang="en-US" dirty="0"/>
              <a:t>lie with the type of burger</a:t>
            </a:r>
            <a:r>
              <a:rPr lang="en-US" dirty="0" smtClean="0"/>
              <a:t>. */</a:t>
            </a:r>
          </a:p>
          <a:p>
            <a:pPr marL="0" indent="0">
              <a:buNone/>
            </a:pPr>
            <a:endParaRPr lang="en-US" dirty="0"/>
          </a:p>
          <a:p>
            <a:pPr marL="0" indent="0">
              <a:buNone/>
            </a:pPr>
            <a:r>
              <a:rPr lang="en-US" dirty="0"/>
              <a:t>public abstract </a:t>
            </a:r>
            <a:r>
              <a:rPr lang="en-US" dirty="0" err="1"/>
              <a:t>int</a:t>
            </a:r>
            <a:r>
              <a:rPr lang="en-US" dirty="0"/>
              <a:t> price();</a:t>
            </a:r>
          </a:p>
          <a:p>
            <a:pPr marL="0" indent="0">
              <a:buNone/>
            </a:pPr>
            <a:endParaRPr lang="en-US" dirty="0"/>
          </a:p>
          <a:p>
            <a:pPr marL="0" indent="0">
              <a:buNone/>
            </a:pPr>
            <a:r>
              <a:rPr lang="en-US" dirty="0"/>
              <a:t>}// End of class</a:t>
            </a:r>
          </a:p>
        </p:txBody>
      </p:sp>
    </p:spTree>
    <p:extLst>
      <p:ext uri="{BB962C8B-B14F-4D97-AF65-F5344CB8AC3E}">
        <p14:creationId xmlns:p14="http://schemas.microsoft.com/office/powerpoint/2010/main" val="1558786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Meal Builder</a:t>
            </a:r>
          </a:p>
        </p:txBody>
      </p:sp>
      <p:sp>
        <p:nvSpPr>
          <p:cNvPr id="3" name="Content Placeholder 2"/>
          <p:cNvSpPr>
            <a:spLocks noGrp="1"/>
          </p:cNvSpPr>
          <p:nvPr>
            <p:ph sz="quarter" idx="1"/>
          </p:nvPr>
        </p:nvSpPr>
        <p:spPr/>
        <p:txBody>
          <a:bodyPr>
            <a:normAutofit/>
          </a:bodyPr>
          <a:lstStyle/>
          <a:p>
            <a:pPr marL="0" indent="0">
              <a:buNone/>
            </a:pPr>
            <a:r>
              <a:rPr lang="en-US" dirty="0"/>
              <a:t>public class </a:t>
            </a:r>
            <a:r>
              <a:rPr lang="en-US" dirty="0" err="1" smtClean="0"/>
              <a:t>CheeseBurger</a:t>
            </a:r>
            <a:r>
              <a:rPr lang="en-US" dirty="0" smtClean="0"/>
              <a:t> </a:t>
            </a:r>
            <a:r>
              <a:rPr lang="en-US" dirty="0"/>
              <a:t>extends Burger {</a:t>
            </a:r>
          </a:p>
          <a:p>
            <a:pPr marL="0" indent="0">
              <a:buNone/>
            </a:pPr>
            <a:r>
              <a:rPr lang="en-US" dirty="0" smtClean="0"/>
              <a:t>/*  </a:t>
            </a:r>
            <a:r>
              <a:rPr lang="en-US" dirty="0"/>
              <a:t>This is the method implementation </a:t>
            </a:r>
            <a:r>
              <a:rPr lang="en-US" dirty="0" smtClean="0"/>
              <a:t>from the </a:t>
            </a:r>
            <a:r>
              <a:rPr lang="en-US" dirty="0"/>
              <a:t>super class </a:t>
            </a:r>
            <a:r>
              <a:rPr lang="en-US" dirty="0" smtClean="0"/>
              <a:t>Burger. */</a:t>
            </a:r>
          </a:p>
          <a:p>
            <a:pPr marL="0" indent="0">
              <a:buNone/>
            </a:pPr>
            <a:endParaRPr lang="en-US" dirty="0"/>
          </a:p>
          <a:p>
            <a:pPr marL="0" indent="0">
              <a:buNone/>
            </a:pPr>
            <a:r>
              <a:rPr lang="en-US" dirty="0"/>
              <a:t>public </a:t>
            </a:r>
            <a:r>
              <a:rPr lang="en-US" dirty="0" err="1"/>
              <a:t>int</a:t>
            </a:r>
            <a:r>
              <a:rPr lang="en-US" dirty="0"/>
              <a:t> price() {</a:t>
            </a:r>
          </a:p>
          <a:p>
            <a:pPr marL="0" indent="0">
              <a:buNone/>
            </a:pPr>
            <a:r>
              <a:rPr lang="en-US" dirty="0"/>
              <a:t>return </a:t>
            </a:r>
            <a:r>
              <a:rPr lang="en-US" dirty="0" smtClean="0"/>
              <a:t>5;</a:t>
            </a:r>
            <a:endParaRPr lang="en-US" dirty="0"/>
          </a:p>
          <a:p>
            <a:pPr marL="0" indent="0">
              <a:buNone/>
            </a:pPr>
            <a:r>
              <a:rPr lang="en-US" dirty="0"/>
              <a:t>}</a:t>
            </a:r>
          </a:p>
          <a:p>
            <a:pPr marL="0" indent="0">
              <a:buNone/>
            </a:pPr>
            <a:r>
              <a:rPr lang="en-US" dirty="0"/>
              <a:t>}// End of class</a:t>
            </a:r>
          </a:p>
        </p:txBody>
      </p:sp>
    </p:spTree>
    <p:extLst>
      <p:ext uri="{BB962C8B-B14F-4D97-AF65-F5344CB8AC3E}">
        <p14:creationId xmlns:p14="http://schemas.microsoft.com/office/powerpoint/2010/main" val="3473262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Meal Builder</a:t>
            </a:r>
          </a:p>
        </p:txBody>
      </p:sp>
      <p:sp>
        <p:nvSpPr>
          <p:cNvPr id="3" name="Content Placeholder 2"/>
          <p:cNvSpPr>
            <a:spLocks noGrp="1"/>
          </p:cNvSpPr>
          <p:nvPr>
            <p:ph sz="quarter" idx="1"/>
          </p:nvPr>
        </p:nvSpPr>
        <p:spPr/>
        <p:txBody>
          <a:bodyPr>
            <a:normAutofit fontScale="77500" lnSpcReduction="20000"/>
          </a:bodyPr>
          <a:lstStyle/>
          <a:p>
            <a:pPr marL="0" indent="0">
              <a:buNone/>
            </a:pPr>
            <a:r>
              <a:rPr lang="en-US" dirty="0"/>
              <a:t>public abstract class </a:t>
            </a:r>
            <a:r>
              <a:rPr lang="en-US" dirty="0" smtClean="0"/>
              <a:t>Fries </a:t>
            </a:r>
            <a:r>
              <a:rPr lang="en-US" dirty="0"/>
              <a:t>implements Item {</a:t>
            </a:r>
          </a:p>
          <a:p>
            <a:pPr marL="0" indent="0">
              <a:buNone/>
            </a:pPr>
            <a:endParaRPr lang="en-US" dirty="0"/>
          </a:p>
          <a:p>
            <a:pPr marL="0" indent="0">
              <a:buNone/>
            </a:pPr>
            <a:r>
              <a:rPr lang="en-US" dirty="0"/>
              <a:t> /* Packing in which fries are served</a:t>
            </a:r>
            <a:r>
              <a:rPr lang="en-US" dirty="0" smtClean="0"/>
              <a:t>. </a:t>
            </a:r>
            <a:r>
              <a:rPr lang="en-US" dirty="0"/>
              <a:t>*/</a:t>
            </a:r>
          </a:p>
          <a:p>
            <a:pPr marL="0" indent="0">
              <a:buNone/>
            </a:pPr>
            <a:endParaRPr lang="en-US" dirty="0"/>
          </a:p>
          <a:p>
            <a:pPr marL="0" indent="0">
              <a:buNone/>
            </a:pPr>
            <a:r>
              <a:rPr lang="en-US" dirty="0"/>
              <a:t>public Packing pack() {</a:t>
            </a:r>
          </a:p>
          <a:p>
            <a:pPr marL="0" indent="0">
              <a:buNone/>
            </a:pPr>
            <a:r>
              <a:rPr lang="en-US" dirty="0"/>
              <a:t>return new Envelop</a:t>
            </a:r>
            <a:r>
              <a:rPr lang="en-US" dirty="0" smtClean="0"/>
              <a:t>();</a:t>
            </a:r>
            <a:endParaRPr lang="en-US" dirty="0"/>
          </a:p>
          <a:p>
            <a:pPr marL="0" indent="0">
              <a:buNone/>
            </a:pPr>
            <a:r>
              <a:rPr lang="en-US" dirty="0"/>
              <a:t>}</a:t>
            </a:r>
          </a:p>
          <a:p>
            <a:pPr marL="0" indent="0">
              <a:buNone/>
            </a:pPr>
            <a:endParaRPr lang="en-US" dirty="0"/>
          </a:p>
          <a:p>
            <a:pPr marL="0" indent="0">
              <a:buNone/>
            </a:pPr>
            <a:r>
              <a:rPr lang="en-US" dirty="0"/>
              <a:t>/* </a:t>
            </a:r>
            <a:r>
              <a:rPr lang="en-US" dirty="0" smtClean="0"/>
              <a:t>The price of a medium fries. </a:t>
            </a:r>
            <a:r>
              <a:rPr lang="en-US" dirty="0"/>
              <a:t>*/</a:t>
            </a:r>
          </a:p>
          <a:p>
            <a:pPr marL="0" indent="0">
              <a:buNone/>
            </a:pPr>
            <a:endParaRPr lang="en-US" dirty="0"/>
          </a:p>
          <a:p>
            <a:pPr marL="0" indent="0">
              <a:buNone/>
            </a:pPr>
            <a:r>
              <a:rPr lang="en-US" dirty="0"/>
              <a:t>public </a:t>
            </a:r>
            <a:r>
              <a:rPr lang="en-US" dirty="0" err="1"/>
              <a:t>int</a:t>
            </a:r>
            <a:r>
              <a:rPr lang="en-US" dirty="0"/>
              <a:t> price() {</a:t>
            </a:r>
            <a:br>
              <a:rPr lang="en-US" dirty="0"/>
            </a:br>
            <a:r>
              <a:rPr lang="en-US" dirty="0"/>
              <a:t>return </a:t>
            </a:r>
            <a:r>
              <a:rPr lang="en-US" dirty="0" smtClean="0"/>
              <a:t>3;</a:t>
            </a:r>
            <a:r>
              <a:rPr lang="en-US" dirty="0"/>
              <a:t/>
            </a:r>
            <a:br>
              <a:rPr lang="en-US" dirty="0"/>
            </a:br>
            <a:r>
              <a:rPr lang="en-US" dirty="0"/>
              <a:t>}</a:t>
            </a:r>
          </a:p>
          <a:p>
            <a:pPr marL="0" indent="0">
              <a:buNone/>
            </a:pPr>
            <a:r>
              <a:rPr lang="en-US" dirty="0"/>
              <a:t>}// End of class</a:t>
            </a:r>
          </a:p>
          <a:p>
            <a:pPr marL="0" indent="0">
              <a:buNone/>
            </a:pPr>
            <a:endParaRPr lang="en-US" dirty="0"/>
          </a:p>
        </p:txBody>
      </p:sp>
    </p:spTree>
    <p:extLst>
      <p:ext uri="{BB962C8B-B14F-4D97-AF65-F5344CB8AC3E}">
        <p14:creationId xmlns:p14="http://schemas.microsoft.com/office/powerpoint/2010/main" val="2807653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Meal Builder</a:t>
            </a:r>
          </a:p>
        </p:txBody>
      </p:sp>
      <p:sp>
        <p:nvSpPr>
          <p:cNvPr id="3" name="Content Placeholder 2"/>
          <p:cNvSpPr>
            <a:spLocks noGrp="1"/>
          </p:cNvSpPr>
          <p:nvPr>
            <p:ph sz="quarter" idx="1"/>
          </p:nvPr>
        </p:nvSpPr>
        <p:spPr/>
        <p:txBody>
          <a:bodyPr>
            <a:normAutofit fontScale="55000" lnSpcReduction="20000"/>
          </a:bodyPr>
          <a:lstStyle/>
          <a:p>
            <a:pPr marL="0" indent="0">
              <a:buNone/>
            </a:pPr>
            <a:endParaRPr lang="en-US" dirty="0"/>
          </a:p>
          <a:p>
            <a:pPr marL="0" indent="0">
              <a:buNone/>
            </a:pPr>
            <a:r>
              <a:rPr lang="en-US" dirty="0" smtClean="0"/>
              <a:t>/**</a:t>
            </a:r>
            <a:endParaRPr lang="en-US" dirty="0"/>
          </a:p>
          <a:p>
            <a:pPr marL="0" indent="0">
              <a:buNone/>
            </a:pPr>
            <a:r>
              <a:rPr lang="en-US" dirty="0"/>
              <a:t>* Main builder class which builds the entire meal</a:t>
            </a:r>
          </a:p>
          <a:p>
            <a:pPr marL="0" indent="0">
              <a:buNone/>
            </a:pPr>
            <a:r>
              <a:rPr lang="en-US" dirty="0"/>
              <a:t>* for the customers</a:t>
            </a:r>
          </a:p>
          <a:p>
            <a:pPr marL="0" indent="0">
              <a:buNone/>
            </a:pPr>
            <a:r>
              <a:rPr lang="en-US" dirty="0"/>
              <a:t>*/</a:t>
            </a:r>
          </a:p>
          <a:p>
            <a:pPr marL="0" indent="0">
              <a:buNone/>
            </a:pPr>
            <a:r>
              <a:rPr lang="en-US" dirty="0"/>
              <a:t>public class </a:t>
            </a:r>
            <a:r>
              <a:rPr lang="en-US" dirty="0" err="1"/>
              <a:t>MealBuilder</a:t>
            </a:r>
            <a:r>
              <a:rPr lang="en-US" dirty="0"/>
              <a:t> {</a:t>
            </a:r>
          </a:p>
          <a:p>
            <a:pPr marL="0" indent="0">
              <a:buNone/>
            </a:pPr>
            <a:endParaRPr lang="en-US" dirty="0"/>
          </a:p>
          <a:p>
            <a:pPr marL="228600" indent="0">
              <a:buNone/>
            </a:pPr>
            <a:r>
              <a:rPr lang="en-US" dirty="0" smtClean="0"/>
              <a:t>public </a:t>
            </a:r>
            <a:r>
              <a:rPr lang="en-US" dirty="0"/>
              <a:t>Packing </a:t>
            </a:r>
            <a:r>
              <a:rPr lang="en-US" dirty="0" err="1"/>
              <a:t>additems</a:t>
            </a:r>
            <a:r>
              <a:rPr lang="en-US" dirty="0"/>
              <a:t>() {</a:t>
            </a:r>
          </a:p>
          <a:p>
            <a:pPr marL="457200" indent="0">
              <a:buNone/>
            </a:pPr>
            <a:r>
              <a:rPr lang="en-US" dirty="0"/>
              <a:t>Item[] items = {new </a:t>
            </a:r>
            <a:r>
              <a:rPr lang="en-US" dirty="0" err="1" smtClean="0"/>
              <a:t>CheeseBurger</a:t>
            </a:r>
            <a:r>
              <a:rPr lang="en-US" dirty="0"/>
              <a:t>(), new Fries(), new </a:t>
            </a:r>
            <a:r>
              <a:rPr lang="en-US" dirty="0" smtClean="0"/>
              <a:t>Drink(), </a:t>
            </a:r>
            <a:r>
              <a:rPr lang="en-US" dirty="0"/>
              <a:t>new </a:t>
            </a:r>
            <a:r>
              <a:rPr lang="en-US" dirty="0" smtClean="0"/>
              <a:t>Toy()}</a:t>
            </a:r>
            <a:endParaRPr lang="en-US" dirty="0"/>
          </a:p>
          <a:p>
            <a:pPr marL="457200" indent="0">
              <a:buNone/>
            </a:pPr>
            <a:r>
              <a:rPr lang="en-US" dirty="0"/>
              <a:t>return new </a:t>
            </a:r>
            <a:r>
              <a:rPr lang="en-US" dirty="0" err="1"/>
              <a:t>MealBox</a:t>
            </a:r>
            <a:r>
              <a:rPr lang="en-US" dirty="0"/>
              <a:t>().</a:t>
            </a:r>
            <a:r>
              <a:rPr lang="en-US" dirty="0" err="1"/>
              <a:t>addItems</a:t>
            </a:r>
            <a:r>
              <a:rPr lang="en-US" dirty="0"/>
              <a:t>(items);</a:t>
            </a:r>
          </a:p>
          <a:p>
            <a:pPr marL="228600" indent="0">
              <a:buNone/>
            </a:pPr>
            <a:r>
              <a:rPr lang="en-US" dirty="0"/>
              <a:t>}</a:t>
            </a:r>
          </a:p>
          <a:p>
            <a:pPr marL="228600" indent="0">
              <a:buNone/>
            </a:pPr>
            <a:endParaRPr lang="en-US" dirty="0"/>
          </a:p>
          <a:p>
            <a:pPr marL="228600" indent="0">
              <a:buNone/>
            </a:pPr>
            <a:r>
              <a:rPr lang="en-US" dirty="0"/>
              <a:t>public </a:t>
            </a:r>
            <a:r>
              <a:rPr lang="en-US" dirty="0" err="1"/>
              <a:t>int</a:t>
            </a:r>
            <a:r>
              <a:rPr lang="en-US" dirty="0"/>
              <a:t> </a:t>
            </a:r>
            <a:r>
              <a:rPr lang="en-US" dirty="0" err="1"/>
              <a:t>calculatePrice</a:t>
            </a:r>
            <a:r>
              <a:rPr lang="en-US" dirty="0"/>
              <a:t>() {</a:t>
            </a:r>
          </a:p>
          <a:p>
            <a:pPr marL="457200" indent="0">
              <a:buNone/>
            </a:pPr>
            <a:r>
              <a:rPr lang="en-US" dirty="0" err="1"/>
              <a:t>int</a:t>
            </a:r>
            <a:r>
              <a:rPr lang="en-US" dirty="0"/>
              <a:t> </a:t>
            </a:r>
            <a:r>
              <a:rPr lang="en-US" dirty="0" err="1"/>
              <a:t>totalPrice</a:t>
            </a:r>
            <a:r>
              <a:rPr lang="en-US" dirty="0"/>
              <a:t> = new </a:t>
            </a:r>
            <a:r>
              <a:rPr lang="en-US" dirty="0" err="1" smtClean="0"/>
              <a:t>CheeseBurger</a:t>
            </a:r>
            <a:r>
              <a:rPr lang="en-US" dirty="0"/>
              <a:t>().price() + new </a:t>
            </a:r>
            <a:r>
              <a:rPr lang="en-US" dirty="0" smtClean="0"/>
              <a:t>Drink().</a:t>
            </a:r>
            <a:r>
              <a:rPr lang="en-US" dirty="0"/>
              <a:t>price() + new Fries().price() + new </a:t>
            </a:r>
            <a:r>
              <a:rPr lang="en-US" dirty="0" smtClean="0"/>
              <a:t>Toy().</a:t>
            </a:r>
            <a:r>
              <a:rPr lang="en-US" dirty="0"/>
              <a:t>price</a:t>
            </a:r>
            <a:r>
              <a:rPr lang="en-US" dirty="0" smtClean="0"/>
              <a:t>()</a:t>
            </a:r>
            <a:endParaRPr lang="en-US" dirty="0"/>
          </a:p>
          <a:p>
            <a:pPr marL="457200" indent="0">
              <a:buNone/>
            </a:pPr>
            <a:r>
              <a:rPr lang="en-US" dirty="0"/>
              <a:t>return </a:t>
            </a:r>
            <a:r>
              <a:rPr lang="en-US" dirty="0" err="1"/>
              <a:t>totalPrice</a:t>
            </a:r>
            <a:r>
              <a:rPr lang="en-US" dirty="0"/>
              <a:t>;</a:t>
            </a:r>
          </a:p>
          <a:p>
            <a:pPr marL="228600" indent="0">
              <a:buNone/>
            </a:pPr>
            <a:r>
              <a:rPr lang="en-US" dirty="0"/>
              <a:t>}</a:t>
            </a:r>
          </a:p>
          <a:p>
            <a:pPr marL="0" indent="0">
              <a:buNone/>
            </a:pPr>
            <a:endParaRPr lang="en-US" dirty="0"/>
          </a:p>
          <a:p>
            <a:pPr marL="0" indent="0">
              <a:buNone/>
            </a:pPr>
            <a:r>
              <a:rPr lang="en-US" dirty="0"/>
              <a:t>}// End of class</a:t>
            </a:r>
          </a:p>
        </p:txBody>
      </p:sp>
    </p:spTree>
    <p:extLst>
      <p:ext uri="{BB962C8B-B14F-4D97-AF65-F5344CB8AC3E}">
        <p14:creationId xmlns:p14="http://schemas.microsoft.com/office/powerpoint/2010/main" val="42615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Patterns</a:t>
            </a:r>
            <a:endParaRPr lang="en-US" dirty="0"/>
          </a:p>
        </p:txBody>
      </p:sp>
      <p:sp>
        <p:nvSpPr>
          <p:cNvPr id="3" name="Content Placeholder 2"/>
          <p:cNvSpPr>
            <a:spLocks noGrp="1"/>
          </p:cNvSpPr>
          <p:nvPr>
            <p:ph sz="quarter" idx="1"/>
          </p:nvPr>
        </p:nvSpPr>
        <p:spPr/>
        <p:txBody>
          <a:bodyPr/>
          <a:lstStyle/>
          <a:p>
            <a:r>
              <a:rPr lang="en-US" dirty="0" smtClean="0"/>
              <a:t>Abstract Factory is similar to Builder in that it, too, may construct complex objects.  The primary difference is that the Builder Pattern focuses on constructing a complex object step by step, whereas Abstract Factory’s emphasis is on families of product objects.</a:t>
            </a:r>
          </a:p>
          <a:p>
            <a:r>
              <a:rPr lang="en-US" dirty="0" smtClean="0"/>
              <a:t>A Builder is often used to build a Composite.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sz="quarter" idx="1"/>
          </p:nvPr>
        </p:nvSpPr>
        <p:spPr/>
        <p:txBody>
          <a:bodyPr/>
          <a:lstStyle/>
          <a:p>
            <a:r>
              <a:rPr lang="en-US" dirty="0" smtClean="0"/>
              <a:t>Builder Pattern (Object-Oriented Design)</a:t>
            </a:r>
          </a:p>
          <a:p>
            <a:pPr lvl="1">
              <a:buNone/>
            </a:pPr>
            <a:r>
              <a:rPr lang="en-US" sz="1800" dirty="0" smtClean="0">
                <a:hlinkClick r:id="rId2"/>
              </a:rPr>
              <a:t>http://www.oodesign.com/builder-pattern.html</a:t>
            </a:r>
            <a:r>
              <a:rPr lang="en-US" sz="1800" dirty="0" smtClean="0"/>
              <a:t>  </a:t>
            </a:r>
          </a:p>
          <a:p>
            <a:r>
              <a:rPr lang="en-US" i="1" dirty="0" smtClean="0"/>
              <a:t>Effective Java</a:t>
            </a:r>
            <a:r>
              <a:rPr lang="en-US" dirty="0" smtClean="0"/>
              <a:t> (Second Edition) by Joshua Bloch</a:t>
            </a:r>
          </a:p>
          <a:p>
            <a:pPr lvl="1">
              <a:buNone/>
            </a:pPr>
            <a:r>
              <a:rPr lang="en-US" sz="1800" dirty="0" smtClean="0"/>
              <a:t>Item 2:  Consider a builder when faced with many constructor parameters</a:t>
            </a:r>
          </a:p>
          <a:p>
            <a:r>
              <a:rPr lang="en-US" dirty="0" smtClean="0"/>
              <a:t>Builder Design Pattern (</a:t>
            </a:r>
            <a:r>
              <a:rPr lang="en-US" dirty="0" err="1" smtClean="0"/>
              <a:t>CodeProject</a:t>
            </a:r>
            <a:r>
              <a:rPr lang="en-US" dirty="0" smtClean="0"/>
              <a:t>)</a:t>
            </a:r>
          </a:p>
          <a:p>
            <a:pPr lvl="1">
              <a:buNone/>
            </a:pPr>
            <a:r>
              <a:rPr lang="en-US" sz="1800" dirty="0" smtClean="0">
                <a:hlinkClick r:id="rId3"/>
              </a:rPr>
              <a:t>http://www.codeproject.com/KB/architecture/Builder_Design_Pattern.aspx</a:t>
            </a:r>
            <a:endParaRPr lang="en-US" sz="1800" dirty="0" smtClean="0">
              <a:hlinkClick r:id="rId4"/>
            </a:endParaRPr>
          </a:p>
          <a:p>
            <a:r>
              <a:rPr lang="en-US" dirty="0" smtClean="0"/>
              <a:t>More on getters and setters (</a:t>
            </a:r>
            <a:r>
              <a:rPr lang="en-US" dirty="0" err="1" smtClean="0"/>
              <a:t>JavaWorld</a:t>
            </a:r>
            <a:r>
              <a:rPr lang="en-US" dirty="0" smtClean="0"/>
              <a:t>)</a:t>
            </a:r>
          </a:p>
          <a:p>
            <a:pPr lvl="1">
              <a:buNone/>
            </a:pPr>
            <a:r>
              <a:rPr lang="en-US" sz="1800" dirty="0" smtClean="0">
                <a:hlinkClick r:id="rId5"/>
              </a:rPr>
              <a:t>http://www.javaworld.com/javaworld/jw-01-2004/jw-0102-toolbox.html</a:t>
            </a:r>
            <a:endParaRPr lang="en-US" sz="1800" dirty="0" smtClean="0"/>
          </a:p>
          <a:p>
            <a:r>
              <a:rPr lang="en-US" i="1" dirty="0" smtClean="0"/>
              <a:t>Patterns in Java: Volume 1</a:t>
            </a:r>
            <a:r>
              <a:rPr lang="en-US" dirty="0" smtClean="0"/>
              <a:t> (Second Edition) by Mark Grand.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lstStyle/>
          <a:p>
            <a:r>
              <a:rPr lang="en-US" dirty="0" smtClean="0"/>
              <a:t>A reader for the RTF (Rich Text Format) document exchange format should be able to convert RTF to many different text formats.</a:t>
            </a:r>
          </a:p>
          <a:p>
            <a:r>
              <a:rPr lang="en-US" dirty="0" smtClean="0"/>
              <a:t>The problem is that the number of possible conversions is open-ended, so it should be easy to add a new conversion without modifying the reader.</a:t>
            </a:r>
          </a:p>
          <a:p>
            <a:r>
              <a:rPr lang="en-US" dirty="0" smtClean="0"/>
              <a:t>A solution is to configure the </a:t>
            </a:r>
            <a:r>
              <a:rPr lang="en-US" dirty="0" err="1" smtClean="0"/>
              <a:t>RTFReader</a:t>
            </a:r>
            <a:r>
              <a:rPr lang="en-US" dirty="0" smtClean="0"/>
              <a:t> class with a </a:t>
            </a:r>
            <a:r>
              <a:rPr lang="en-US" dirty="0" err="1" smtClean="0"/>
              <a:t>TextConverter</a:t>
            </a:r>
            <a:r>
              <a:rPr lang="en-US" dirty="0" smtClean="0"/>
              <a:t> object that converts RTF to another textual representation.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lstStyle/>
          <a:p>
            <a:pPr eaLnBrk="1" hangingPunct="1"/>
            <a:r>
              <a:rPr lang="en-US" dirty="0" smtClean="0"/>
              <a:t>Builder Pattern</a:t>
            </a:r>
          </a:p>
        </p:txBody>
      </p:sp>
      <p:sp>
        <p:nvSpPr>
          <p:cNvPr id="8195" name="Rectangle 38"/>
          <p:cNvSpPr>
            <a:spLocks noGrp="1" noChangeArrowheads="1"/>
          </p:cNvSpPr>
          <p:nvPr>
            <p:ph sz="quarter" idx="1"/>
          </p:nvPr>
        </p:nvSpPr>
        <p:spPr/>
        <p:txBody>
          <a:bodyPr/>
          <a:lstStyle/>
          <a:p>
            <a:pPr eaLnBrk="1" hangingPunct="1"/>
            <a:r>
              <a:rPr lang="en-US" dirty="0" smtClean="0"/>
              <a:t>Intent:  Separate the construction of a complex object from its representation so that the same construction process can create different representations.</a:t>
            </a:r>
          </a:p>
          <a:p>
            <a:pPr eaLnBrk="1" hangingPunct="1"/>
            <a:r>
              <a:rPr lang="en-US" dirty="0" smtClean="0"/>
              <a:t>Applicability:  Use the Builder pattern when</a:t>
            </a:r>
          </a:p>
          <a:p>
            <a:pPr lvl="1" eaLnBrk="1" hangingPunct="1"/>
            <a:r>
              <a:rPr lang="en-US" dirty="0" smtClean="0"/>
              <a:t>the algorithm for creating a complex object should be independent of the parts that make up the object and how they are assembled</a:t>
            </a:r>
          </a:p>
          <a:p>
            <a:pPr lvl="1" eaLnBrk="1" hangingPunct="1"/>
            <a:r>
              <a:rPr lang="en-US" dirty="0" smtClean="0"/>
              <a:t>the construction process must allow different representations for the object that’s constructed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pPr eaLnBrk="1" hangingPunct="1"/>
            <a:r>
              <a:rPr lang="en-US" dirty="0" smtClean="0"/>
              <a:t>Builder Pattern</a:t>
            </a:r>
            <a:br>
              <a:rPr lang="en-US" dirty="0" smtClean="0"/>
            </a:br>
            <a:r>
              <a:rPr lang="en-US" sz="2800" dirty="0" smtClean="0"/>
              <a:t>(continued)</a:t>
            </a:r>
          </a:p>
        </p:txBody>
      </p:sp>
      <p:grpSp>
        <p:nvGrpSpPr>
          <p:cNvPr id="2" name="Group 41"/>
          <p:cNvGrpSpPr>
            <a:grpSpLocks/>
          </p:cNvGrpSpPr>
          <p:nvPr/>
        </p:nvGrpSpPr>
        <p:grpSpPr bwMode="auto">
          <a:xfrm>
            <a:off x="2209800" y="4271009"/>
            <a:ext cx="2743200" cy="822960"/>
            <a:chOff x="3716" y="1791"/>
            <a:chExt cx="1727" cy="471"/>
          </a:xfrm>
        </p:grpSpPr>
        <p:sp>
          <p:nvSpPr>
            <p:cNvPr id="8224" name="Rectangle 42"/>
            <p:cNvSpPr>
              <a:spLocks noChangeArrowheads="1"/>
            </p:cNvSpPr>
            <p:nvPr/>
          </p:nvSpPr>
          <p:spPr bwMode="auto">
            <a:xfrm>
              <a:off x="3764" y="1791"/>
              <a:ext cx="1670" cy="461"/>
            </a:xfrm>
            <a:prstGeom prst="rect">
              <a:avLst/>
            </a:prstGeom>
            <a:noFill/>
            <a:ln w="12700">
              <a:noFill/>
              <a:miter lim="800000"/>
              <a:headEnd/>
              <a:tailEnd/>
            </a:ln>
          </p:spPr>
          <p:txBody>
            <a:bodyPr wrap="none" anchor="ctr"/>
            <a:lstStyle/>
            <a:p>
              <a:pPr algn="l"/>
              <a:endParaRPr lang="en-US" sz="1600" dirty="0" smtClean="0"/>
            </a:p>
            <a:p>
              <a:pPr algn="l"/>
              <a:r>
                <a:rPr lang="en-US" sz="1600" dirty="0" smtClean="0"/>
                <a:t>for all objects in structure</a:t>
              </a:r>
            </a:p>
            <a:p>
              <a:pPr algn="l"/>
              <a:r>
                <a:rPr lang="en-US" sz="1600" dirty="0" smtClean="0"/>
                <a:t>    </a:t>
              </a:r>
              <a:r>
                <a:rPr lang="en-US" sz="1600" dirty="0" err="1" smtClean="0"/>
                <a:t>builder.buildPart</a:t>
              </a:r>
              <a:r>
                <a:rPr lang="en-US" sz="1600" dirty="0" smtClean="0"/>
                <a:t>();</a:t>
              </a:r>
            </a:p>
            <a:p>
              <a:pPr algn="l"/>
              <a:endParaRPr lang="en-US" sz="1600" dirty="0"/>
            </a:p>
          </p:txBody>
        </p:sp>
        <p:grpSp>
          <p:nvGrpSpPr>
            <p:cNvPr id="3" name="Group 43"/>
            <p:cNvGrpSpPr>
              <a:grpSpLocks/>
            </p:cNvGrpSpPr>
            <p:nvPr/>
          </p:nvGrpSpPr>
          <p:grpSpPr bwMode="auto">
            <a:xfrm>
              <a:off x="3716" y="1801"/>
              <a:ext cx="1727" cy="461"/>
              <a:chOff x="1680" y="2201"/>
              <a:chExt cx="2361" cy="693"/>
            </a:xfrm>
          </p:grpSpPr>
          <p:sp>
            <p:nvSpPr>
              <p:cNvPr id="8226" name="AutoShape 44"/>
              <p:cNvSpPr>
                <a:spLocks noChangeArrowheads="1"/>
              </p:cNvSpPr>
              <p:nvPr/>
            </p:nvSpPr>
            <p:spPr bwMode="auto">
              <a:xfrm>
                <a:off x="3811" y="2201"/>
                <a:ext cx="230" cy="230"/>
              </a:xfrm>
              <a:prstGeom prst="rtTriangle">
                <a:avLst/>
              </a:prstGeom>
              <a:noFill/>
              <a:ln w="12700">
                <a:solidFill>
                  <a:schemeClr val="tx1"/>
                </a:solidFill>
                <a:miter lim="800000"/>
                <a:headEnd/>
                <a:tailEnd/>
              </a:ln>
            </p:spPr>
            <p:txBody>
              <a:bodyPr wrap="none" anchor="ctr"/>
              <a:lstStyle/>
              <a:p>
                <a:endParaRPr lang="en-US"/>
              </a:p>
            </p:txBody>
          </p:sp>
          <p:sp>
            <p:nvSpPr>
              <p:cNvPr id="8227" name="Line 45"/>
              <p:cNvSpPr>
                <a:spLocks noChangeShapeType="1"/>
              </p:cNvSpPr>
              <p:nvPr/>
            </p:nvSpPr>
            <p:spPr bwMode="auto">
              <a:xfrm>
                <a:off x="1680" y="2203"/>
                <a:ext cx="0" cy="691"/>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8228" name="Line 46"/>
              <p:cNvSpPr>
                <a:spLocks noChangeShapeType="1"/>
              </p:cNvSpPr>
              <p:nvPr/>
            </p:nvSpPr>
            <p:spPr bwMode="auto">
              <a:xfrm>
                <a:off x="1680" y="2894"/>
                <a:ext cx="2361"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8229" name="Line 47"/>
              <p:cNvSpPr>
                <a:spLocks noChangeShapeType="1"/>
              </p:cNvSpPr>
              <p:nvPr/>
            </p:nvSpPr>
            <p:spPr bwMode="auto">
              <a:xfrm>
                <a:off x="1680" y="2201"/>
                <a:ext cx="2131"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dirty="0"/>
              </a:p>
            </p:txBody>
          </p:sp>
          <p:sp>
            <p:nvSpPr>
              <p:cNvPr id="8230" name="Line 48"/>
              <p:cNvSpPr>
                <a:spLocks noChangeShapeType="1"/>
              </p:cNvSpPr>
              <p:nvPr/>
            </p:nvSpPr>
            <p:spPr bwMode="auto">
              <a:xfrm>
                <a:off x="4041" y="2433"/>
                <a:ext cx="0" cy="461"/>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grpSp>
      </p:grpSp>
      <p:grpSp>
        <p:nvGrpSpPr>
          <p:cNvPr id="43" name="Group 42"/>
          <p:cNvGrpSpPr/>
          <p:nvPr/>
        </p:nvGrpSpPr>
        <p:grpSpPr>
          <a:xfrm>
            <a:off x="5324252" y="4133849"/>
            <a:ext cx="1645920" cy="1371600"/>
            <a:chOff x="5324252" y="4133849"/>
            <a:chExt cx="1645920" cy="1371600"/>
          </a:xfrm>
        </p:grpSpPr>
        <p:sp>
          <p:nvSpPr>
            <p:cNvPr id="8218" name="Rectangle 54"/>
            <p:cNvSpPr>
              <a:spLocks noChangeArrowheads="1"/>
            </p:cNvSpPr>
            <p:nvPr/>
          </p:nvSpPr>
          <p:spPr bwMode="auto">
            <a:xfrm>
              <a:off x="5324252" y="4133849"/>
              <a:ext cx="1645920" cy="137160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err="1" smtClean="0"/>
                <a:t>ConcreteBuilder</a:t>
              </a:r>
              <a:endParaRPr lang="en-US" sz="1600" dirty="0" smtClean="0"/>
            </a:p>
            <a:p>
              <a:endParaRPr lang="en-US" sz="1600" dirty="0" smtClean="0"/>
            </a:p>
            <a:p>
              <a:r>
                <a:rPr lang="en-US" sz="1600" dirty="0" err="1" smtClean="0"/>
                <a:t>buildPartA</a:t>
              </a:r>
              <a:r>
                <a:rPr lang="en-US" sz="1600" dirty="0" smtClean="0"/>
                <a:t>()      </a:t>
              </a:r>
            </a:p>
            <a:p>
              <a:r>
                <a:rPr lang="en-US" sz="1600" dirty="0" err="1" smtClean="0"/>
                <a:t>buildPartB</a:t>
              </a:r>
              <a:r>
                <a:rPr lang="en-US" sz="1600" dirty="0" smtClean="0"/>
                <a:t>()      </a:t>
              </a:r>
            </a:p>
            <a:p>
              <a:r>
                <a:rPr lang="en-US" sz="1600" dirty="0" err="1" smtClean="0"/>
                <a:t>getProduct</a:t>
              </a:r>
              <a:r>
                <a:rPr lang="en-US" sz="1600" dirty="0" smtClean="0"/>
                <a:t>()     </a:t>
              </a:r>
              <a:endParaRPr lang="en-US" sz="1600" dirty="0"/>
            </a:p>
          </p:txBody>
        </p:sp>
        <p:sp>
          <p:nvSpPr>
            <p:cNvPr id="8219" name="Line 55"/>
            <p:cNvSpPr>
              <a:spLocks noChangeShapeType="1"/>
            </p:cNvSpPr>
            <p:nvPr/>
          </p:nvSpPr>
          <p:spPr bwMode="auto">
            <a:xfrm>
              <a:off x="5324252" y="4503196"/>
              <a:ext cx="16459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8220" name="Line 56"/>
            <p:cNvSpPr>
              <a:spLocks noChangeShapeType="1"/>
            </p:cNvSpPr>
            <p:nvPr/>
          </p:nvSpPr>
          <p:spPr bwMode="auto">
            <a:xfrm>
              <a:off x="5324252" y="4625452"/>
              <a:ext cx="16459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grpSp>
      <p:sp>
        <p:nvSpPr>
          <p:cNvPr id="8204" name="AutoShape 65"/>
          <p:cNvSpPr>
            <a:spLocks noChangeArrowheads="1"/>
          </p:cNvSpPr>
          <p:nvPr/>
        </p:nvSpPr>
        <p:spPr bwMode="auto">
          <a:xfrm>
            <a:off x="6055931" y="3226360"/>
            <a:ext cx="182562" cy="182563"/>
          </a:xfrm>
          <a:prstGeom prst="triangle">
            <a:avLst>
              <a:gd name="adj" fmla="val 50000"/>
            </a:avLst>
          </a:prstGeom>
          <a:noFill/>
          <a:ln w="12700">
            <a:solidFill>
              <a:schemeClr val="tx1"/>
            </a:solidFill>
            <a:miter lim="800000"/>
            <a:headEnd/>
            <a:tailEnd/>
          </a:ln>
        </p:spPr>
        <p:txBody>
          <a:bodyPr wrap="none" anchor="ctr"/>
          <a:lstStyle/>
          <a:p>
            <a:endParaRPr lang="en-US"/>
          </a:p>
        </p:txBody>
      </p:sp>
      <p:cxnSp>
        <p:nvCxnSpPr>
          <p:cNvPr id="8207" name="AutoShape 68"/>
          <p:cNvCxnSpPr>
            <a:cxnSpLocks noChangeShapeType="1"/>
            <a:stCxn id="8204" idx="3"/>
            <a:endCxn id="8218" idx="0"/>
          </p:cNvCxnSpPr>
          <p:nvPr/>
        </p:nvCxnSpPr>
        <p:spPr bwMode="auto">
          <a:xfrm>
            <a:off x="6147212" y="3408923"/>
            <a:ext cx="0" cy="724926"/>
          </a:xfrm>
          <a:prstGeom prst="straightConnector1">
            <a:avLst/>
          </a:prstGeom>
          <a:noFill/>
          <a:ln w="12700">
            <a:solidFill>
              <a:schemeClr val="tx1"/>
            </a:solidFill>
            <a:round/>
            <a:headEnd type="none" w="sm" len="sm"/>
            <a:tailEnd type="none" w="sm" len="sm"/>
          </a:ln>
        </p:spPr>
      </p:cxnSp>
      <p:grpSp>
        <p:nvGrpSpPr>
          <p:cNvPr id="44" name="Group 43"/>
          <p:cNvGrpSpPr/>
          <p:nvPr/>
        </p:nvGrpSpPr>
        <p:grpSpPr>
          <a:xfrm>
            <a:off x="5324252" y="2119032"/>
            <a:ext cx="1645920" cy="1097280"/>
            <a:chOff x="5324252" y="2119032"/>
            <a:chExt cx="1645920" cy="1097280"/>
          </a:xfrm>
        </p:grpSpPr>
        <p:sp>
          <p:nvSpPr>
            <p:cNvPr id="8221" name="Rectangle 50"/>
            <p:cNvSpPr>
              <a:spLocks noChangeArrowheads="1"/>
            </p:cNvSpPr>
            <p:nvPr/>
          </p:nvSpPr>
          <p:spPr bwMode="auto">
            <a:xfrm>
              <a:off x="5324252" y="2119032"/>
              <a:ext cx="1645920" cy="109728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i="1" dirty="0" smtClean="0"/>
                <a:t>Builder</a:t>
              </a:r>
              <a:endParaRPr lang="en-US" sz="1600" i="1" dirty="0"/>
            </a:p>
            <a:p>
              <a:endParaRPr lang="en-US" sz="1600" dirty="0"/>
            </a:p>
            <a:p>
              <a:r>
                <a:rPr lang="en-US" sz="1600" i="1" dirty="0" err="1" smtClean="0"/>
                <a:t>buildPartA</a:t>
              </a:r>
              <a:r>
                <a:rPr lang="en-US" sz="1600" i="1" dirty="0" smtClean="0"/>
                <a:t>()</a:t>
              </a:r>
              <a:r>
                <a:rPr lang="en-US" sz="1600" dirty="0" smtClean="0"/>
                <a:t>       </a:t>
              </a:r>
            </a:p>
            <a:p>
              <a:r>
                <a:rPr lang="en-US" sz="1600" i="1" dirty="0" err="1" smtClean="0"/>
                <a:t>buildPartB</a:t>
              </a:r>
              <a:r>
                <a:rPr lang="en-US" sz="1600" i="1" dirty="0" smtClean="0"/>
                <a:t>()</a:t>
              </a:r>
              <a:r>
                <a:rPr lang="en-US" sz="1600" dirty="0" smtClean="0"/>
                <a:t>       </a:t>
              </a:r>
              <a:endParaRPr lang="en-US" sz="1600" i="1" dirty="0" smtClean="0"/>
            </a:p>
          </p:txBody>
        </p:sp>
        <p:sp>
          <p:nvSpPr>
            <p:cNvPr id="8222" name="Line 51"/>
            <p:cNvSpPr>
              <a:spLocks noChangeShapeType="1"/>
            </p:cNvSpPr>
            <p:nvPr/>
          </p:nvSpPr>
          <p:spPr bwMode="auto">
            <a:xfrm>
              <a:off x="5324252" y="2458496"/>
              <a:ext cx="16459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8223" name="Line 52"/>
            <p:cNvSpPr>
              <a:spLocks noChangeShapeType="1"/>
            </p:cNvSpPr>
            <p:nvPr/>
          </p:nvSpPr>
          <p:spPr bwMode="auto">
            <a:xfrm>
              <a:off x="5324252" y="2590800"/>
              <a:ext cx="16459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grpSp>
      <p:sp>
        <p:nvSpPr>
          <p:cNvPr id="51" name="AutoShape 24"/>
          <p:cNvSpPr>
            <a:spLocks noChangeArrowheads="1"/>
          </p:cNvSpPr>
          <p:nvPr/>
        </p:nvSpPr>
        <p:spPr bwMode="auto">
          <a:xfrm>
            <a:off x="3535530" y="2785035"/>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50" name="TextBox 49"/>
          <p:cNvSpPr txBox="1"/>
          <p:nvPr/>
        </p:nvSpPr>
        <p:spPr>
          <a:xfrm>
            <a:off x="445634" y="1357087"/>
            <a:ext cx="1433406" cy="461665"/>
          </a:xfrm>
          <a:prstGeom prst="rect">
            <a:avLst/>
          </a:prstGeom>
          <a:noFill/>
        </p:spPr>
        <p:txBody>
          <a:bodyPr wrap="none" rtlCol="0">
            <a:spAutoFit/>
          </a:bodyPr>
          <a:lstStyle/>
          <a:p>
            <a:r>
              <a:rPr lang="en-US" dirty="0" smtClean="0"/>
              <a:t>Structure</a:t>
            </a:r>
          </a:p>
        </p:txBody>
      </p:sp>
      <p:sp>
        <p:nvSpPr>
          <p:cNvPr id="52" name="Rectangle 39"/>
          <p:cNvSpPr>
            <a:spLocks noChangeArrowheads="1"/>
          </p:cNvSpPr>
          <p:nvPr/>
        </p:nvSpPr>
        <p:spPr bwMode="auto">
          <a:xfrm>
            <a:off x="7543800" y="4591049"/>
            <a:ext cx="1371600" cy="45720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i="1"/>
              <a:t>Product</a:t>
            </a:r>
          </a:p>
        </p:txBody>
      </p:sp>
      <p:sp>
        <p:nvSpPr>
          <p:cNvPr id="58" name="Rectangle 39"/>
          <p:cNvSpPr>
            <a:spLocks noChangeArrowheads="1"/>
          </p:cNvSpPr>
          <p:nvPr/>
        </p:nvSpPr>
        <p:spPr bwMode="auto">
          <a:xfrm>
            <a:off x="381000" y="2439072"/>
            <a:ext cx="1371600" cy="45720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smtClean="0"/>
              <a:t>Client</a:t>
            </a:r>
            <a:endParaRPr lang="en-US" sz="1600" dirty="0"/>
          </a:p>
        </p:txBody>
      </p:sp>
      <p:grpSp>
        <p:nvGrpSpPr>
          <p:cNvPr id="59" name="Group 58"/>
          <p:cNvGrpSpPr/>
          <p:nvPr/>
        </p:nvGrpSpPr>
        <p:grpSpPr>
          <a:xfrm>
            <a:off x="2180178" y="2210472"/>
            <a:ext cx="1645920" cy="914400"/>
            <a:chOff x="4562252" y="2209800"/>
            <a:chExt cx="1645920" cy="914400"/>
          </a:xfrm>
        </p:grpSpPr>
        <p:sp>
          <p:nvSpPr>
            <p:cNvPr id="60" name="Rectangle 50"/>
            <p:cNvSpPr>
              <a:spLocks noChangeArrowheads="1"/>
            </p:cNvSpPr>
            <p:nvPr/>
          </p:nvSpPr>
          <p:spPr bwMode="auto">
            <a:xfrm>
              <a:off x="4562252" y="2209800"/>
              <a:ext cx="1645920" cy="914400"/>
            </a:xfrm>
            <a:prstGeom prst="rect">
              <a:avLst/>
            </a:prstGeom>
            <a:noFill/>
            <a:ln w="12700">
              <a:solidFill>
                <a:schemeClr val="tx1"/>
              </a:solidFill>
              <a:miter lim="800000"/>
              <a:headEnd type="none" w="sm" len="sm"/>
              <a:tailEnd type="none" w="sm" len="sm"/>
            </a:ln>
          </p:spPr>
          <p:txBody>
            <a:bodyPr wrap="none" lIns="92075" tIns="46038" rIns="92075" bIns="46038" anchor="ctr"/>
            <a:lstStyle/>
            <a:p>
              <a:r>
                <a:rPr lang="en-US" sz="1600" dirty="0" smtClean="0"/>
                <a:t>Director</a:t>
              </a:r>
              <a:endParaRPr lang="en-US" sz="1600" dirty="0"/>
            </a:p>
            <a:p>
              <a:endParaRPr lang="en-US" sz="1600" dirty="0"/>
            </a:p>
            <a:p>
              <a:r>
                <a:rPr lang="en-US" sz="1600" dirty="0" smtClean="0"/>
                <a:t>construct()  </a:t>
              </a:r>
              <a:endParaRPr lang="en-US" sz="1600" dirty="0"/>
            </a:p>
          </p:txBody>
        </p:sp>
        <p:sp>
          <p:nvSpPr>
            <p:cNvPr id="61" name="Line 51"/>
            <p:cNvSpPr>
              <a:spLocks noChangeShapeType="1"/>
            </p:cNvSpPr>
            <p:nvPr/>
          </p:nvSpPr>
          <p:spPr bwMode="auto">
            <a:xfrm>
              <a:off x="4562252" y="2594498"/>
              <a:ext cx="16459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62" name="Line 52"/>
            <p:cNvSpPr>
              <a:spLocks noChangeShapeType="1"/>
            </p:cNvSpPr>
            <p:nvPr/>
          </p:nvSpPr>
          <p:spPr bwMode="auto">
            <a:xfrm>
              <a:off x="4562252" y="2726802"/>
              <a:ext cx="16459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63" name="AutoShape 24"/>
            <p:cNvSpPr>
              <a:spLocks noChangeArrowheads="1"/>
            </p:cNvSpPr>
            <p:nvPr/>
          </p:nvSpPr>
          <p:spPr bwMode="auto">
            <a:xfrm>
              <a:off x="5316950" y="2825227"/>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cxnSp>
        <p:nvCxnSpPr>
          <p:cNvPr id="65" name="Straight Connector 64"/>
          <p:cNvCxnSpPr>
            <a:stCxn id="51" idx="2"/>
            <a:endCxn id="8224" idx="0"/>
          </p:cNvCxnSpPr>
          <p:nvPr/>
        </p:nvCxnSpPr>
        <p:spPr bwMode="auto">
          <a:xfrm>
            <a:off x="3603793" y="2921560"/>
            <a:ext cx="8581" cy="1349449"/>
          </a:xfrm>
          <a:prstGeom prst="line">
            <a:avLst/>
          </a:prstGeom>
          <a:noFill/>
          <a:ln w="12700" cap="flat" cmpd="sng" algn="ctr">
            <a:solidFill>
              <a:schemeClr val="tx1"/>
            </a:solidFill>
            <a:prstDash val="dash"/>
            <a:round/>
            <a:headEnd type="none" w="med" len="med"/>
            <a:tailEnd type="none" w="med" len="med"/>
          </a:ln>
          <a:effectLst/>
        </p:spPr>
      </p:cxnSp>
      <p:cxnSp>
        <p:nvCxnSpPr>
          <p:cNvPr id="35" name="Straight Arrow Connector 34"/>
          <p:cNvCxnSpPr>
            <a:stCxn id="58" idx="3"/>
            <a:endCxn id="60" idx="1"/>
          </p:cNvCxnSpPr>
          <p:nvPr/>
        </p:nvCxnSpPr>
        <p:spPr bwMode="auto">
          <a:xfrm>
            <a:off x="1752600" y="2667672"/>
            <a:ext cx="427578" cy="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37" name="Straight Arrow Connector 36"/>
          <p:cNvCxnSpPr>
            <a:stCxn id="38" idx="3"/>
            <a:endCxn id="8221" idx="1"/>
          </p:cNvCxnSpPr>
          <p:nvPr/>
        </p:nvCxnSpPr>
        <p:spPr bwMode="auto">
          <a:xfrm>
            <a:off x="4106413" y="2667672"/>
            <a:ext cx="1217839"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38" name="AutoShape 14"/>
          <p:cNvSpPr>
            <a:spLocks noChangeArrowheads="1"/>
          </p:cNvSpPr>
          <p:nvPr/>
        </p:nvSpPr>
        <p:spPr bwMode="gray">
          <a:xfrm>
            <a:off x="3831776" y="2576391"/>
            <a:ext cx="274637" cy="182562"/>
          </a:xfrm>
          <a:prstGeom prst="diamond">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cxnSp>
        <p:nvCxnSpPr>
          <p:cNvPr id="41" name="Straight Arrow Connector 40"/>
          <p:cNvCxnSpPr>
            <a:stCxn id="8218" idx="3"/>
            <a:endCxn id="52" idx="1"/>
          </p:cNvCxnSpPr>
          <p:nvPr/>
        </p:nvCxnSpPr>
        <p:spPr bwMode="auto">
          <a:xfrm>
            <a:off x="6970172" y="4819649"/>
            <a:ext cx="573628" cy="0"/>
          </a:xfrm>
          <a:prstGeom prst="straightConnector1">
            <a:avLst/>
          </a:prstGeom>
          <a:noFill/>
          <a:ln w="12700" cap="flat" cmpd="sng" algn="ctr">
            <a:solidFill>
              <a:schemeClr val="tx1"/>
            </a:solidFill>
            <a:prstDash val="solid"/>
            <a:round/>
            <a:headEnd type="none" w="med" len="med"/>
            <a:tailEnd type="stealth" w="lg" len="lg"/>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Builder Pattern</a:t>
            </a:r>
            <a:br>
              <a:rPr lang="en-US" dirty="0" smtClean="0"/>
            </a:br>
            <a:r>
              <a:rPr lang="en-US" sz="2800" dirty="0" smtClean="0"/>
              <a:t>(continued)</a:t>
            </a:r>
          </a:p>
        </p:txBody>
      </p:sp>
      <p:sp>
        <p:nvSpPr>
          <p:cNvPr id="8195" name="Rectangle 38"/>
          <p:cNvSpPr>
            <a:spLocks noGrp="1" noChangeArrowheads="1"/>
          </p:cNvSpPr>
          <p:nvPr>
            <p:ph sz="quarter" idx="1"/>
          </p:nvPr>
        </p:nvSpPr>
        <p:spPr/>
        <p:txBody>
          <a:bodyPr>
            <a:normAutofit lnSpcReduction="10000"/>
          </a:bodyPr>
          <a:lstStyle/>
          <a:p>
            <a:pPr>
              <a:buNone/>
            </a:pPr>
            <a:r>
              <a:rPr lang="en-US" dirty="0" smtClean="0"/>
              <a:t>Participants</a:t>
            </a:r>
          </a:p>
          <a:p>
            <a:r>
              <a:rPr lang="en-US" dirty="0" smtClean="0"/>
              <a:t>Builder</a:t>
            </a:r>
          </a:p>
          <a:p>
            <a:pPr lvl="1"/>
            <a:r>
              <a:rPr lang="en-US" dirty="0" smtClean="0"/>
              <a:t>specifies an abstract interface for creating parts of a Product object.</a:t>
            </a:r>
          </a:p>
          <a:p>
            <a:r>
              <a:rPr lang="en-US" dirty="0" err="1" smtClean="0"/>
              <a:t>ConcreteBuilder</a:t>
            </a:r>
            <a:endParaRPr lang="en-US" dirty="0" smtClean="0"/>
          </a:p>
          <a:p>
            <a:pPr lvl="1"/>
            <a:r>
              <a:rPr lang="en-US" dirty="0" smtClean="0"/>
              <a:t>constructs and assembles parts of the product by implementing the Builder interface.</a:t>
            </a:r>
          </a:p>
          <a:p>
            <a:pPr lvl="1"/>
            <a:r>
              <a:rPr lang="en-US" dirty="0" smtClean="0"/>
              <a:t>defines and keeps track of the representation it creates.</a:t>
            </a:r>
          </a:p>
          <a:p>
            <a:pPr lvl="1"/>
            <a:r>
              <a:rPr lang="en-US" dirty="0" smtClean="0"/>
              <a:t>provides an interface for retrieving the product.</a:t>
            </a:r>
          </a:p>
          <a:p>
            <a:r>
              <a:rPr lang="en-US" dirty="0" smtClean="0"/>
              <a:t>Director</a:t>
            </a:r>
          </a:p>
          <a:p>
            <a:pPr lvl="1"/>
            <a:r>
              <a:rPr lang="en-US" dirty="0" smtClean="0"/>
              <a:t>constructs an object using the builder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Builder Pattern</a:t>
            </a:r>
            <a:br>
              <a:rPr lang="en-US" dirty="0" smtClean="0"/>
            </a:br>
            <a:r>
              <a:rPr lang="en-US" sz="2800" dirty="0" smtClean="0"/>
              <a:t>(continued)</a:t>
            </a:r>
          </a:p>
        </p:txBody>
      </p:sp>
      <p:sp>
        <p:nvSpPr>
          <p:cNvPr id="8195" name="Rectangle 38"/>
          <p:cNvSpPr>
            <a:spLocks noGrp="1" noChangeArrowheads="1"/>
          </p:cNvSpPr>
          <p:nvPr>
            <p:ph sz="quarter" idx="1"/>
          </p:nvPr>
        </p:nvSpPr>
        <p:spPr/>
        <p:txBody>
          <a:bodyPr/>
          <a:lstStyle/>
          <a:p>
            <a:pPr>
              <a:buNone/>
            </a:pPr>
            <a:r>
              <a:rPr lang="en-US" dirty="0" smtClean="0"/>
              <a:t>Participants </a:t>
            </a:r>
            <a:r>
              <a:rPr lang="en-US" sz="2000" dirty="0" smtClean="0"/>
              <a:t>(continued)</a:t>
            </a:r>
            <a:endParaRPr lang="en-US" dirty="0" smtClean="0"/>
          </a:p>
          <a:p>
            <a:r>
              <a:rPr lang="en-US" dirty="0" smtClean="0"/>
              <a:t>Product</a:t>
            </a:r>
          </a:p>
          <a:p>
            <a:pPr lvl="1"/>
            <a:r>
              <a:rPr lang="en-US" dirty="0" smtClean="0"/>
              <a:t>represents the complex object under construction.  </a:t>
            </a:r>
            <a:r>
              <a:rPr lang="en-US" dirty="0" err="1" smtClean="0"/>
              <a:t>ConcreteBuilder</a:t>
            </a:r>
            <a:r>
              <a:rPr lang="en-US" dirty="0" smtClean="0"/>
              <a:t> builds the product’s internal representation and defines the process by which it is assembled.</a:t>
            </a:r>
          </a:p>
          <a:p>
            <a:pPr lvl="1"/>
            <a:r>
              <a:rPr lang="en-US" dirty="0" smtClean="0"/>
              <a:t>includes classes that define the constituent parts, including interfaces for assembling the parts into the final 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Builder Pattern</a:t>
            </a:r>
            <a:br>
              <a:rPr lang="en-US" dirty="0" smtClean="0"/>
            </a:br>
            <a:r>
              <a:rPr lang="en-US" sz="2800" dirty="0" smtClean="0"/>
              <a:t>(continued)</a:t>
            </a:r>
          </a:p>
        </p:txBody>
      </p:sp>
      <p:sp>
        <p:nvSpPr>
          <p:cNvPr id="8195" name="Rectangle 38"/>
          <p:cNvSpPr>
            <a:spLocks noGrp="1" noChangeArrowheads="1"/>
          </p:cNvSpPr>
          <p:nvPr>
            <p:ph sz="quarter" idx="1"/>
          </p:nvPr>
        </p:nvSpPr>
        <p:spPr/>
        <p:txBody>
          <a:bodyPr/>
          <a:lstStyle/>
          <a:p>
            <a:pPr>
              <a:buNone/>
            </a:pPr>
            <a:r>
              <a:rPr lang="en-US" dirty="0" smtClean="0"/>
              <a:t>Collaborations</a:t>
            </a:r>
          </a:p>
          <a:p>
            <a:r>
              <a:rPr lang="en-US" dirty="0" smtClean="0"/>
              <a:t>The client creates the Director object and configures it with the desired Builder object.</a:t>
            </a:r>
          </a:p>
          <a:p>
            <a:r>
              <a:rPr lang="en-US" dirty="0" smtClean="0"/>
              <a:t>Director notifies the builder whenever a part of the product should be built.</a:t>
            </a:r>
          </a:p>
          <a:p>
            <a:r>
              <a:rPr lang="en-US" dirty="0" smtClean="0"/>
              <a:t>Builder handles requests from the director and adds parts to the product.</a:t>
            </a:r>
          </a:p>
          <a:p>
            <a:r>
              <a:rPr lang="en-US" dirty="0" smtClean="0"/>
              <a:t>The client retrieves the product from the builder.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Line 31"/>
          <p:cNvSpPr>
            <a:spLocks noChangeShapeType="1"/>
          </p:cNvSpPr>
          <p:nvPr/>
        </p:nvSpPr>
        <p:spPr bwMode="gray">
          <a:xfrm>
            <a:off x="1692312" y="4022925"/>
            <a:ext cx="2286000" cy="0"/>
          </a:xfrm>
          <a:prstGeom prst="line">
            <a:avLst/>
          </a:prstGeom>
          <a:noFill/>
          <a:ln w="12700">
            <a:solidFill>
              <a:schemeClr val="tx1"/>
            </a:solidFill>
            <a:round/>
            <a:headEnd/>
            <a:tailEnd type="stealth" w="lg" len="lg"/>
          </a:ln>
        </p:spPr>
        <p:txBody>
          <a:bodyPr anchor="ctr">
            <a:spAutoFit/>
          </a:bodyPr>
          <a:lstStyle/>
          <a:p>
            <a:endParaRPr lang="en-US"/>
          </a:p>
        </p:txBody>
      </p:sp>
      <p:sp>
        <p:nvSpPr>
          <p:cNvPr id="2" name="Title 1"/>
          <p:cNvSpPr>
            <a:spLocks noGrp="1"/>
          </p:cNvSpPr>
          <p:nvPr>
            <p:ph type="title"/>
          </p:nvPr>
        </p:nvSpPr>
        <p:spPr/>
        <p:txBody>
          <a:bodyPr>
            <a:normAutofit fontScale="90000"/>
          </a:bodyPr>
          <a:lstStyle/>
          <a:p>
            <a:r>
              <a:rPr lang="en-US" dirty="0" smtClean="0"/>
              <a:t>Builder Pattern</a:t>
            </a:r>
            <a:br>
              <a:rPr lang="en-US" dirty="0" smtClean="0"/>
            </a:br>
            <a:r>
              <a:rPr lang="en-US" sz="2800" dirty="0" smtClean="0"/>
              <a:t>(continued)</a:t>
            </a:r>
            <a:endParaRPr lang="en-US" sz="2800" dirty="0"/>
          </a:p>
        </p:txBody>
      </p:sp>
      <p:sp>
        <p:nvSpPr>
          <p:cNvPr id="16" name="Rectangle 13"/>
          <p:cNvSpPr>
            <a:spLocks noChangeArrowheads="1"/>
          </p:cNvSpPr>
          <p:nvPr/>
        </p:nvSpPr>
        <p:spPr bwMode="gray">
          <a:xfrm>
            <a:off x="5375872" y="2057400"/>
            <a:ext cx="2194560" cy="457200"/>
          </a:xfrm>
          <a:prstGeom prst="rect">
            <a:avLst/>
          </a:prstGeom>
          <a:noFill/>
          <a:ln w="12700">
            <a:solidFill>
              <a:schemeClr val="tx1"/>
            </a:solidFill>
            <a:miter lim="800000"/>
            <a:headEnd/>
            <a:tailEnd/>
          </a:ln>
        </p:spPr>
        <p:txBody>
          <a:bodyPr wrap="none" anchor="ctr"/>
          <a:lstStyle/>
          <a:p>
            <a:r>
              <a:rPr lang="en-US" sz="1800" u="sng" dirty="0" smtClean="0"/>
              <a:t>b : </a:t>
            </a:r>
            <a:r>
              <a:rPr lang="en-US" sz="1800" u="sng" dirty="0" err="1" smtClean="0"/>
              <a:t>ConcreteBuilder</a:t>
            </a:r>
            <a:endParaRPr lang="en-US" sz="1800" u="sng" dirty="0"/>
          </a:p>
        </p:txBody>
      </p:sp>
      <p:sp>
        <p:nvSpPr>
          <p:cNvPr id="18" name="Rectangle 15"/>
          <p:cNvSpPr>
            <a:spLocks noChangeArrowheads="1"/>
          </p:cNvSpPr>
          <p:nvPr/>
        </p:nvSpPr>
        <p:spPr bwMode="gray">
          <a:xfrm>
            <a:off x="1014666" y="2057400"/>
            <a:ext cx="1279525" cy="457200"/>
          </a:xfrm>
          <a:prstGeom prst="rect">
            <a:avLst/>
          </a:prstGeom>
          <a:noFill/>
          <a:ln w="12700">
            <a:solidFill>
              <a:schemeClr val="tx1"/>
            </a:solidFill>
            <a:miter lim="800000"/>
            <a:headEnd/>
            <a:tailEnd/>
          </a:ln>
        </p:spPr>
        <p:txBody>
          <a:bodyPr wrap="none" anchor="ctr"/>
          <a:lstStyle/>
          <a:p>
            <a:r>
              <a:rPr lang="en-US" sz="1800" u="sng" dirty="0"/>
              <a:t>: </a:t>
            </a:r>
            <a:r>
              <a:rPr lang="en-US" sz="1800" u="sng" dirty="0" smtClean="0"/>
              <a:t>Client</a:t>
            </a:r>
            <a:endParaRPr lang="en-US" sz="1800" u="sng" dirty="0"/>
          </a:p>
        </p:txBody>
      </p:sp>
      <p:sp>
        <p:nvSpPr>
          <p:cNvPr id="22" name="Line 31"/>
          <p:cNvSpPr>
            <a:spLocks noChangeShapeType="1"/>
          </p:cNvSpPr>
          <p:nvPr/>
        </p:nvSpPr>
        <p:spPr bwMode="gray">
          <a:xfrm>
            <a:off x="1701798" y="3037314"/>
            <a:ext cx="4663440" cy="0"/>
          </a:xfrm>
          <a:prstGeom prst="line">
            <a:avLst/>
          </a:prstGeom>
          <a:noFill/>
          <a:ln w="12700">
            <a:solidFill>
              <a:schemeClr val="tx1"/>
            </a:solidFill>
            <a:round/>
            <a:headEnd/>
            <a:tailEnd type="stealth" w="lg" len="lg"/>
          </a:ln>
        </p:spPr>
        <p:txBody>
          <a:bodyPr anchor="ctr">
            <a:spAutoFit/>
          </a:bodyPr>
          <a:lstStyle/>
          <a:p>
            <a:endParaRPr lang="en-US"/>
          </a:p>
        </p:txBody>
      </p:sp>
      <p:sp>
        <p:nvSpPr>
          <p:cNvPr id="23" name="Text Box 33"/>
          <p:cNvSpPr txBox="1">
            <a:spLocks noChangeArrowheads="1"/>
          </p:cNvSpPr>
          <p:nvPr/>
        </p:nvSpPr>
        <p:spPr bwMode="gray">
          <a:xfrm>
            <a:off x="1737250" y="2667000"/>
            <a:ext cx="1082348" cy="369332"/>
          </a:xfrm>
          <a:prstGeom prst="rect">
            <a:avLst/>
          </a:prstGeom>
          <a:noFill/>
          <a:ln w="12700">
            <a:noFill/>
            <a:miter lim="800000"/>
            <a:headEnd/>
            <a:tailEnd/>
          </a:ln>
        </p:spPr>
        <p:txBody>
          <a:bodyPr wrap="none" anchor="ctr">
            <a:spAutoFit/>
          </a:bodyPr>
          <a:lstStyle/>
          <a:p>
            <a:r>
              <a:rPr lang="en-US" sz="1800" dirty="0" smtClean="0"/>
              <a:t>«create»</a:t>
            </a:r>
            <a:endParaRPr lang="en-US" sz="1800" dirty="0"/>
          </a:p>
        </p:txBody>
      </p:sp>
      <p:sp>
        <p:nvSpPr>
          <p:cNvPr id="28" name="Rectangle 41"/>
          <p:cNvSpPr>
            <a:spLocks noChangeArrowheads="1"/>
          </p:cNvSpPr>
          <p:nvPr/>
        </p:nvSpPr>
        <p:spPr bwMode="gray">
          <a:xfrm>
            <a:off x="3429000" y="2057400"/>
            <a:ext cx="1279525" cy="457200"/>
          </a:xfrm>
          <a:prstGeom prst="rect">
            <a:avLst/>
          </a:prstGeom>
          <a:noFill/>
          <a:ln w="12700">
            <a:solidFill>
              <a:schemeClr val="tx1"/>
            </a:solidFill>
            <a:miter lim="800000"/>
            <a:headEnd/>
            <a:tailEnd/>
          </a:ln>
        </p:spPr>
        <p:txBody>
          <a:bodyPr wrap="none" anchor="ctr"/>
          <a:lstStyle/>
          <a:p>
            <a:r>
              <a:rPr lang="en-US" sz="1800" u="sng" dirty="0"/>
              <a:t>: </a:t>
            </a:r>
            <a:r>
              <a:rPr lang="en-US" sz="1800" u="sng" dirty="0" smtClean="0"/>
              <a:t>Director</a:t>
            </a:r>
            <a:endParaRPr lang="en-US" sz="1800" u="sng" dirty="0"/>
          </a:p>
        </p:txBody>
      </p:sp>
      <p:sp>
        <p:nvSpPr>
          <p:cNvPr id="35" name="Line 57"/>
          <p:cNvSpPr>
            <a:spLocks noChangeShapeType="1"/>
          </p:cNvSpPr>
          <p:nvPr/>
        </p:nvSpPr>
        <p:spPr bwMode="gray">
          <a:xfrm>
            <a:off x="312737" y="5689601"/>
            <a:ext cx="8001000" cy="0"/>
          </a:xfrm>
          <a:prstGeom prst="line">
            <a:avLst/>
          </a:prstGeom>
          <a:noFill/>
          <a:ln w="12700">
            <a:noFill/>
            <a:round/>
            <a:headEnd/>
            <a:tailEnd/>
          </a:ln>
        </p:spPr>
        <p:txBody>
          <a:bodyPr wrap="none" lIns="92075" tIns="46038" rIns="92075" bIns="46038" anchor="ctr"/>
          <a:lstStyle/>
          <a:p>
            <a:endParaRPr lang="en-US"/>
          </a:p>
        </p:txBody>
      </p:sp>
      <p:sp>
        <p:nvSpPr>
          <p:cNvPr id="38" name="AutoShape 62"/>
          <p:cNvSpPr>
            <a:spLocks noChangeArrowheads="1"/>
          </p:cNvSpPr>
          <p:nvPr/>
        </p:nvSpPr>
        <p:spPr bwMode="gray">
          <a:xfrm>
            <a:off x="1557681" y="6324600"/>
            <a:ext cx="228600" cy="228600"/>
          </a:xfrm>
          <a:prstGeom prst="triangle">
            <a:avLst>
              <a:gd name="adj" fmla="val 50000"/>
            </a:avLst>
          </a:prstGeom>
          <a:noFill/>
          <a:ln w="12700">
            <a:noFill/>
            <a:miter lim="800000"/>
            <a:headEnd/>
            <a:tailEnd/>
          </a:ln>
        </p:spPr>
        <p:txBody>
          <a:bodyPr wrap="none" lIns="92075" tIns="46038" rIns="92075" bIns="46038" anchor="ctr"/>
          <a:lstStyle/>
          <a:p>
            <a:endParaRPr lang="en-US"/>
          </a:p>
        </p:txBody>
      </p:sp>
      <p:sp>
        <p:nvSpPr>
          <p:cNvPr id="40" name="AutoShape 64"/>
          <p:cNvSpPr>
            <a:spLocks noChangeArrowheads="1"/>
          </p:cNvSpPr>
          <p:nvPr/>
        </p:nvSpPr>
        <p:spPr bwMode="gray">
          <a:xfrm>
            <a:off x="6358852" y="6324600"/>
            <a:ext cx="228600" cy="228600"/>
          </a:xfrm>
          <a:prstGeom prst="triangle">
            <a:avLst>
              <a:gd name="adj" fmla="val 50000"/>
            </a:avLst>
          </a:prstGeom>
          <a:noFill/>
          <a:ln w="12700">
            <a:noFill/>
            <a:miter lim="800000"/>
            <a:headEnd/>
            <a:tailEnd/>
          </a:ln>
        </p:spPr>
        <p:txBody>
          <a:bodyPr wrap="none" lIns="92075" tIns="46038" rIns="92075" bIns="46038" anchor="ctr"/>
          <a:lstStyle/>
          <a:p>
            <a:endParaRPr lang="en-US"/>
          </a:p>
        </p:txBody>
      </p:sp>
      <p:sp>
        <p:nvSpPr>
          <p:cNvPr id="41" name="AutoShape 65"/>
          <p:cNvSpPr>
            <a:spLocks noChangeArrowheads="1"/>
          </p:cNvSpPr>
          <p:nvPr/>
        </p:nvSpPr>
        <p:spPr bwMode="gray">
          <a:xfrm>
            <a:off x="3954462" y="6324600"/>
            <a:ext cx="228600" cy="228600"/>
          </a:xfrm>
          <a:prstGeom prst="triangle">
            <a:avLst>
              <a:gd name="adj" fmla="val 50000"/>
            </a:avLst>
          </a:prstGeom>
          <a:noFill/>
          <a:ln w="12700">
            <a:noFill/>
            <a:miter lim="800000"/>
            <a:headEnd/>
            <a:tailEnd/>
          </a:ln>
        </p:spPr>
        <p:txBody>
          <a:bodyPr wrap="none" lIns="92075" tIns="46038" rIns="92075" bIns="46038" anchor="ctr"/>
          <a:lstStyle/>
          <a:p>
            <a:endParaRPr lang="en-US"/>
          </a:p>
        </p:txBody>
      </p:sp>
      <p:cxnSp>
        <p:nvCxnSpPr>
          <p:cNvPr id="46" name="AutoShape 71"/>
          <p:cNvCxnSpPr>
            <a:cxnSpLocks noChangeShapeType="1"/>
            <a:stCxn id="18" idx="2"/>
            <a:endCxn id="38" idx="0"/>
          </p:cNvCxnSpPr>
          <p:nvPr/>
        </p:nvCxnSpPr>
        <p:spPr bwMode="gray">
          <a:xfrm>
            <a:off x="1654429" y="2514600"/>
            <a:ext cx="17552" cy="3810000"/>
          </a:xfrm>
          <a:prstGeom prst="straightConnector1">
            <a:avLst/>
          </a:prstGeom>
          <a:noFill/>
          <a:ln w="12700">
            <a:solidFill>
              <a:schemeClr val="tx1"/>
            </a:solidFill>
            <a:prstDash val="dash"/>
            <a:round/>
            <a:headEnd/>
            <a:tailEnd/>
          </a:ln>
        </p:spPr>
      </p:cxnSp>
      <p:cxnSp>
        <p:nvCxnSpPr>
          <p:cNvPr id="49" name="AutoShape 74"/>
          <p:cNvCxnSpPr>
            <a:cxnSpLocks noChangeShapeType="1"/>
            <a:stCxn id="16" idx="2"/>
            <a:endCxn id="40" idx="0"/>
          </p:cNvCxnSpPr>
          <p:nvPr/>
        </p:nvCxnSpPr>
        <p:spPr bwMode="gray">
          <a:xfrm>
            <a:off x="6473152" y="2514600"/>
            <a:ext cx="0" cy="3810000"/>
          </a:xfrm>
          <a:prstGeom prst="straightConnector1">
            <a:avLst/>
          </a:prstGeom>
          <a:noFill/>
          <a:ln w="12700">
            <a:solidFill>
              <a:schemeClr val="tx1"/>
            </a:solidFill>
            <a:prstDash val="dash"/>
            <a:round/>
            <a:headEnd/>
            <a:tailEnd/>
          </a:ln>
        </p:spPr>
      </p:cxnSp>
      <p:cxnSp>
        <p:nvCxnSpPr>
          <p:cNvPr id="51" name="AutoShape 76"/>
          <p:cNvCxnSpPr>
            <a:cxnSpLocks noChangeShapeType="1"/>
            <a:stCxn id="28" idx="2"/>
            <a:endCxn id="41" idx="0"/>
          </p:cNvCxnSpPr>
          <p:nvPr/>
        </p:nvCxnSpPr>
        <p:spPr bwMode="gray">
          <a:xfrm flipH="1">
            <a:off x="4068762" y="2514600"/>
            <a:ext cx="1" cy="3810000"/>
          </a:xfrm>
          <a:prstGeom prst="straightConnector1">
            <a:avLst/>
          </a:prstGeom>
          <a:noFill/>
          <a:ln w="12700">
            <a:solidFill>
              <a:schemeClr val="tx1"/>
            </a:solidFill>
            <a:prstDash val="dash"/>
            <a:round/>
            <a:headEnd/>
            <a:tailEnd/>
          </a:ln>
        </p:spPr>
      </p:cxnSp>
      <p:sp>
        <p:nvSpPr>
          <p:cNvPr id="53" name="Line 31"/>
          <p:cNvSpPr>
            <a:spLocks noChangeShapeType="1"/>
          </p:cNvSpPr>
          <p:nvPr/>
        </p:nvSpPr>
        <p:spPr bwMode="gray">
          <a:xfrm>
            <a:off x="1692312" y="3479477"/>
            <a:ext cx="2286000" cy="0"/>
          </a:xfrm>
          <a:prstGeom prst="line">
            <a:avLst/>
          </a:prstGeom>
          <a:noFill/>
          <a:ln w="12700">
            <a:solidFill>
              <a:schemeClr val="tx1"/>
            </a:solidFill>
            <a:round/>
            <a:headEnd/>
            <a:tailEnd type="stealth" w="lg" len="lg"/>
          </a:ln>
        </p:spPr>
        <p:txBody>
          <a:bodyPr anchor="ctr">
            <a:spAutoFit/>
          </a:bodyPr>
          <a:lstStyle/>
          <a:p>
            <a:endParaRPr lang="en-US"/>
          </a:p>
        </p:txBody>
      </p:sp>
      <p:sp>
        <p:nvSpPr>
          <p:cNvPr id="54" name="Text Box 33"/>
          <p:cNvSpPr txBox="1">
            <a:spLocks noChangeArrowheads="1"/>
          </p:cNvSpPr>
          <p:nvPr/>
        </p:nvSpPr>
        <p:spPr bwMode="gray">
          <a:xfrm>
            <a:off x="1737250" y="3104104"/>
            <a:ext cx="1364476" cy="369332"/>
          </a:xfrm>
          <a:prstGeom prst="rect">
            <a:avLst/>
          </a:prstGeom>
          <a:noFill/>
          <a:ln w="12700">
            <a:noFill/>
            <a:miter lim="800000"/>
            <a:headEnd/>
            <a:tailEnd/>
          </a:ln>
        </p:spPr>
        <p:txBody>
          <a:bodyPr wrap="none" anchor="ctr">
            <a:spAutoFit/>
          </a:bodyPr>
          <a:lstStyle/>
          <a:p>
            <a:r>
              <a:rPr lang="en-US" sz="1800" dirty="0" smtClean="0"/>
              <a:t>«create»(b)</a:t>
            </a:r>
            <a:endParaRPr lang="en-US" sz="1800" dirty="0"/>
          </a:p>
        </p:txBody>
      </p:sp>
      <p:sp>
        <p:nvSpPr>
          <p:cNvPr id="60" name="Line 31"/>
          <p:cNvSpPr>
            <a:spLocks noChangeShapeType="1"/>
          </p:cNvSpPr>
          <p:nvPr/>
        </p:nvSpPr>
        <p:spPr bwMode="gray">
          <a:xfrm>
            <a:off x="4092053" y="4342762"/>
            <a:ext cx="2286000" cy="0"/>
          </a:xfrm>
          <a:prstGeom prst="line">
            <a:avLst/>
          </a:prstGeom>
          <a:noFill/>
          <a:ln w="12700">
            <a:solidFill>
              <a:schemeClr val="tx1"/>
            </a:solidFill>
            <a:round/>
            <a:headEnd type="none" w="lg" len="lg"/>
            <a:tailEnd type="stealth" w="lg" len="lg"/>
          </a:ln>
        </p:spPr>
        <p:txBody>
          <a:bodyPr anchor="ctr">
            <a:spAutoFit/>
          </a:bodyPr>
          <a:lstStyle/>
          <a:p>
            <a:endParaRPr lang="en-US"/>
          </a:p>
        </p:txBody>
      </p:sp>
      <p:sp>
        <p:nvSpPr>
          <p:cNvPr id="61" name="Text Box 33"/>
          <p:cNvSpPr txBox="1">
            <a:spLocks noChangeArrowheads="1"/>
          </p:cNvSpPr>
          <p:nvPr/>
        </p:nvSpPr>
        <p:spPr bwMode="gray">
          <a:xfrm>
            <a:off x="4155891" y="3962400"/>
            <a:ext cx="1402948" cy="369332"/>
          </a:xfrm>
          <a:prstGeom prst="rect">
            <a:avLst/>
          </a:prstGeom>
          <a:noFill/>
          <a:ln w="12700">
            <a:noFill/>
            <a:miter lim="800000"/>
            <a:headEnd/>
            <a:tailEnd/>
          </a:ln>
        </p:spPr>
        <p:txBody>
          <a:bodyPr wrap="none" anchor="ctr">
            <a:spAutoFit/>
          </a:bodyPr>
          <a:lstStyle/>
          <a:p>
            <a:r>
              <a:rPr lang="en-US" sz="1800" dirty="0" err="1" smtClean="0"/>
              <a:t>buildPartA</a:t>
            </a:r>
            <a:r>
              <a:rPr lang="en-US" sz="1800" dirty="0" smtClean="0"/>
              <a:t>()</a:t>
            </a:r>
            <a:endParaRPr lang="en-US" sz="1800" dirty="0"/>
          </a:p>
        </p:txBody>
      </p:sp>
      <p:sp>
        <p:nvSpPr>
          <p:cNvPr id="29" name="Rectangle 43"/>
          <p:cNvSpPr>
            <a:spLocks noChangeArrowheads="1"/>
          </p:cNvSpPr>
          <p:nvPr/>
        </p:nvSpPr>
        <p:spPr bwMode="gray">
          <a:xfrm>
            <a:off x="3992562" y="3297342"/>
            <a:ext cx="152400" cy="36576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
        <p:nvSpPr>
          <p:cNvPr id="27" name="Rectangle 40"/>
          <p:cNvSpPr>
            <a:spLocks noChangeArrowheads="1"/>
          </p:cNvSpPr>
          <p:nvPr/>
        </p:nvSpPr>
        <p:spPr bwMode="gray">
          <a:xfrm>
            <a:off x="6369395" y="2857988"/>
            <a:ext cx="184731" cy="36576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
        <p:nvSpPr>
          <p:cNvPr id="62" name="Rectangle 61"/>
          <p:cNvSpPr>
            <a:spLocks noChangeArrowheads="1"/>
          </p:cNvSpPr>
          <p:nvPr/>
        </p:nvSpPr>
        <p:spPr bwMode="gray">
          <a:xfrm>
            <a:off x="6384457" y="4160184"/>
            <a:ext cx="152400" cy="36576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
        <p:nvSpPr>
          <p:cNvPr id="65" name="TextBox 64"/>
          <p:cNvSpPr txBox="1"/>
          <p:nvPr/>
        </p:nvSpPr>
        <p:spPr>
          <a:xfrm>
            <a:off x="514878" y="1367135"/>
            <a:ext cx="3523722" cy="461665"/>
          </a:xfrm>
          <a:prstGeom prst="rect">
            <a:avLst/>
          </a:prstGeom>
          <a:noFill/>
        </p:spPr>
        <p:txBody>
          <a:bodyPr wrap="none" rtlCol="0">
            <a:spAutoFit/>
          </a:bodyPr>
          <a:lstStyle/>
          <a:p>
            <a:r>
              <a:rPr lang="en-US" dirty="0" smtClean="0"/>
              <a:t>Collaborations </a:t>
            </a:r>
            <a:r>
              <a:rPr lang="en-US" sz="2000" dirty="0" smtClean="0"/>
              <a:t>(continued)</a:t>
            </a:r>
            <a:endParaRPr lang="en-US" dirty="0" smtClean="0"/>
          </a:p>
        </p:txBody>
      </p:sp>
      <p:sp>
        <p:nvSpPr>
          <p:cNvPr id="36" name="Text Box 33"/>
          <p:cNvSpPr txBox="1">
            <a:spLocks noChangeArrowheads="1"/>
          </p:cNvSpPr>
          <p:nvPr/>
        </p:nvSpPr>
        <p:spPr bwMode="gray">
          <a:xfrm>
            <a:off x="1737250" y="3647552"/>
            <a:ext cx="1274708" cy="369332"/>
          </a:xfrm>
          <a:prstGeom prst="rect">
            <a:avLst/>
          </a:prstGeom>
          <a:noFill/>
          <a:ln w="12700">
            <a:noFill/>
            <a:miter lim="800000"/>
            <a:headEnd/>
            <a:tailEnd/>
          </a:ln>
        </p:spPr>
        <p:txBody>
          <a:bodyPr wrap="none" anchor="ctr">
            <a:spAutoFit/>
          </a:bodyPr>
          <a:lstStyle/>
          <a:p>
            <a:r>
              <a:rPr lang="en-US" sz="1800" dirty="0" smtClean="0"/>
              <a:t>construct()</a:t>
            </a:r>
            <a:endParaRPr lang="en-US" sz="1800" dirty="0"/>
          </a:p>
        </p:txBody>
      </p:sp>
      <p:sp>
        <p:nvSpPr>
          <p:cNvPr id="43" name="Line 31"/>
          <p:cNvSpPr>
            <a:spLocks noChangeShapeType="1"/>
          </p:cNvSpPr>
          <p:nvPr/>
        </p:nvSpPr>
        <p:spPr bwMode="gray">
          <a:xfrm>
            <a:off x="4092053" y="4890188"/>
            <a:ext cx="2286000" cy="0"/>
          </a:xfrm>
          <a:prstGeom prst="line">
            <a:avLst/>
          </a:prstGeom>
          <a:noFill/>
          <a:ln w="12700">
            <a:solidFill>
              <a:schemeClr val="tx1"/>
            </a:solidFill>
            <a:round/>
            <a:headEnd type="none" w="lg" len="lg"/>
            <a:tailEnd type="stealth" w="lg" len="lg"/>
          </a:ln>
        </p:spPr>
        <p:txBody>
          <a:bodyPr anchor="ctr">
            <a:spAutoFit/>
          </a:bodyPr>
          <a:lstStyle/>
          <a:p>
            <a:endParaRPr lang="en-US"/>
          </a:p>
        </p:txBody>
      </p:sp>
      <p:sp>
        <p:nvSpPr>
          <p:cNvPr id="45" name="Text Box 33"/>
          <p:cNvSpPr txBox="1">
            <a:spLocks noChangeArrowheads="1"/>
          </p:cNvSpPr>
          <p:nvPr/>
        </p:nvSpPr>
        <p:spPr bwMode="gray">
          <a:xfrm>
            <a:off x="4155891" y="4514850"/>
            <a:ext cx="1402948" cy="369332"/>
          </a:xfrm>
          <a:prstGeom prst="rect">
            <a:avLst/>
          </a:prstGeom>
          <a:noFill/>
          <a:ln w="12700">
            <a:noFill/>
            <a:miter lim="800000"/>
            <a:headEnd/>
            <a:tailEnd/>
          </a:ln>
        </p:spPr>
        <p:txBody>
          <a:bodyPr wrap="none" anchor="ctr">
            <a:spAutoFit/>
          </a:bodyPr>
          <a:lstStyle/>
          <a:p>
            <a:r>
              <a:rPr lang="en-US" sz="1800" dirty="0" err="1" smtClean="0"/>
              <a:t>buildPartB</a:t>
            </a:r>
            <a:r>
              <a:rPr lang="en-US" sz="1800" dirty="0" smtClean="0"/>
              <a:t>()</a:t>
            </a:r>
            <a:endParaRPr lang="en-US" sz="1800" dirty="0"/>
          </a:p>
        </p:txBody>
      </p:sp>
      <p:sp>
        <p:nvSpPr>
          <p:cNvPr id="47" name="Rectangle 46"/>
          <p:cNvSpPr>
            <a:spLocks noChangeArrowheads="1"/>
          </p:cNvSpPr>
          <p:nvPr/>
        </p:nvSpPr>
        <p:spPr bwMode="gray">
          <a:xfrm>
            <a:off x="6384457" y="4712285"/>
            <a:ext cx="152400" cy="36576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
        <p:nvSpPr>
          <p:cNvPr id="48" name="Line 31"/>
          <p:cNvSpPr>
            <a:spLocks noChangeShapeType="1"/>
          </p:cNvSpPr>
          <p:nvPr/>
        </p:nvSpPr>
        <p:spPr bwMode="gray">
          <a:xfrm>
            <a:off x="4092053" y="5448300"/>
            <a:ext cx="2286000" cy="0"/>
          </a:xfrm>
          <a:prstGeom prst="line">
            <a:avLst/>
          </a:prstGeom>
          <a:noFill/>
          <a:ln w="12700">
            <a:solidFill>
              <a:schemeClr val="tx1"/>
            </a:solidFill>
            <a:round/>
            <a:headEnd type="none" w="lg" len="lg"/>
            <a:tailEnd type="stealth" w="lg" len="lg"/>
          </a:ln>
        </p:spPr>
        <p:txBody>
          <a:bodyPr anchor="ctr">
            <a:spAutoFit/>
          </a:bodyPr>
          <a:lstStyle/>
          <a:p>
            <a:endParaRPr lang="en-US"/>
          </a:p>
        </p:txBody>
      </p:sp>
      <p:sp>
        <p:nvSpPr>
          <p:cNvPr id="50" name="Text Box 33"/>
          <p:cNvSpPr txBox="1">
            <a:spLocks noChangeArrowheads="1"/>
          </p:cNvSpPr>
          <p:nvPr/>
        </p:nvSpPr>
        <p:spPr bwMode="gray">
          <a:xfrm>
            <a:off x="4155891" y="5067938"/>
            <a:ext cx="1415772" cy="369332"/>
          </a:xfrm>
          <a:prstGeom prst="rect">
            <a:avLst/>
          </a:prstGeom>
          <a:noFill/>
          <a:ln w="12700">
            <a:noFill/>
            <a:miter lim="800000"/>
            <a:headEnd/>
            <a:tailEnd/>
          </a:ln>
        </p:spPr>
        <p:txBody>
          <a:bodyPr wrap="none" anchor="ctr">
            <a:spAutoFit/>
          </a:bodyPr>
          <a:lstStyle/>
          <a:p>
            <a:r>
              <a:rPr lang="en-US" sz="1800" dirty="0" err="1" smtClean="0"/>
              <a:t>buildPartC</a:t>
            </a:r>
            <a:r>
              <a:rPr lang="en-US" sz="1800" dirty="0" smtClean="0"/>
              <a:t>()</a:t>
            </a:r>
            <a:endParaRPr lang="en-US" sz="1800" dirty="0"/>
          </a:p>
        </p:txBody>
      </p:sp>
      <p:sp>
        <p:nvSpPr>
          <p:cNvPr id="52" name="Rectangle 51"/>
          <p:cNvSpPr>
            <a:spLocks noChangeArrowheads="1"/>
          </p:cNvSpPr>
          <p:nvPr/>
        </p:nvSpPr>
        <p:spPr bwMode="gray">
          <a:xfrm>
            <a:off x="6384457" y="5264386"/>
            <a:ext cx="152400" cy="36576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
        <p:nvSpPr>
          <p:cNvPr id="57" name="Rectangle 43"/>
          <p:cNvSpPr>
            <a:spLocks noChangeArrowheads="1"/>
          </p:cNvSpPr>
          <p:nvPr/>
        </p:nvSpPr>
        <p:spPr bwMode="gray">
          <a:xfrm>
            <a:off x="3992562" y="3874709"/>
            <a:ext cx="152400" cy="173736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
        <p:nvSpPr>
          <p:cNvPr id="56" name="Rectangle 55"/>
          <p:cNvSpPr>
            <a:spLocks noChangeArrowheads="1"/>
          </p:cNvSpPr>
          <p:nvPr/>
        </p:nvSpPr>
        <p:spPr bwMode="gray">
          <a:xfrm>
            <a:off x="6384457" y="5816488"/>
            <a:ext cx="152400" cy="36576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
        <p:nvSpPr>
          <p:cNvPr id="64" name="Line 31"/>
          <p:cNvSpPr>
            <a:spLocks noChangeShapeType="1"/>
          </p:cNvSpPr>
          <p:nvPr/>
        </p:nvSpPr>
        <p:spPr bwMode="gray">
          <a:xfrm>
            <a:off x="1714613" y="6019800"/>
            <a:ext cx="4663440" cy="0"/>
          </a:xfrm>
          <a:prstGeom prst="line">
            <a:avLst/>
          </a:prstGeom>
          <a:noFill/>
          <a:ln w="12700">
            <a:solidFill>
              <a:schemeClr val="tx1"/>
            </a:solidFill>
            <a:round/>
            <a:headEnd/>
            <a:tailEnd type="stealth" w="lg" len="lg"/>
          </a:ln>
        </p:spPr>
        <p:txBody>
          <a:bodyPr anchor="ctr">
            <a:spAutoFit/>
          </a:bodyPr>
          <a:lstStyle/>
          <a:p>
            <a:endParaRPr lang="en-US"/>
          </a:p>
        </p:txBody>
      </p:sp>
      <p:sp>
        <p:nvSpPr>
          <p:cNvPr id="66" name="Text Box 33"/>
          <p:cNvSpPr txBox="1">
            <a:spLocks noChangeArrowheads="1"/>
          </p:cNvSpPr>
          <p:nvPr/>
        </p:nvSpPr>
        <p:spPr bwMode="gray">
          <a:xfrm>
            <a:off x="1734820" y="5648848"/>
            <a:ext cx="1313180" cy="369332"/>
          </a:xfrm>
          <a:prstGeom prst="rect">
            <a:avLst/>
          </a:prstGeom>
          <a:noFill/>
          <a:ln w="12700">
            <a:noFill/>
            <a:miter lim="800000"/>
            <a:headEnd/>
            <a:tailEnd/>
          </a:ln>
        </p:spPr>
        <p:txBody>
          <a:bodyPr wrap="none" anchor="ctr">
            <a:spAutoFit/>
          </a:bodyPr>
          <a:lstStyle/>
          <a:p>
            <a:r>
              <a:rPr lang="en-US" sz="1800" dirty="0" err="1" smtClean="0"/>
              <a:t>getResult</a:t>
            </a:r>
            <a:r>
              <a:rPr lang="en-US" sz="1800" dirty="0" smtClean="0"/>
              <a:t>()</a:t>
            </a:r>
            <a:endParaRPr lang="en-US" sz="1800" dirty="0"/>
          </a:p>
        </p:txBody>
      </p:sp>
      <p:sp>
        <p:nvSpPr>
          <p:cNvPr id="33" name="Rectangle 32"/>
          <p:cNvSpPr>
            <a:spLocks noChangeArrowheads="1"/>
          </p:cNvSpPr>
          <p:nvPr/>
        </p:nvSpPr>
        <p:spPr bwMode="gray">
          <a:xfrm>
            <a:off x="1578228" y="2763296"/>
            <a:ext cx="152400" cy="338328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Builder Pattern</a:t>
            </a:r>
            <a:br>
              <a:rPr lang="en-US" dirty="0" smtClean="0"/>
            </a:br>
            <a:r>
              <a:rPr lang="en-US" sz="2800" dirty="0" smtClean="0"/>
              <a:t>(continued)</a:t>
            </a:r>
          </a:p>
        </p:txBody>
      </p:sp>
      <p:sp>
        <p:nvSpPr>
          <p:cNvPr id="8195" name="Rectangle 38"/>
          <p:cNvSpPr>
            <a:spLocks noGrp="1" noChangeArrowheads="1"/>
          </p:cNvSpPr>
          <p:nvPr>
            <p:ph sz="quarter" idx="1"/>
          </p:nvPr>
        </p:nvSpPr>
        <p:spPr/>
        <p:txBody>
          <a:bodyPr>
            <a:noAutofit/>
          </a:bodyPr>
          <a:lstStyle/>
          <a:p>
            <a:pPr>
              <a:buNone/>
            </a:pPr>
            <a:r>
              <a:rPr lang="en-US" sz="2000" b="1" dirty="0" smtClean="0"/>
              <a:t>Consequences</a:t>
            </a:r>
          </a:p>
          <a:p>
            <a:r>
              <a:rPr lang="en-US" sz="2000" dirty="0" smtClean="0"/>
              <a:t>The Builder pattern lets you vary a product’s internal representation.  It also hides how the product gets assembled.</a:t>
            </a:r>
          </a:p>
          <a:p>
            <a:endParaRPr lang="en-US" sz="2000" dirty="0" smtClean="0"/>
          </a:p>
          <a:p>
            <a:r>
              <a:rPr lang="en-US" sz="2000" dirty="0" smtClean="0"/>
              <a:t>The Builder pattern isolates code for construction and implementation.  Clients do not need to know about the classes that define the product’s internal structure.  Such classes don’t even appear in the Builder’s interface.</a:t>
            </a:r>
          </a:p>
          <a:p>
            <a:endParaRPr lang="en-US" sz="2000" dirty="0" smtClean="0"/>
          </a:p>
          <a:p>
            <a:r>
              <a:rPr lang="en-US" sz="2000" dirty="0" smtClean="0"/>
              <a:t>The Builder pattern gives you finer control over the construction process.  It constructs a product step-by-step under the director’s control.  Only when the product is finished does the director retrieve it from the builder.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5221</TotalTime>
  <Words>1088</Words>
  <Application>Microsoft Office PowerPoint</Application>
  <PresentationFormat>On-screen Show (4:3)</PresentationFormat>
  <Paragraphs>171</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The Builder Pattern (Creational)</vt:lpstr>
      <vt:lpstr>Motivation</vt:lpstr>
      <vt:lpstr>Builder Pattern</vt:lpstr>
      <vt:lpstr>Builder Pattern (continued)</vt:lpstr>
      <vt:lpstr>Builder Pattern (continued)</vt:lpstr>
      <vt:lpstr>Builder Pattern (continued)</vt:lpstr>
      <vt:lpstr>Builder Pattern (continued)</vt:lpstr>
      <vt:lpstr>Builder Pattern (continued)</vt:lpstr>
      <vt:lpstr>Builder Pattern (continued)</vt:lpstr>
      <vt:lpstr>Builder Pattern (continued)</vt:lpstr>
      <vt:lpstr>Example: Meal Builder</vt:lpstr>
      <vt:lpstr>Example: Meal Builder</vt:lpstr>
      <vt:lpstr>Example: Meal Builder</vt:lpstr>
      <vt:lpstr>Example: Meal Builder</vt:lpstr>
      <vt:lpstr>Example: Meal Builder</vt:lpstr>
      <vt:lpstr>Example: Meal Builder</vt:lpstr>
      <vt:lpstr>Related Patterns</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Deepti Joshi</dc:creator>
  <cp:lastModifiedBy>Deepti Joshi</cp:lastModifiedBy>
  <cp:revision>311</cp:revision>
  <cp:lastPrinted>1999-09-29T12:48:05Z</cp:lastPrinted>
  <dcterms:created xsi:type="dcterms:W3CDTF">1998-10-23T20:46:09Z</dcterms:created>
  <dcterms:modified xsi:type="dcterms:W3CDTF">2013-10-03T16:51:32Z</dcterms:modified>
</cp:coreProperties>
</file>