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56" r:id="rId3"/>
    <p:sldId id="457" r:id="rId4"/>
    <p:sldId id="459" r:id="rId5"/>
    <p:sldId id="450" r:id="rId6"/>
    <p:sldId id="460" r:id="rId7"/>
    <p:sldId id="461" r:id="rId8"/>
    <p:sldId id="451" r:id="rId9"/>
    <p:sldId id="465" r:id="rId10"/>
    <p:sldId id="462" r:id="rId11"/>
    <p:sldId id="453" r:id="rId12"/>
    <p:sldId id="463" r:id="rId13"/>
    <p:sldId id="464" r:id="rId14"/>
    <p:sldId id="448" r:id="rId15"/>
    <p:sldId id="418" r:id="rId1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5" autoAdjust="0"/>
    <p:restoredTop sz="90929"/>
  </p:normalViewPr>
  <p:slideViewPr>
    <p:cSldViewPr>
      <p:cViewPr varScale="1">
        <p:scale>
          <a:sx n="88" d="100"/>
          <a:sy n="88" d="100"/>
        </p:scale>
        <p:origin x="-124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48" y="-8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7429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The Factory Method Pattern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16-</a:t>
            </a:r>
            <a:fld id="{67119BB9-8FE0-4A81-BC05-B3A9D81FB030}" type="slidenum">
              <a:rPr lang="en-US" sz="1100" smtClean="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7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Design Patterns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698DF6-5EC5-44D7-ACC7-1FA77EEF8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1215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A72CF-B4A9-437D-B815-220047D2A5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F8750-EDE3-4FB8-BFFA-3F3AB0EA55BE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0D9EFE-B26D-470F-9822-D8688850D124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AA718E19-58D3-4556-80CC-14261D7958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7BF9203-25C8-4DF9-B98A-06A2727B46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3728DD5-025D-46D7-BF08-E11FFFF793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6CAAFC6-0D9A-4A71-98CF-C1F514125B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10/3/2013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0529CA9F-0F7A-47C8-A267-4EE632414E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B877134-5977-4AC5-BF99-BB26FECC1E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Slide </a:t>
            </a:r>
            <a:fld id="{692A2384-5AF8-47E0-A44F-3F1539168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3519EB55-8801-4A47-B218-3217CC941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5D9BC9-069D-449A-9E4F-8206B2215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10E1542F-4AE0-4720-8263-E881464AAF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D05ABC1-E4E4-4795-82F0-39334438F8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10/3/2013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odesign.com/iterator-pattern.html" TargetMode="External"/><Relationship Id="rId2" Type="http://schemas.openxmlformats.org/officeDocument/2006/relationships/hyperlink" Target="http://en.wikipedia.org/wiki/Factory_method_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urcemaking.com/design_patterns/factory_metho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Factory Method Pattern</a:t>
            </a:r>
            <a:br>
              <a:rPr lang="en-US" dirty="0" smtClean="0"/>
            </a:br>
            <a:r>
              <a:rPr lang="en-US" sz="3200" dirty="0" smtClean="0"/>
              <a:t>(Creational)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Factory Method Pattern in Java</a:t>
            </a:r>
            <a:br>
              <a:rPr lang="en-US" dirty="0" smtClean="0"/>
            </a:br>
            <a:r>
              <a:rPr lang="en-US" sz="2800" dirty="0" smtClean="0"/>
              <a:t>(Revisiting the Motivating Example)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Java,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Collection</a:t>
            </a:r>
            <a:r>
              <a:rPr lang="en-US" dirty="0" smtClean="0"/>
              <a:t> interface declares a factory method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iterator()</a:t>
            </a:r>
            <a:r>
              <a:rPr lang="en-US" dirty="0" smtClean="0"/>
              <a:t> that returns 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dirty="0" smtClean="0"/>
              <a:t> for the collection.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is a </a:t>
            </a:r>
            <a:r>
              <a:rPr lang="en-US" dirty="0" err="1" smtClean="0"/>
              <a:t>subinterface</a:t>
            </a:r>
            <a:r>
              <a:rPr lang="en-US" dirty="0" smtClean="0"/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Collection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Concrete implementations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 smtClean="0"/>
              <a:t>) override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iterator()</a:t>
            </a:r>
            <a:r>
              <a:rPr lang="en-US" dirty="0" smtClean="0"/>
              <a:t> method to return an iterator appropriate for the implementation.  The user does not need to know the name of the class that implements the iterator.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processNames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(List&lt;String&gt; names)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Iterator&lt;String&gt;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names.iterator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039576" y="5359960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593210" y="5496485"/>
            <a:ext cx="3026790" cy="797337"/>
            <a:chOff x="4593210" y="5496485"/>
            <a:chExt cx="3026790" cy="797337"/>
          </a:xfrm>
        </p:grpSpPr>
        <p:sp>
          <p:nvSpPr>
            <p:cNvPr id="6" name="TextBox 5"/>
            <p:cNvSpPr txBox="1"/>
            <p:nvPr/>
          </p:nvSpPr>
          <p:spPr>
            <a:xfrm>
              <a:off x="4593210" y="5862935"/>
              <a:ext cx="30267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calls a Factory Method</a:t>
              </a:r>
              <a:endParaRPr lang="en-US" sz="2200" dirty="0"/>
            </a:p>
          </p:txBody>
        </p:sp>
        <p:cxnSp>
          <p:nvCxnSpPr>
            <p:cNvPr id="9" name="Elbow Connector 8"/>
            <p:cNvCxnSpPr>
              <a:stCxn id="6" idx="0"/>
              <a:endCxn id="7" idx="2"/>
            </p:cNvCxnSpPr>
            <p:nvPr/>
          </p:nvCxnSpPr>
          <p:spPr bwMode="auto">
            <a:xfrm rot="5400000" flipH="1" flipV="1">
              <a:off x="5923997" y="5679093"/>
              <a:ext cx="366450" cy="1234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Factory Method Pattern in Java</a:t>
            </a:r>
            <a:endParaRPr lang="en-US" sz="26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Calendar</a:t>
            </a:r>
          </a:p>
          <a:p>
            <a:pPr marL="457200" lvl="1" indent="0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public abstract class Calendar</a:t>
            </a:r>
          </a:p>
          <a:p>
            <a:pPr marL="457200" lvl="1" indent="0" eaLnBrk="1" hangingPunct="1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{</a:t>
            </a:r>
          </a:p>
          <a:p>
            <a:pPr marL="457200" lvl="1" indent="0" eaLnBrk="1" hangingPunct="1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/**</a:t>
            </a:r>
          </a:p>
          <a:p>
            <a:pPr marL="457200" lvl="1" indent="0" eaLnBrk="1" hangingPunct="1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* Gets a calendar using the default time zone</a:t>
            </a:r>
          </a:p>
          <a:p>
            <a:pPr marL="457200" lvl="1" indent="0" eaLnBrk="1" hangingPunct="1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* and locale.</a:t>
            </a:r>
          </a:p>
          <a:p>
            <a:pPr marL="457200" lvl="1" indent="0" eaLnBrk="1" hangingPunct="1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*/</a:t>
            </a:r>
          </a:p>
          <a:p>
            <a:pPr marL="457200" lvl="1" indent="0" eaLnBrk="1" hangingPunct="1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public static Calendar </a:t>
            </a:r>
            <a:r>
              <a:rPr lang="en-US" sz="1800" dirty="0" err="1" smtClean="0">
                <a:latin typeface="Courier New" pitchFamily="49" charset="0"/>
              </a:rPr>
              <a:t>getInstance</a:t>
            </a:r>
            <a:r>
              <a:rPr lang="en-US" sz="1800" dirty="0" smtClean="0">
                <a:latin typeface="Courier New" pitchFamily="49" charset="0"/>
              </a:rPr>
              <a:t>()  { ... }</a:t>
            </a:r>
          </a:p>
          <a:p>
            <a:pPr marL="457200" lvl="1" indent="0" eaLnBrk="1" hangingPunct="1">
              <a:spcBef>
                <a:spcPts val="100"/>
              </a:spcBef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457200" lvl="1" indent="0" eaLnBrk="1" hangingPunct="1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...</a:t>
            </a:r>
          </a:p>
          <a:p>
            <a:pPr marL="457200" lvl="1" indent="0" eaLnBrk="1" hangingPunct="1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4938" y="4960203"/>
            <a:ext cx="52341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Method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is a simple</a:t>
            </a:r>
          </a:p>
          <a:p>
            <a:pPr algn="l"/>
            <a:r>
              <a:rPr lang="en-US" dirty="0" smtClean="0"/>
              <a:t>example of a factory method in Java.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that Create New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method that creates a new object is not necessarily a Factory Method.</a:t>
            </a:r>
          </a:p>
          <a:p>
            <a:r>
              <a:rPr lang="en-US" dirty="0" smtClean="0"/>
              <a:t>A Factory Method not only creates a new object, it also isolates a client from having to know which class to instantiate.</a:t>
            </a:r>
          </a:p>
          <a:p>
            <a:r>
              <a:rPr lang="en-US" dirty="0" smtClean="0"/>
              <a:t>With Factory Method, there are usually several classes that implement a method with the same signature but return different implementations of the same interface or abstract type.</a:t>
            </a:r>
          </a:p>
          <a:p>
            <a:r>
              <a:rPr lang="en-US" dirty="0" smtClean="0"/>
              <a:t>Example –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in Java is not usually considered to be a Factory Method.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of Factory Methods</a:t>
            </a:r>
            <a:br>
              <a:rPr lang="en-US" dirty="0" smtClean="0"/>
            </a:br>
            <a:r>
              <a:rPr lang="en-US" sz="2800" dirty="0" smtClean="0"/>
              <a:t>(from </a:t>
            </a:r>
            <a:r>
              <a:rPr lang="en-US" sz="2800" i="1" dirty="0" smtClean="0"/>
              <a:t>Effective Java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Unlike constructors, factory methods have names.</a:t>
            </a:r>
          </a:p>
          <a:p>
            <a:pPr lvl="1"/>
            <a:r>
              <a:rPr lang="en-US" dirty="0" smtClean="0"/>
              <a:t>can be more descriptive</a:t>
            </a:r>
          </a:p>
          <a:p>
            <a:pPr lvl="1"/>
            <a:r>
              <a:rPr lang="en-US" dirty="0" smtClean="0"/>
              <a:t>can have multiple methods with the same parameters and different names</a:t>
            </a:r>
          </a:p>
          <a:p>
            <a:r>
              <a:rPr lang="en-US" dirty="0" smtClean="0"/>
              <a:t>Unlike constructors, factory methods are not required to create a new object each time that they are invoked.</a:t>
            </a:r>
          </a:p>
          <a:p>
            <a:pPr lvl="1"/>
            <a:r>
              <a:rPr lang="en-US" dirty="0" smtClean="0"/>
              <a:t>immutable classes can use </a:t>
            </a:r>
            <a:r>
              <a:rPr lang="en-US" dirty="0" err="1" smtClean="0"/>
              <a:t>preconstructed</a:t>
            </a:r>
            <a:r>
              <a:rPr lang="en-US" dirty="0" smtClean="0"/>
              <a:t> instances; 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Boolean.valueOf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Unlike constructors, factory methods can return an object of any subtype of their return type.</a:t>
            </a:r>
          </a:p>
          <a:p>
            <a:pPr lvl="1"/>
            <a:r>
              <a:rPr lang="en-US" dirty="0" smtClean="0"/>
              <a:t>e.g.,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factory method in Java collection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Classes that support iteration often use a factory method to create the iterator.</a:t>
            </a:r>
          </a:p>
          <a:p>
            <a:r>
              <a:rPr lang="en-US" dirty="0" smtClean="0"/>
              <a:t>Abstract Factory is often implemented with Factory Methods.</a:t>
            </a:r>
          </a:p>
          <a:p>
            <a:r>
              <a:rPr lang="en-US" dirty="0" smtClean="0"/>
              <a:t>Factory Methods are usually called within Template Methods.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Factory method pattern (Wikipedia)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http://en.wikipedia.org/wiki/Factory_method_pattern</a:t>
            </a:r>
            <a:endParaRPr lang="en-US" dirty="0" smtClean="0"/>
          </a:p>
          <a:p>
            <a:r>
              <a:rPr lang="en-US" dirty="0" smtClean="0"/>
              <a:t>Factory Method Pattern (Object-Oriented Design)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http://www.oodesign.com/factory-method-pattern.html</a:t>
            </a:r>
            <a:endParaRPr lang="en-US" dirty="0" smtClean="0"/>
          </a:p>
          <a:p>
            <a:r>
              <a:rPr lang="en-US" dirty="0" smtClean="0"/>
              <a:t>Factory Method Design Pattern (</a:t>
            </a:r>
            <a:r>
              <a:rPr lang="en-US" dirty="0" err="1" smtClean="0"/>
              <a:t>SourceMaking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>
                <a:hlinkClick r:id="rId4"/>
              </a:rPr>
              <a:t>http://sourcemaking.com/design_patterns/factory_method</a:t>
            </a:r>
          </a:p>
          <a:p>
            <a:r>
              <a:rPr lang="en-US" i="1" dirty="0" smtClean="0"/>
              <a:t>Effective Java</a:t>
            </a:r>
            <a:r>
              <a:rPr lang="en-US" dirty="0" smtClean="0"/>
              <a:t> (Second Edition) by Joshua Bloch</a:t>
            </a:r>
          </a:p>
          <a:p>
            <a:pPr lvl="1">
              <a:buNone/>
            </a:pPr>
            <a:r>
              <a:rPr lang="en-US" sz="1800" dirty="0" smtClean="0"/>
              <a:t>Item 1:  Consider static factory methods instead of constructors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list (a.k.a. sequence or vector) is an ordered collection of objects.  Lists are common in many applications.</a:t>
            </a:r>
          </a:p>
          <a:p>
            <a:r>
              <a:rPr lang="en-US" dirty="0" smtClean="0"/>
              <a:t>There are several ways to implement a list, with varying degrees of runtime performance in different usage scenarios.  Two common approaches for implementing lists are as follows:</a:t>
            </a:r>
          </a:p>
          <a:p>
            <a:pPr lvl="1"/>
            <a:r>
              <a:rPr lang="en-US" dirty="0" smtClean="0"/>
              <a:t>linked-based data structure</a:t>
            </a:r>
          </a:p>
          <a:p>
            <a:pPr lvl="1"/>
            <a:r>
              <a:rPr lang="en-US" dirty="0" smtClean="0"/>
              <a:t>array-based data structure</a:t>
            </a:r>
          </a:p>
          <a:p>
            <a:r>
              <a:rPr lang="en-US" dirty="0" smtClean="0"/>
              <a:t>The Java library provides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interface with several different implementations including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LinkedList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Motivating Example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r>
              <a:rPr lang="en-US" sz="2300" dirty="0" smtClean="0"/>
              <a:t>Suppose that a context uses a list and needs an iterator for that list.  Different implementations of the 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300" dirty="0" smtClean="0"/>
              <a:t> interface will need different implementations of an iterator.  How can we create an iterator that is appropriate for a specific programming context?  What if we had to call “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300" dirty="0" smtClean="0"/>
              <a:t>” to create an iterator for each different implementation?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processNames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(List&lt;String&gt; names)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Iterator&lt;String&gt;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if (names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???();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else if (names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???();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4702314"/>
            <a:ext cx="1338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Warning: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Bad code!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Motivating Example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code is awkward and not maintainable.</a:t>
            </a:r>
          </a:p>
          <a:p>
            <a:pPr lvl="1"/>
            <a:r>
              <a:rPr lang="en-US" dirty="0" smtClean="0"/>
              <a:t>If we had to call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 to create an iterator, we would need to repeat this code in all similar usage scenarios.</a:t>
            </a:r>
          </a:p>
          <a:p>
            <a:pPr lvl="1"/>
            <a:r>
              <a:rPr lang="en-US" dirty="0" smtClean="0"/>
              <a:t>What about other list implementations in Java?  Should we add additional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dirty="0" smtClean="0"/>
              <a:t>” branches to the code?</a:t>
            </a:r>
          </a:p>
          <a:p>
            <a:pPr lvl="1"/>
            <a:r>
              <a:rPr lang="en-US" dirty="0" smtClean="0"/>
              <a:t>What if the next version of Java adds a new implementations for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interface?</a:t>
            </a:r>
          </a:p>
          <a:p>
            <a:r>
              <a:rPr lang="en-US" dirty="0" smtClean="0"/>
              <a:t>Using the Factory Method pattern, the responsibility for creating an appropriate iterator is moved from the context that needs the iterator to the concrete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subclass that knows which iterator implementation to create.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Factory Method Pattern</a:t>
            </a:r>
          </a:p>
        </p:txBody>
      </p:sp>
      <p:sp>
        <p:nvSpPr>
          <p:cNvPr id="8195" name="Rectangle 38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Intent:  Define an interface for creating an object, but let subclasses decide which class to instantiate.  Factory Method lets a class defer instantiation to subclasses.</a:t>
            </a:r>
          </a:p>
          <a:p>
            <a:pPr eaLnBrk="1" hangingPunct="1"/>
            <a:r>
              <a:rPr lang="en-US" dirty="0" smtClean="0"/>
              <a:t>Also Known As:  Virtual Constructor</a:t>
            </a:r>
          </a:p>
          <a:p>
            <a:pPr eaLnBrk="1" hangingPunct="1"/>
            <a:r>
              <a:rPr lang="en-US" dirty="0" smtClean="0"/>
              <a:t>Applicability:  Use the Factory Method pattern when</a:t>
            </a:r>
          </a:p>
          <a:p>
            <a:pPr lvl="1" eaLnBrk="1" hangingPunct="1"/>
            <a:r>
              <a:rPr lang="en-US" dirty="0" smtClean="0"/>
              <a:t>a class can’t anticipate the class of objects it must create.</a:t>
            </a:r>
          </a:p>
          <a:p>
            <a:pPr lvl="1" eaLnBrk="1" hangingPunct="1"/>
            <a:r>
              <a:rPr lang="en-US" dirty="0" smtClean="0"/>
              <a:t>a class wants it subclasses to specify the objects it creates.</a:t>
            </a:r>
          </a:p>
          <a:p>
            <a:pPr lvl="1" eaLnBrk="1" hangingPunct="1"/>
            <a:r>
              <a:rPr lang="en-US" dirty="0" smtClean="0"/>
              <a:t>classes delegate responsibility to one of several helper classes, and you want to localize the knowledge of which helper subclass is the delegate.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Factory Method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8198" name="Rectangle 39"/>
          <p:cNvSpPr>
            <a:spLocks noChangeArrowheads="1"/>
          </p:cNvSpPr>
          <p:nvPr/>
        </p:nvSpPr>
        <p:spPr bwMode="auto">
          <a:xfrm>
            <a:off x="731520" y="2743200"/>
            <a:ext cx="1371600" cy="639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i="1" dirty="0"/>
              <a:t>Product</a:t>
            </a:r>
          </a:p>
        </p:txBody>
      </p:sp>
      <p:sp>
        <p:nvSpPr>
          <p:cNvPr id="8199" name="Rectangle 40"/>
          <p:cNvSpPr>
            <a:spLocks noChangeArrowheads="1"/>
          </p:cNvSpPr>
          <p:nvPr/>
        </p:nvSpPr>
        <p:spPr bwMode="auto">
          <a:xfrm>
            <a:off x="457200" y="4450038"/>
            <a:ext cx="1920240" cy="639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ConcreteProduct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349240" y="2851167"/>
            <a:ext cx="3108960" cy="1005840"/>
            <a:chOff x="3716" y="1791"/>
            <a:chExt cx="1727" cy="471"/>
          </a:xfrm>
        </p:grpSpPr>
        <p:sp>
          <p:nvSpPr>
            <p:cNvPr id="8224" name="Rectangle 42"/>
            <p:cNvSpPr>
              <a:spLocks noChangeArrowheads="1"/>
            </p:cNvSpPr>
            <p:nvPr/>
          </p:nvSpPr>
          <p:spPr bwMode="auto">
            <a:xfrm>
              <a:off x="3764" y="1791"/>
              <a:ext cx="1670" cy="4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800" dirty="0"/>
                <a:t>...</a:t>
              </a:r>
            </a:p>
            <a:p>
              <a:pPr algn="l">
                <a:spcBef>
                  <a:spcPts val="600"/>
                </a:spcBef>
              </a:pPr>
              <a:r>
                <a:rPr lang="en-US" sz="1800" dirty="0" smtClean="0"/>
                <a:t>Product p </a:t>
              </a:r>
              <a:r>
                <a:rPr lang="en-US" sz="1800" dirty="0"/>
                <a:t>= </a:t>
              </a:r>
              <a:r>
                <a:rPr lang="en-US" sz="1800" dirty="0" err="1"/>
                <a:t>factoryMethod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...</a:t>
              </a:r>
            </a:p>
          </p:txBody>
        </p:sp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3716" y="1801"/>
              <a:ext cx="1727" cy="461"/>
              <a:chOff x="1680" y="2201"/>
              <a:chExt cx="2361" cy="693"/>
            </a:xfrm>
          </p:grpSpPr>
          <p:sp>
            <p:nvSpPr>
              <p:cNvPr id="8226" name="AutoShape 44"/>
              <p:cNvSpPr>
                <a:spLocks noChangeArrowheads="1"/>
              </p:cNvSpPr>
              <p:nvPr/>
            </p:nvSpPr>
            <p:spPr bwMode="auto">
              <a:xfrm>
                <a:off x="3811" y="2201"/>
                <a:ext cx="230" cy="230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227" name="Line 45"/>
              <p:cNvSpPr>
                <a:spLocks noChangeShapeType="1"/>
              </p:cNvSpPr>
              <p:nvPr/>
            </p:nvSpPr>
            <p:spPr bwMode="auto">
              <a:xfrm>
                <a:off x="1680" y="2203"/>
                <a:ext cx="0" cy="6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sz="1800"/>
              </a:p>
            </p:txBody>
          </p:sp>
          <p:sp>
            <p:nvSpPr>
              <p:cNvPr id="8228" name="Line 46"/>
              <p:cNvSpPr>
                <a:spLocks noChangeShapeType="1"/>
              </p:cNvSpPr>
              <p:nvPr/>
            </p:nvSpPr>
            <p:spPr bwMode="auto">
              <a:xfrm>
                <a:off x="1680" y="2894"/>
                <a:ext cx="23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sz="1800"/>
              </a:p>
            </p:txBody>
          </p:sp>
          <p:sp>
            <p:nvSpPr>
              <p:cNvPr id="8229" name="Line 47"/>
              <p:cNvSpPr>
                <a:spLocks noChangeShapeType="1"/>
              </p:cNvSpPr>
              <p:nvPr/>
            </p:nvSpPr>
            <p:spPr bwMode="auto">
              <a:xfrm>
                <a:off x="1680" y="2201"/>
                <a:ext cx="21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sz="1800"/>
              </a:p>
            </p:txBody>
          </p:sp>
          <p:sp>
            <p:nvSpPr>
              <p:cNvPr id="8230" name="Line 48"/>
              <p:cNvSpPr>
                <a:spLocks noChangeShapeType="1"/>
              </p:cNvSpPr>
              <p:nvPr/>
            </p:nvSpPr>
            <p:spPr bwMode="auto">
              <a:xfrm>
                <a:off x="4041" y="2433"/>
                <a:ext cx="0" cy="4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sz="1800"/>
              </a:p>
            </p:txBody>
          </p:sp>
        </p:grpSp>
      </p:grpSp>
      <p:sp>
        <p:nvSpPr>
          <p:cNvPr id="8221" name="Rectangle 50"/>
          <p:cNvSpPr>
            <a:spLocks noChangeArrowheads="1"/>
          </p:cNvSpPr>
          <p:nvPr/>
        </p:nvSpPr>
        <p:spPr bwMode="auto">
          <a:xfrm>
            <a:off x="3083672" y="2266750"/>
            <a:ext cx="1828800" cy="12801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i="1" dirty="0"/>
              <a:t>Creator</a:t>
            </a:r>
          </a:p>
          <a:p>
            <a:endParaRPr lang="en-US" sz="1800" dirty="0"/>
          </a:p>
          <a:p>
            <a:r>
              <a:rPr lang="en-US" sz="1800" i="1" dirty="0" err="1"/>
              <a:t>factoryMethod</a:t>
            </a:r>
            <a:r>
              <a:rPr lang="en-US" sz="1800" i="1" dirty="0"/>
              <a:t>()</a:t>
            </a:r>
          </a:p>
          <a:p>
            <a:r>
              <a:rPr lang="en-US" sz="1800" dirty="0" err="1"/>
              <a:t>anOperation</a:t>
            </a:r>
            <a:r>
              <a:rPr lang="en-US" sz="1800" dirty="0"/>
              <a:t>()   </a:t>
            </a:r>
            <a:endParaRPr lang="en-US" sz="1800" i="1" dirty="0"/>
          </a:p>
        </p:txBody>
      </p:sp>
      <p:sp>
        <p:nvSpPr>
          <p:cNvPr id="8222" name="Line 51"/>
          <p:cNvSpPr>
            <a:spLocks noChangeShapeType="1"/>
          </p:cNvSpPr>
          <p:nvPr/>
        </p:nvSpPr>
        <p:spPr bwMode="auto">
          <a:xfrm>
            <a:off x="3083672" y="279052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8223" name="Line 52"/>
          <p:cNvSpPr>
            <a:spLocks noChangeShapeType="1"/>
          </p:cNvSpPr>
          <p:nvPr/>
        </p:nvSpPr>
        <p:spPr bwMode="auto">
          <a:xfrm>
            <a:off x="3083672" y="288925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8218" name="Rectangle 54"/>
          <p:cNvSpPr>
            <a:spLocks noChangeArrowheads="1"/>
          </p:cNvSpPr>
          <p:nvPr/>
        </p:nvSpPr>
        <p:spPr bwMode="auto">
          <a:xfrm>
            <a:off x="3083672" y="4266999"/>
            <a:ext cx="1828800" cy="10058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/>
              <a:t>ConcreteCreator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factoryMethod</a:t>
            </a:r>
            <a:r>
              <a:rPr lang="en-US" sz="1800" dirty="0" smtClean="0"/>
              <a:t>() </a:t>
            </a:r>
            <a:endParaRPr lang="en-US" sz="1800" dirty="0"/>
          </a:p>
        </p:txBody>
      </p:sp>
      <p:sp>
        <p:nvSpPr>
          <p:cNvPr id="8219" name="Line 55"/>
          <p:cNvSpPr>
            <a:spLocks noChangeShapeType="1"/>
          </p:cNvSpPr>
          <p:nvPr/>
        </p:nvSpPr>
        <p:spPr bwMode="auto">
          <a:xfrm>
            <a:off x="3083672" y="467627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8220" name="Line 56"/>
          <p:cNvSpPr>
            <a:spLocks noChangeShapeType="1"/>
          </p:cNvSpPr>
          <p:nvPr/>
        </p:nvSpPr>
        <p:spPr bwMode="auto">
          <a:xfrm>
            <a:off x="3083672" y="476865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5349240" y="4770120"/>
            <a:ext cx="3291840" cy="640080"/>
            <a:chOff x="3716" y="1791"/>
            <a:chExt cx="1727" cy="471"/>
          </a:xfrm>
        </p:grpSpPr>
        <p:sp>
          <p:nvSpPr>
            <p:cNvPr id="8211" name="Rectangle 58"/>
            <p:cNvSpPr>
              <a:spLocks noChangeArrowheads="1"/>
            </p:cNvSpPr>
            <p:nvPr/>
          </p:nvSpPr>
          <p:spPr bwMode="auto">
            <a:xfrm>
              <a:off x="3764" y="1791"/>
              <a:ext cx="1670" cy="4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800" dirty="0"/>
                <a:t>return new </a:t>
              </a:r>
              <a:r>
                <a:rPr lang="en-US" sz="1800" dirty="0" smtClean="0"/>
                <a:t>ConcreteProduct()</a:t>
              </a:r>
              <a:endParaRPr lang="en-US" sz="1800" dirty="0"/>
            </a:p>
          </p:txBody>
        </p:sp>
        <p:grpSp>
          <p:nvGrpSpPr>
            <p:cNvPr id="7" name="Group 59"/>
            <p:cNvGrpSpPr>
              <a:grpSpLocks/>
            </p:cNvGrpSpPr>
            <p:nvPr/>
          </p:nvGrpSpPr>
          <p:grpSpPr bwMode="auto">
            <a:xfrm>
              <a:off x="3716" y="1801"/>
              <a:ext cx="1727" cy="461"/>
              <a:chOff x="1680" y="2201"/>
              <a:chExt cx="2361" cy="693"/>
            </a:xfrm>
          </p:grpSpPr>
          <p:sp>
            <p:nvSpPr>
              <p:cNvPr id="8213" name="AutoShape 60"/>
              <p:cNvSpPr>
                <a:spLocks noChangeArrowheads="1"/>
              </p:cNvSpPr>
              <p:nvPr/>
            </p:nvSpPr>
            <p:spPr bwMode="auto">
              <a:xfrm>
                <a:off x="3811" y="2201"/>
                <a:ext cx="230" cy="230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214" name="Line 61"/>
              <p:cNvSpPr>
                <a:spLocks noChangeShapeType="1"/>
              </p:cNvSpPr>
              <p:nvPr/>
            </p:nvSpPr>
            <p:spPr bwMode="auto">
              <a:xfrm>
                <a:off x="1680" y="2203"/>
                <a:ext cx="0" cy="6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sz="1800"/>
              </a:p>
            </p:txBody>
          </p:sp>
          <p:sp>
            <p:nvSpPr>
              <p:cNvPr id="8215" name="Line 62"/>
              <p:cNvSpPr>
                <a:spLocks noChangeShapeType="1"/>
              </p:cNvSpPr>
              <p:nvPr/>
            </p:nvSpPr>
            <p:spPr bwMode="auto">
              <a:xfrm>
                <a:off x="1680" y="2894"/>
                <a:ext cx="23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sz="1800"/>
              </a:p>
            </p:txBody>
          </p:sp>
          <p:sp>
            <p:nvSpPr>
              <p:cNvPr id="8216" name="Line 63"/>
              <p:cNvSpPr>
                <a:spLocks noChangeShapeType="1"/>
              </p:cNvSpPr>
              <p:nvPr/>
            </p:nvSpPr>
            <p:spPr bwMode="auto">
              <a:xfrm>
                <a:off x="1680" y="2201"/>
                <a:ext cx="21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sz="1800"/>
              </a:p>
            </p:txBody>
          </p:sp>
          <p:sp>
            <p:nvSpPr>
              <p:cNvPr id="8217" name="Line 64"/>
              <p:cNvSpPr>
                <a:spLocks noChangeShapeType="1"/>
              </p:cNvSpPr>
              <p:nvPr/>
            </p:nvSpPr>
            <p:spPr bwMode="auto">
              <a:xfrm>
                <a:off x="4041" y="2433"/>
                <a:ext cx="0" cy="4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sz="1800"/>
              </a:p>
            </p:txBody>
          </p:sp>
        </p:grpSp>
      </p:grpSp>
      <p:sp>
        <p:nvSpPr>
          <p:cNvPr id="8204" name="AutoShape 65"/>
          <p:cNvSpPr>
            <a:spLocks noChangeArrowheads="1"/>
          </p:cNvSpPr>
          <p:nvPr/>
        </p:nvSpPr>
        <p:spPr bwMode="auto">
          <a:xfrm>
            <a:off x="3906791" y="3551237"/>
            <a:ext cx="182562" cy="1825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AutoShape 66"/>
          <p:cNvSpPr>
            <a:spLocks noChangeArrowheads="1"/>
          </p:cNvSpPr>
          <p:nvPr/>
        </p:nvSpPr>
        <p:spPr bwMode="auto">
          <a:xfrm>
            <a:off x="1326039" y="3397250"/>
            <a:ext cx="182562" cy="1825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6" name="AutoShape 67"/>
          <p:cNvCxnSpPr>
            <a:cxnSpLocks noChangeShapeType="1"/>
            <a:stCxn id="8205" idx="3"/>
            <a:endCxn id="8199" idx="0"/>
          </p:cNvCxnSpPr>
          <p:nvPr/>
        </p:nvCxnSpPr>
        <p:spPr bwMode="auto">
          <a:xfrm>
            <a:off x="1417320" y="3579813"/>
            <a:ext cx="0" cy="870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8207" name="AutoShape 68"/>
          <p:cNvCxnSpPr>
            <a:cxnSpLocks noChangeShapeType="1"/>
            <a:stCxn id="8204" idx="3"/>
            <a:endCxn id="8218" idx="0"/>
          </p:cNvCxnSpPr>
          <p:nvPr/>
        </p:nvCxnSpPr>
        <p:spPr bwMode="auto">
          <a:xfrm>
            <a:off x="3998072" y="3733800"/>
            <a:ext cx="0" cy="533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8208" name="AutoShape 69"/>
          <p:cNvCxnSpPr>
            <a:cxnSpLocks noChangeShapeType="1"/>
            <a:stCxn id="8218" idx="1"/>
            <a:endCxn id="8199" idx="3"/>
          </p:cNvCxnSpPr>
          <p:nvPr/>
        </p:nvCxnSpPr>
        <p:spPr bwMode="auto">
          <a:xfrm flipH="1">
            <a:off x="2377440" y="4769919"/>
            <a:ext cx="70623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lg" len="lg"/>
          </a:ln>
        </p:spPr>
      </p:cxnSp>
      <p:grpSp>
        <p:nvGrpSpPr>
          <p:cNvPr id="39" name="Group 57"/>
          <p:cNvGrpSpPr>
            <a:grpSpLocks/>
          </p:cNvGrpSpPr>
          <p:nvPr/>
        </p:nvGrpSpPr>
        <p:grpSpPr bwMode="auto">
          <a:xfrm>
            <a:off x="5349240" y="1950720"/>
            <a:ext cx="3291840" cy="640080"/>
            <a:chOff x="3716" y="1791"/>
            <a:chExt cx="1727" cy="471"/>
          </a:xfrm>
        </p:grpSpPr>
        <p:sp>
          <p:nvSpPr>
            <p:cNvPr id="40" name="Rectangle 58"/>
            <p:cNvSpPr>
              <a:spLocks noChangeArrowheads="1"/>
            </p:cNvSpPr>
            <p:nvPr/>
          </p:nvSpPr>
          <p:spPr bwMode="auto">
            <a:xfrm>
              <a:off x="3764" y="1791"/>
              <a:ext cx="1670" cy="4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800" dirty="0" smtClean="0"/>
                <a:t>creates/returns a new Product</a:t>
              </a:r>
              <a:endParaRPr lang="en-US" sz="1800" dirty="0"/>
            </a:p>
          </p:txBody>
        </p:sp>
        <p:grpSp>
          <p:nvGrpSpPr>
            <p:cNvPr id="41" name="Group 59"/>
            <p:cNvGrpSpPr>
              <a:grpSpLocks/>
            </p:cNvGrpSpPr>
            <p:nvPr/>
          </p:nvGrpSpPr>
          <p:grpSpPr bwMode="auto">
            <a:xfrm>
              <a:off x="3716" y="1801"/>
              <a:ext cx="1727" cy="461"/>
              <a:chOff x="1680" y="2201"/>
              <a:chExt cx="2361" cy="693"/>
            </a:xfrm>
          </p:grpSpPr>
          <p:sp>
            <p:nvSpPr>
              <p:cNvPr id="42" name="AutoShape 60"/>
              <p:cNvSpPr>
                <a:spLocks noChangeArrowheads="1"/>
              </p:cNvSpPr>
              <p:nvPr/>
            </p:nvSpPr>
            <p:spPr bwMode="auto">
              <a:xfrm>
                <a:off x="3811" y="2201"/>
                <a:ext cx="230" cy="230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3" name="Line 61"/>
              <p:cNvSpPr>
                <a:spLocks noChangeShapeType="1"/>
              </p:cNvSpPr>
              <p:nvPr/>
            </p:nvSpPr>
            <p:spPr bwMode="auto">
              <a:xfrm>
                <a:off x="1680" y="2203"/>
                <a:ext cx="0" cy="6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sz="1800"/>
              </a:p>
            </p:txBody>
          </p:sp>
          <p:sp>
            <p:nvSpPr>
              <p:cNvPr id="44" name="Line 62"/>
              <p:cNvSpPr>
                <a:spLocks noChangeShapeType="1"/>
              </p:cNvSpPr>
              <p:nvPr/>
            </p:nvSpPr>
            <p:spPr bwMode="auto">
              <a:xfrm>
                <a:off x="1680" y="2894"/>
                <a:ext cx="23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sz="1800"/>
              </a:p>
            </p:txBody>
          </p:sp>
          <p:sp>
            <p:nvSpPr>
              <p:cNvPr id="45" name="Line 63"/>
              <p:cNvSpPr>
                <a:spLocks noChangeShapeType="1"/>
              </p:cNvSpPr>
              <p:nvPr/>
            </p:nvSpPr>
            <p:spPr bwMode="auto">
              <a:xfrm>
                <a:off x="1680" y="2201"/>
                <a:ext cx="21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sz="1800"/>
              </a:p>
            </p:txBody>
          </p:sp>
          <p:sp>
            <p:nvSpPr>
              <p:cNvPr id="46" name="Line 64"/>
              <p:cNvSpPr>
                <a:spLocks noChangeShapeType="1"/>
              </p:cNvSpPr>
              <p:nvPr/>
            </p:nvSpPr>
            <p:spPr bwMode="auto">
              <a:xfrm>
                <a:off x="4041" y="2433"/>
                <a:ext cx="0" cy="4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sz="1800"/>
              </a:p>
            </p:txBody>
          </p:sp>
        </p:grpSp>
      </p:grpSp>
      <p:sp>
        <p:nvSpPr>
          <p:cNvPr id="48" name="AutoShape 24"/>
          <p:cNvSpPr>
            <a:spLocks noChangeArrowheads="1"/>
          </p:cNvSpPr>
          <p:nvPr/>
        </p:nvSpPr>
        <p:spPr bwMode="auto">
          <a:xfrm>
            <a:off x="4688940" y="2987675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1" name="AutoShape 24"/>
          <p:cNvSpPr>
            <a:spLocks noChangeArrowheads="1"/>
          </p:cNvSpPr>
          <p:nvPr/>
        </p:nvSpPr>
        <p:spPr bwMode="auto">
          <a:xfrm>
            <a:off x="5339615" y="2200598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53" name="Elbow Connector 52"/>
          <p:cNvCxnSpPr>
            <a:stCxn id="51" idx="1"/>
            <a:endCxn id="48" idx="3"/>
          </p:cNvCxnSpPr>
          <p:nvPr/>
        </p:nvCxnSpPr>
        <p:spPr bwMode="auto">
          <a:xfrm rot="10800000" flipV="1">
            <a:off x="4825465" y="2268860"/>
            <a:ext cx="514150" cy="78707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4797794" y="5076525"/>
            <a:ext cx="54864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4627095" y="3352800"/>
            <a:ext cx="73152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457200" y="1361975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Factory Method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dirty="0" smtClean="0"/>
          </a:p>
        </p:txBody>
      </p:sp>
      <p:sp>
        <p:nvSpPr>
          <p:cNvPr id="8195" name="Rectangle 38"/>
          <p:cNvSpPr>
            <a:spLocks noGrp="1" noChangeArrowheads="1"/>
          </p:cNvSpPr>
          <p:nvPr>
            <p:ph sz="quarter"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pPr eaLnBrk="1" hangingPunct="1">
              <a:buNone/>
            </a:pPr>
            <a:r>
              <a:rPr lang="en-US" sz="2300" dirty="0" smtClean="0"/>
              <a:t>Participants</a:t>
            </a:r>
          </a:p>
          <a:p>
            <a:pPr eaLnBrk="1" hangingPunct="1"/>
            <a:r>
              <a:rPr lang="en-US" sz="2300" dirty="0" smtClean="0"/>
              <a:t>Product</a:t>
            </a:r>
          </a:p>
          <a:p>
            <a:pPr lvl="1" eaLnBrk="1" hangingPunct="1"/>
            <a:r>
              <a:rPr lang="en-US" sz="1900" dirty="0" smtClean="0"/>
              <a:t>defines the interface class of objects that the factory method creates.</a:t>
            </a:r>
          </a:p>
          <a:p>
            <a:pPr eaLnBrk="1" hangingPunct="1"/>
            <a:r>
              <a:rPr lang="en-US" sz="2300" dirty="0" smtClean="0"/>
              <a:t>ConcreteProduct</a:t>
            </a:r>
          </a:p>
          <a:p>
            <a:pPr lvl="1" eaLnBrk="1" hangingPunct="1"/>
            <a:r>
              <a:rPr lang="en-US" sz="1900" dirty="0" smtClean="0"/>
              <a:t>Implements the Product interface.</a:t>
            </a:r>
          </a:p>
          <a:p>
            <a:pPr eaLnBrk="1" hangingPunct="1"/>
            <a:r>
              <a:rPr lang="en-US" sz="2300" dirty="0" smtClean="0"/>
              <a:t>Creator</a:t>
            </a:r>
          </a:p>
          <a:p>
            <a:pPr lvl="1" eaLnBrk="1" hangingPunct="1"/>
            <a:r>
              <a:rPr lang="en-US" sz="1900" dirty="0" smtClean="0"/>
              <a:t>declares the factory method, which returns an object of type Product.</a:t>
            </a:r>
          </a:p>
          <a:p>
            <a:pPr lvl="1" eaLnBrk="1" hangingPunct="1"/>
            <a:r>
              <a:rPr lang="en-US" sz="1900" dirty="0" smtClean="0"/>
              <a:t>may define a default implementation of the factory method.</a:t>
            </a:r>
          </a:p>
          <a:p>
            <a:pPr lvl="1" eaLnBrk="1" hangingPunct="1"/>
            <a:r>
              <a:rPr lang="en-US" sz="1900" dirty="0" smtClean="0"/>
              <a:t>may call the factory method to create a Product object.</a:t>
            </a:r>
          </a:p>
          <a:p>
            <a:pPr eaLnBrk="1" hangingPunct="1"/>
            <a:r>
              <a:rPr lang="en-US" sz="2300" dirty="0" err="1" smtClean="0"/>
              <a:t>ConcreteCreator</a:t>
            </a:r>
            <a:endParaRPr lang="en-US" sz="2300" dirty="0" smtClean="0"/>
          </a:p>
          <a:p>
            <a:pPr lvl="1" eaLnBrk="1" hangingPunct="1"/>
            <a:r>
              <a:rPr lang="en-US" sz="1900" dirty="0" smtClean="0"/>
              <a:t>overrides the factory method to return an instance of a ConcreteProduct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Factory Method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Collaborations:  Creator relies on its subclass to define the factory method so that it returns an instance of the appropriate ConcreteProduct.</a:t>
            </a:r>
          </a:p>
          <a:p>
            <a:pPr eaLnBrk="1" hangingPunct="1"/>
            <a:r>
              <a:rPr lang="en-US" dirty="0" smtClean="0"/>
              <a:t>Implementation</a:t>
            </a:r>
          </a:p>
          <a:p>
            <a:pPr lvl="1" eaLnBrk="1" hangingPunct="1"/>
            <a:r>
              <a:rPr lang="en-US" dirty="0" smtClean="0"/>
              <a:t>Creator class can be abstract or concrete.  A concrete Creator class could provide a default implementation for the factory method.</a:t>
            </a:r>
          </a:p>
          <a:p>
            <a:pPr lvl="1" eaLnBrk="1" hangingPunct="1"/>
            <a:r>
              <a:rPr lang="en-US" dirty="0" smtClean="0"/>
              <a:t>Generics (a.k.a. templates in C++) can often be used to avoid </a:t>
            </a:r>
            <a:r>
              <a:rPr lang="en-US" dirty="0" err="1" smtClean="0"/>
              <a:t>subclassing</a:t>
            </a:r>
            <a:r>
              <a:rPr lang="en-US" dirty="0" smtClean="0"/>
              <a:t> the creator. (Product class still needs to be </a:t>
            </a:r>
            <a:r>
              <a:rPr lang="en-US" dirty="0" err="1" smtClean="0"/>
              <a:t>subclassed</a:t>
            </a:r>
            <a:r>
              <a:rPr lang="en-US" dirty="0" smtClean="0"/>
              <a:t>).</a:t>
            </a:r>
          </a:p>
          <a:p>
            <a:pPr lvl="1" eaLnBrk="1" hangingPunct="1"/>
            <a:r>
              <a:rPr lang="en-US" dirty="0" smtClean="0"/>
              <a:t>The factory method can be parameterized, allowing it to create multiple kinds of products.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Factory </a:t>
            </a:r>
            <a:r>
              <a:rPr lang="en-US" dirty="0"/>
              <a:t>Method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ImageReader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DecodedImage</a:t>
            </a:r>
            <a:r>
              <a:rPr lang="en-US" dirty="0"/>
              <a:t> </a:t>
            </a:r>
            <a:r>
              <a:rPr lang="en-US" dirty="0" err="1"/>
              <a:t>getDecodedImage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GifReader</a:t>
            </a:r>
            <a:r>
              <a:rPr lang="en-US" dirty="0"/>
              <a:t> implements </a:t>
            </a:r>
            <a:r>
              <a:rPr lang="en-US" dirty="0" err="1"/>
              <a:t>ImageReader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GifReader</a:t>
            </a:r>
            <a:r>
              <a:rPr lang="en-US" dirty="0"/>
              <a:t>( </a:t>
            </a:r>
            <a:r>
              <a:rPr lang="en-US" dirty="0" err="1"/>
              <a:t>InputStream</a:t>
            </a:r>
            <a:r>
              <a:rPr lang="en-US" dirty="0"/>
              <a:t> in ) {</a:t>
            </a:r>
          </a:p>
          <a:p>
            <a:pPr marL="0" indent="0">
              <a:buNone/>
            </a:pPr>
            <a:r>
              <a:rPr lang="en-US" dirty="0"/>
              <a:t>        // check that it's a gif, throw exception if it's not, then if it is decode it.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DecodedImage</a:t>
            </a:r>
            <a:r>
              <a:rPr lang="en-US" dirty="0"/>
              <a:t> </a:t>
            </a:r>
            <a:r>
              <a:rPr lang="en-US" dirty="0" err="1"/>
              <a:t>getDecodedImage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return </a:t>
            </a:r>
            <a:r>
              <a:rPr lang="en-US" dirty="0" err="1"/>
              <a:t>decodedImage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JpegReader</a:t>
            </a:r>
            <a:r>
              <a:rPr lang="en-US" dirty="0"/>
              <a:t> implements </a:t>
            </a:r>
            <a:r>
              <a:rPr lang="en-US" dirty="0" err="1"/>
              <a:t>ImageReader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//...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22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4248</TotalTime>
  <Words>1090</Words>
  <Application>Microsoft Office PowerPoint</Application>
  <PresentationFormat>On-screen Show (4:3)</PresentationFormat>
  <Paragraphs>148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The Factory Method Pattern (Creational)</vt:lpstr>
      <vt:lpstr>Motivating Example</vt:lpstr>
      <vt:lpstr>Motivating Example (continued)</vt:lpstr>
      <vt:lpstr>Motivating Example (continued)</vt:lpstr>
      <vt:lpstr>Factory Method Pattern</vt:lpstr>
      <vt:lpstr>Factory Method Pattern (continued)</vt:lpstr>
      <vt:lpstr>Factory Method Pattern (continued)</vt:lpstr>
      <vt:lpstr>Factory Method Pattern (continued)</vt:lpstr>
      <vt:lpstr>Example: Factory Method Pattern</vt:lpstr>
      <vt:lpstr>Factory Method Pattern in Java (Revisiting the Motivating Example)</vt:lpstr>
      <vt:lpstr>Factory Method Pattern in Java</vt:lpstr>
      <vt:lpstr>Methods that Create New Objects</vt:lpstr>
      <vt:lpstr>Advantages of Factory Methods (from Effective Java)</vt:lpstr>
      <vt:lpstr>Related Patterns</vt:lpstr>
      <vt:lpstr>References</vt:lpstr>
    </vt:vector>
  </TitlesOfParts>
  <Company>SoftMoore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Deepti Joshi</dc:creator>
  <cp:lastModifiedBy>Deepti Joshi</cp:lastModifiedBy>
  <cp:revision>242</cp:revision>
  <cp:lastPrinted>1999-09-29T12:48:05Z</cp:lastPrinted>
  <dcterms:created xsi:type="dcterms:W3CDTF">1998-10-23T20:46:09Z</dcterms:created>
  <dcterms:modified xsi:type="dcterms:W3CDTF">2013-10-03T17:10:30Z</dcterms:modified>
</cp:coreProperties>
</file>