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64" r:id="rId3"/>
    <p:sldId id="474" r:id="rId4"/>
    <p:sldId id="470" r:id="rId5"/>
    <p:sldId id="472" r:id="rId6"/>
    <p:sldId id="473" r:id="rId7"/>
    <p:sldId id="476" r:id="rId8"/>
    <p:sldId id="465" r:id="rId9"/>
    <p:sldId id="466" r:id="rId10"/>
    <p:sldId id="475" r:id="rId11"/>
    <p:sldId id="477" r:id="rId12"/>
    <p:sldId id="467" r:id="rId13"/>
    <p:sldId id="478" r:id="rId14"/>
    <p:sldId id="479" r:id="rId15"/>
    <p:sldId id="480" r:id="rId16"/>
    <p:sldId id="468" r:id="rId17"/>
    <p:sldId id="469" r:id="rId18"/>
    <p:sldId id="481" r:id="rId19"/>
    <p:sldId id="482" r:id="rId20"/>
    <p:sldId id="483" r:id="rId21"/>
    <p:sldId id="486" r:id="rId22"/>
    <p:sldId id="485" r:id="rId23"/>
    <p:sldId id="487" r:id="rId24"/>
    <p:sldId id="448" r:id="rId25"/>
    <p:sldId id="488" r:id="rId26"/>
    <p:sldId id="418" r:id="rId2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4" autoAdjust="0"/>
    <p:restoredTop sz="90929"/>
  </p:normalViewPr>
  <p:slideViewPr>
    <p:cSldViewPr>
      <p:cViewPr>
        <p:scale>
          <a:sx n="60" d="100"/>
          <a:sy n="60" d="100"/>
        </p:scale>
        <p:origin x="-1362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notesViewPr>
    <p:cSldViewPr>
      <p:cViewPr varScale="1">
        <p:scale>
          <a:sx n="60" d="100"/>
          <a:sy n="60" d="100"/>
        </p:scale>
        <p:origin x="-2323" y="-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Composite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20-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6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13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C5835-742F-48D8-B08C-D5A2DDB97DD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C5835-742F-48D8-B08C-D5A2DDB97DD3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196BE-D75E-4724-B54E-CFD74950395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C5835-742F-48D8-B08C-D5A2DDB97DD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1477-8DCF-4DE3-99E9-C05F5A0C99C8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1477-8DCF-4DE3-99E9-C05F5A0C99C8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1477-8DCF-4DE3-99E9-C05F5A0C99C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1477-8DCF-4DE3-99E9-C05F5A0C99C8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B21E8-E8DC-41B3-BC2B-F89A94680F8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D695D-337E-4328-A8AE-5802F72E9D03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10/24/2013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odesign.com/composite-pattern-shapes-example-java-sourcecod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javaworld/jw-09-2002/jw-0913-designpatterns.html" TargetMode="External"/><Relationship Id="rId2" Type="http://schemas.openxmlformats.org/officeDocument/2006/relationships/hyperlink" Target="http://en.wikipedia.org/wiki/Composite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search.ibm.com/designpatterns/pubs/jr-sep01.pdf" TargetMode="External"/><Relationship Id="rId5" Type="http://schemas.openxmlformats.org/officeDocument/2006/relationships/hyperlink" Target="http://userpages.umbc.edu/~tarr/dp/lectures/Composite-2pp.pdf" TargetMode="External"/><Relationship Id="rId4" Type="http://schemas.openxmlformats.org/officeDocument/2006/relationships/hyperlink" Target="http://sourcemaking.com/design_patterns/factory_metho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Composite Pattern</a:t>
            </a:r>
            <a:br>
              <a:rPr lang="en-US" dirty="0" smtClean="0"/>
            </a:br>
            <a:r>
              <a:rPr lang="en-US" sz="3200" dirty="0" smtClean="0"/>
              <a:t>(Structural)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Composite Pattern</a:t>
            </a:r>
            <a:br>
              <a:rPr lang="en-US" dirty="0" smtClean="0"/>
            </a:br>
            <a:r>
              <a:rPr lang="en-US" sz="2400" b="1" dirty="0"/>
              <a:t>Participants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</a:t>
            </a:r>
            <a:r>
              <a:rPr lang="en-US" dirty="0" smtClean="0"/>
              <a:t>(abstract class)</a:t>
            </a:r>
          </a:p>
          <a:p>
            <a:pPr lvl="1"/>
            <a:r>
              <a:rPr lang="en-US" dirty="0" smtClean="0"/>
              <a:t>declares interface for objects in the composition.</a:t>
            </a:r>
          </a:p>
          <a:p>
            <a:pPr lvl="1"/>
            <a:r>
              <a:rPr lang="en-US" dirty="0" smtClean="0"/>
              <a:t>implements default behavior common to all classes, as appropriate.</a:t>
            </a:r>
          </a:p>
          <a:p>
            <a:pPr lvl="1"/>
            <a:r>
              <a:rPr lang="en-US" dirty="0" smtClean="0"/>
              <a:t>declares an interface for accessing and managing its child components.</a:t>
            </a:r>
          </a:p>
          <a:p>
            <a:pPr lvl="1"/>
            <a:r>
              <a:rPr lang="en-US" dirty="0" smtClean="0"/>
              <a:t>(optional) defines an interface for accessing a component’s parent in the recursive structure.</a:t>
            </a:r>
          </a:p>
          <a:p>
            <a:r>
              <a:rPr lang="en-US" dirty="0" smtClean="0"/>
              <a:t>Leaf</a:t>
            </a:r>
          </a:p>
          <a:p>
            <a:pPr lvl="1"/>
            <a:r>
              <a:rPr lang="en-US" dirty="0" smtClean="0"/>
              <a:t>represents leaf objects in the composition (no children).</a:t>
            </a:r>
          </a:p>
          <a:p>
            <a:pPr lvl="1"/>
            <a:r>
              <a:rPr lang="en-US" dirty="0" smtClean="0"/>
              <a:t>defines behavior for primitive objects in 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Composite Pattern</a:t>
            </a:r>
            <a:br>
              <a:rPr lang="en-US" dirty="0" smtClean="0"/>
            </a:br>
            <a:r>
              <a:rPr lang="en-US" sz="2400" b="1" dirty="0"/>
              <a:t>Participants (continued)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  <a:endParaRPr lang="en-US" dirty="0" smtClean="0"/>
          </a:p>
          <a:p>
            <a:pPr lvl="1"/>
            <a:r>
              <a:rPr lang="en-US" dirty="0" smtClean="0"/>
              <a:t>defines behavior for components having children.</a:t>
            </a:r>
          </a:p>
          <a:p>
            <a:pPr lvl="1"/>
            <a:r>
              <a:rPr lang="en-US" dirty="0" smtClean="0"/>
              <a:t>stores child objects.</a:t>
            </a:r>
          </a:p>
          <a:p>
            <a:pPr lvl="1"/>
            <a:r>
              <a:rPr lang="en-US" dirty="0" smtClean="0"/>
              <a:t>implements child-related operations defined in Component by delegating to all child objects.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manipulates objects in the composition through the Component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Composite Pattern</a:t>
            </a:r>
            <a:br>
              <a:rPr lang="en-US" dirty="0" smtClean="0"/>
            </a:br>
            <a:r>
              <a:rPr lang="en-US" sz="2400" b="1" dirty="0"/>
              <a:t>Collaborations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Clients </a:t>
            </a:r>
            <a:r>
              <a:rPr lang="en-US" dirty="0" smtClean="0"/>
              <a:t>use the Component class interface to interact with objects in the composite structure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recipient is a Leaf, then the request is handled directly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recipient is a Composite, then it usually forwards requests to its child components, possibly performing additional operations before and/or after forwarding.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Composite Pattern</a:t>
            </a:r>
            <a:br>
              <a:rPr lang="en-US" dirty="0" smtClean="0"/>
            </a:br>
            <a:r>
              <a:rPr lang="en-US" sz="2400" b="1" dirty="0" smtClean="0"/>
              <a:t>Consequences</a:t>
            </a:r>
            <a:endParaRPr lang="en-US" sz="2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defines </a:t>
            </a:r>
            <a:r>
              <a:rPr lang="en-US" sz="2600" dirty="0" smtClean="0"/>
              <a:t>class hierarchies consisting of primitive objects and composite objects.  Primitive objects can be composed into more complex objects, which in turn can be composed, and so on recursively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makes the client simple.  Clients can treat composite structures and individual objects uniformly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makes it easier to add new kinds of components.  Clients don’t have to be changed for new Component classes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makes it harder to restrict the components of a composite – must use run-time checks.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Composite Pattern</a:t>
            </a:r>
            <a:br>
              <a:rPr lang="en-US" dirty="0" smtClean="0"/>
            </a:br>
            <a:r>
              <a:rPr lang="en-US" sz="2400" b="1" dirty="0"/>
              <a:t>Implementation Issues</a:t>
            </a:r>
            <a:endParaRPr lang="en-US" sz="28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 smtClean="0"/>
              <a:t>parent references.</a:t>
            </a:r>
          </a:p>
          <a:p>
            <a:pPr lvl="1"/>
            <a:r>
              <a:rPr lang="en-US" dirty="0" smtClean="0"/>
              <a:t>simplify moving up in the structure</a:t>
            </a:r>
          </a:p>
          <a:p>
            <a:pPr lvl="1"/>
            <a:r>
              <a:rPr lang="en-US" dirty="0" smtClean="0"/>
              <a:t>usually defined in the Component class</a:t>
            </a:r>
          </a:p>
          <a:p>
            <a:r>
              <a:rPr lang="en-US" dirty="0" smtClean="0"/>
              <a:t>Sharing components.</a:t>
            </a:r>
          </a:p>
          <a:p>
            <a:pPr lvl="1"/>
            <a:r>
              <a:rPr lang="en-US" dirty="0" smtClean="0"/>
              <a:t>difficult if a component can have no more than one parent</a:t>
            </a:r>
          </a:p>
          <a:p>
            <a:r>
              <a:rPr lang="en-US" dirty="0" smtClean="0"/>
              <a:t>Maximizing the Component interface.</a:t>
            </a:r>
          </a:p>
          <a:p>
            <a:pPr lvl="1"/>
            <a:r>
              <a:rPr lang="en-US" dirty="0" smtClean="0"/>
              <a:t>simplifies the client, but there are many operations that are not meaningful for Leaf classes</a:t>
            </a:r>
          </a:p>
          <a:p>
            <a:pPr lvl="1"/>
            <a:r>
              <a:rPr lang="en-US" dirty="0" smtClean="0"/>
              <a:t>helpful to sometimes view a Leaf as a Composite that never has any children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Composite Pattern</a:t>
            </a:r>
            <a:br>
              <a:rPr lang="en-US" dirty="0" smtClean="0"/>
            </a:br>
            <a:r>
              <a:rPr lang="en-US" sz="2400" b="1" dirty="0"/>
              <a:t>Implementation Issues 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Declaring </a:t>
            </a:r>
            <a:r>
              <a:rPr lang="en-US" dirty="0" smtClean="0"/>
              <a:t>the child management operations.</a:t>
            </a:r>
          </a:p>
          <a:p>
            <a:pPr lvl="1"/>
            <a:r>
              <a:rPr lang="en-US" dirty="0" smtClean="0"/>
              <a:t>Should the add() and remove() operations be declared in Component or Composite?</a:t>
            </a:r>
          </a:p>
          <a:p>
            <a:pPr lvl="1"/>
            <a:r>
              <a:rPr lang="en-US" dirty="0" smtClean="0"/>
              <a:t>Decision involves tradeoff between safety (declared in Composite) and transparency (declared in Component)</a:t>
            </a:r>
          </a:p>
          <a:p>
            <a:pPr lvl="1"/>
            <a:r>
              <a:rPr lang="en-US" dirty="0" err="1" smtClean="0"/>
              <a:t>GoF</a:t>
            </a:r>
            <a:r>
              <a:rPr lang="en-US" dirty="0" smtClean="0"/>
              <a:t> design emphasizes transparency over safety.</a:t>
            </a:r>
          </a:p>
          <a:p>
            <a:r>
              <a:rPr lang="en-US" dirty="0" smtClean="0"/>
              <a:t>Child Ordering</a:t>
            </a:r>
          </a:p>
          <a:p>
            <a:pPr lvl="1"/>
            <a:r>
              <a:rPr lang="en-US" dirty="0" smtClean="0"/>
              <a:t>must design child access and management interfaces to manage the sequence of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Example 1 Revisited</a:t>
            </a:r>
            <a:endParaRPr lang="en-US" sz="2800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2217420" y="1524000"/>
            <a:ext cx="1645920" cy="1371600"/>
            <a:chOff x="3705224" y="1752600"/>
            <a:chExt cx="1645920" cy="1371600"/>
          </a:xfrm>
        </p:grpSpPr>
        <p:sp>
          <p:nvSpPr>
            <p:cNvPr id="24597" name="Rectangle 5"/>
            <p:cNvSpPr>
              <a:spLocks noChangeArrowheads="1"/>
            </p:cNvSpPr>
            <p:nvPr/>
          </p:nvSpPr>
          <p:spPr bwMode="auto">
            <a:xfrm>
              <a:off x="3705224" y="1752600"/>
              <a:ext cx="1645920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/>
                <a:t>  </a:t>
              </a:r>
              <a:r>
                <a:rPr lang="en-US" sz="1800" i="1" dirty="0" err="1" smtClean="0"/>
                <a:t>AbstractFile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/>
                <a:t>delete()</a:t>
              </a:r>
            </a:p>
            <a:p>
              <a:pPr algn="l"/>
              <a:r>
                <a:rPr lang="en-US" sz="1800" dirty="0"/>
                <a:t>...</a:t>
              </a:r>
            </a:p>
          </p:txBody>
        </p:sp>
        <p:sp>
          <p:nvSpPr>
            <p:cNvPr id="24598" name="Line 6"/>
            <p:cNvSpPr>
              <a:spLocks noChangeShapeType="1"/>
            </p:cNvSpPr>
            <p:nvPr/>
          </p:nvSpPr>
          <p:spPr bwMode="auto">
            <a:xfrm>
              <a:off x="3705224" y="2251075"/>
              <a:ext cx="1645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24599" name="Line 7"/>
            <p:cNvSpPr>
              <a:spLocks noChangeShapeType="1"/>
            </p:cNvSpPr>
            <p:nvPr/>
          </p:nvSpPr>
          <p:spPr bwMode="auto">
            <a:xfrm>
              <a:off x="3705224" y="2362200"/>
              <a:ext cx="1645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66800" y="3581400"/>
            <a:ext cx="1280160" cy="1371600"/>
            <a:chOff x="2514599" y="4084638"/>
            <a:chExt cx="1280160" cy="1371600"/>
          </a:xfrm>
        </p:grpSpPr>
        <p:sp>
          <p:nvSpPr>
            <p:cNvPr id="24594" name="Rectangle 13"/>
            <p:cNvSpPr>
              <a:spLocks noChangeArrowheads="1"/>
            </p:cNvSpPr>
            <p:nvPr/>
          </p:nvSpPr>
          <p:spPr bwMode="auto">
            <a:xfrm>
              <a:off x="2514599" y="4084638"/>
              <a:ext cx="1280160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/>
                <a:t>     </a:t>
              </a:r>
              <a:r>
                <a:rPr lang="en-US" sz="1800" dirty="0" smtClean="0"/>
                <a:t> File</a:t>
              </a:r>
              <a:r>
                <a:rPr lang="en-US" sz="1800" dirty="0"/>
                <a:t/>
              </a:r>
              <a:br>
                <a:rPr lang="en-US" sz="1800" dirty="0"/>
              </a:br>
              <a:endParaRPr lang="en-US" sz="1800" dirty="0"/>
            </a:p>
            <a:p>
              <a:pPr algn="l"/>
              <a:r>
                <a:rPr lang="en-US" sz="1800" dirty="0"/>
                <a:t>delete()</a:t>
              </a:r>
            </a:p>
            <a:p>
              <a:pPr algn="l"/>
              <a:r>
                <a:rPr lang="en-US" sz="1800" dirty="0"/>
                <a:t>...</a:t>
              </a:r>
            </a:p>
          </p:txBody>
        </p:sp>
        <p:sp>
          <p:nvSpPr>
            <p:cNvPr id="24595" name="Line 14"/>
            <p:cNvSpPr>
              <a:spLocks noChangeShapeType="1"/>
            </p:cNvSpPr>
            <p:nvPr/>
          </p:nvSpPr>
          <p:spPr bwMode="auto">
            <a:xfrm>
              <a:off x="2514599" y="4576763"/>
              <a:ext cx="1280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24596" name="Line 15"/>
            <p:cNvSpPr>
              <a:spLocks noChangeShapeType="1"/>
            </p:cNvSpPr>
            <p:nvPr/>
          </p:nvSpPr>
          <p:spPr bwMode="auto">
            <a:xfrm>
              <a:off x="2514599" y="4686300"/>
              <a:ext cx="1280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24586" name="AutoShape 17"/>
          <p:cNvSpPr>
            <a:spLocks noChangeArrowheads="1"/>
          </p:cNvSpPr>
          <p:nvPr/>
        </p:nvSpPr>
        <p:spPr bwMode="auto">
          <a:xfrm>
            <a:off x="2949099" y="2914650"/>
            <a:ext cx="182563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cxnSp>
        <p:nvCxnSpPr>
          <p:cNvPr id="24587" name="AutoShape 18"/>
          <p:cNvCxnSpPr>
            <a:cxnSpLocks noChangeShapeType="1"/>
            <a:stCxn id="24594" idx="0"/>
            <a:endCxn id="24586" idx="3"/>
          </p:cNvCxnSpPr>
          <p:nvPr/>
        </p:nvCxnSpPr>
        <p:spPr bwMode="auto">
          <a:xfrm rot="5400000" flipH="1" flipV="1">
            <a:off x="2131537" y="2672557"/>
            <a:ext cx="484187" cy="133350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4588" name="AutoShape 19"/>
          <p:cNvCxnSpPr>
            <a:cxnSpLocks noChangeShapeType="1"/>
            <a:stCxn id="24583" idx="0"/>
            <a:endCxn id="24586" idx="3"/>
          </p:cNvCxnSpPr>
          <p:nvPr/>
        </p:nvCxnSpPr>
        <p:spPr bwMode="auto">
          <a:xfrm rot="16200000" flipV="1">
            <a:off x="3556478" y="2581117"/>
            <a:ext cx="484187" cy="15163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24589" name="AutoShape 21"/>
          <p:cNvSpPr>
            <a:spLocks noChangeArrowheads="1"/>
          </p:cNvSpPr>
          <p:nvPr/>
        </p:nvSpPr>
        <p:spPr bwMode="auto">
          <a:xfrm>
            <a:off x="5403851" y="4140200"/>
            <a:ext cx="320675" cy="18256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4590" name="AutoShape 22"/>
          <p:cNvCxnSpPr>
            <a:cxnSpLocks noChangeShapeType="1"/>
            <a:stCxn id="24597" idx="3"/>
            <a:endCxn id="24589" idx="3"/>
          </p:cNvCxnSpPr>
          <p:nvPr/>
        </p:nvCxnSpPr>
        <p:spPr bwMode="auto">
          <a:xfrm>
            <a:off x="3863340" y="2209800"/>
            <a:ext cx="1861186" cy="2021681"/>
          </a:xfrm>
          <a:prstGeom prst="bentConnector3">
            <a:avLst>
              <a:gd name="adj1" fmla="val 11228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24592" name="Text Box 24"/>
          <p:cNvSpPr txBox="1">
            <a:spLocks noChangeArrowheads="1"/>
          </p:cNvSpPr>
          <p:nvPr/>
        </p:nvSpPr>
        <p:spPr bwMode="auto">
          <a:xfrm>
            <a:off x="5648462" y="3888538"/>
            <a:ext cx="314189" cy="3699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33801" y="3581400"/>
            <a:ext cx="1645920" cy="1371600"/>
            <a:chOff x="5181600" y="4084638"/>
            <a:chExt cx="1645920" cy="1371600"/>
          </a:xfrm>
        </p:grpSpPr>
        <p:sp>
          <p:nvSpPr>
            <p:cNvPr id="24583" name="Rectangle 9"/>
            <p:cNvSpPr>
              <a:spLocks noChangeArrowheads="1"/>
            </p:cNvSpPr>
            <p:nvPr/>
          </p:nvSpPr>
          <p:spPr bwMode="auto">
            <a:xfrm>
              <a:off x="5181600" y="4084638"/>
              <a:ext cx="1645920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/>
                <a:t>    Directory</a:t>
              </a:r>
            </a:p>
            <a:p>
              <a:pPr algn="l"/>
              <a:endParaRPr lang="en-US" sz="1800" dirty="0"/>
            </a:p>
            <a:p>
              <a:pPr algn="l"/>
              <a:r>
                <a:rPr lang="en-US" sz="1800" dirty="0"/>
                <a:t>delete()</a:t>
              </a:r>
            </a:p>
            <a:p>
              <a:pPr algn="l"/>
              <a:r>
                <a:rPr lang="en-US" sz="1800" dirty="0"/>
                <a:t>...</a:t>
              </a:r>
            </a:p>
          </p:txBody>
        </p:sp>
        <p:sp>
          <p:nvSpPr>
            <p:cNvPr id="24584" name="Line 10"/>
            <p:cNvSpPr>
              <a:spLocks noChangeShapeType="1"/>
            </p:cNvSpPr>
            <p:nvPr/>
          </p:nvSpPr>
          <p:spPr bwMode="auto">
            <a:xfrm>
              <a:off x="5181600" y="4576763"/>
              <a:ext cx="1645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24593" name="Line 27"/>
            <p:cNvSpPr>
              <a:spLocks noChangeShapeType="1"/>
            </p:cNvSpPr>
            <p:nvPr/>
          </p:nvSpPr>
          <p:spPr bwMode="auto">
            <a:xfrm>
              <a:off x="5181600" y="4686300"/>
              <a:ext cx="1645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3914776" y="1916026"/>
            <a:ext cx="275718" cy="36997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*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339840" y="4059237"/>
            <a:ext cx="2194560" cy="1005840"/>
            <a:chOff x="6746875" y="5075579"/>
            <a:chExt cx="2194560" cy="731520"/>
          </a:xfrm>
        </p:grpSpPr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6747426" y="5105583"/>
              <a:ext cx="2044149" cy="6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800" dirty="0"/>
                <a:t>for all </a:t>
              </a:r>
              <a:r>
                <a:rPr lang="en-US" sz="1800" dirty="0" smtClean="0"/>
                <a:t>c </a:t>
              </a:r>
              <a:r>
                <a:rPr lang="en-US" sz="1800" dirty="0"/>
                <a:t>in children</a:t>
              </a:r>
            </a:p>
            <a:p>
              <a:pPr algn="l"/>
              <a:r>
                <a:rPr lang="en-US" sz="1800" dirty="0"/>
                <a:t>    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c.delete</a:t>
              </a:r>
              <a:r>
                <a:rPr lang="en-US" sz="1800" dirty="0" smtClean="0"/>
                <a:t>();</a:t>
              </a:r>
            </a:p>
            <a:p>
              <a:pPr algn="l"/>
              <a:r>
                <a:rPr lang="en-US" sz="1800" dirty="0" err="1" smtClean="0"/>
                <a:t>deleteSelf</a:t>
              </a:r>
              <a:r>
                <a:rPr lang="en-US" sz="1800" dirty="0" smtClean="0"/>
                <a:t>();</a:t>
              </a:r>
            </a:p>
          </p:txBody>
        </p:sp>
        <p:grpSp>
          <p:nvGrpSpPr>
            <p:cNvPr id="30" name="Group 26"/>
            <p:cNvGrpSpPr>
              <a:grpSpLocks/>
            </p:cNvGrpSpPr>
            <p:nvPr/>
          </p:nvGrpSpPr>
          <p:grpSpPr bwMode="auto">
            <a:xfrm>
              <a:off x="6746875" y="5075579"/>
              <a:ext cx="2194560" cy="731520"/>
              <a:chOff x="4340" y="3149"/>
              <a:chExt cx="1152" cy="405"/>
            </a:xfrm>
          </p:grpSpPr>
          <p:sp>
            <p:nvSpPr>
              <p:cNvPr id="31" name="AutoShape 19"/>
              <p:cNvSpPr>
                <a:spLocks noChangeArrowheads="1"/>
              </p:cNvSpPr>
              <p:nvPr/>
            </p:nvSpPr>
            <p:spPr bwMode="auto">
              <a:xfrm>
                <a:off x="5391" y="3149"/>
                <a:ext cx="101" cy="133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>
                <a:off x="4340" y="3149"/>
                <a:ext cx="0" cy="4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>
                <a:off x="4340" y="3548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4340" y="3149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>
                <a:off x="5492" y="3283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4561205" y="43554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6329680" y="43554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8" name="Elbow Connector 241"/>
          <p:cNvCxnSpPr>
            <a:stCxn id="36" idx="3"/>
            <a:endCxn id="37" idx="1"/>
          </p:cNvCxnSpPr>
          <p:nvPr/>
        </p:nvCxnSpPr>
        <p:spPr bwMode="auto">
          <a:xfrm>
            <a:off x="4697730" y="4423728"/>
            <a:ext cx="163195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962422" y="5257800"/>
            <a:ext cx="72191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Note:  Most file systems also allow links (a.k.a., shortcuts)</a:t>
            </a:r>
          </a:p>
          <a:p>
            <a:pPr algn="l"/>
            <a:r>
              <a:rPr lang="en-US" sz="2000" dirty="0" smtClean="0"/>
              <a:t>as another type of file component; i.e., another subclass of</a:t>
            </a:r>
          </a:p>
          <a:p>
            <a:pPr algn="l"/>
            <a:r>
              <a:rPr lang="en-US" sz="2000" dirty="0" err="1" smtClean="0"/>
              <a:t>AbstractFile</a:t>
            </a:r>
            <a:r>
              <a:rPr lang="en-US" sz="2000" dirty="0" smtClean="0"/>
              <a:t>.  A link would be an example of the Proxy pattern.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Composite Example 1 Revisited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 (instance) diagram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1804988" y="4454524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/>
              <a:t>: Directory</a:t>
            </a:r>
          </a:p>
        </p:txBody>
      </p:sp>
      <p:sp>
        <p:nvSpPr>
          <p:cNvPr id="25607" name="Rectangle 22"/>
          <p:cNvSpPr>
            <a:spLocks noChangeArrowheads="1"/>
          </p:cNvSpPr>
          <p:nvPr/>
        </p:nvSpPr>
        <p:spPr bwMode="auto">
          <a:xfrm>
            <a:off x="3489854" y="3179762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 dirty="0"/>
              <a:t>: Directory</a:t>
            </a: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1828800" y="3179762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/>
              <a:t>: File</a:t>
            </a:r>
          </a:p>
        </p:txBody>
      </p:sp>
      <p:sp>
        <p:nvSpPr>
          <p:cNvPr id="25609" name="AutoShape 24"/>
          <p:cNvSpPr>
            <a:spLocks noChangeArrowheads="1"/>
          </p:cNvSpPr>
          <p:nvPr/>
        </p:nvSpPr>
        <p:spPr bwMode="auto">
          <a:xfrm>
            <a:off x="2353787" y="4916488"/>
            <a:ext cx="182563" cy="274637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25610" name="Rectangle 25"/>
          <p:cNvSpPr>
            <a:spLocks noChangeArrowheads="1"/>
          </p:cNvSpPr>
          <p:nvPr/>
        </p:nvSpPr>
        <p:spPr bwMode="auto">
          <a:xfrm>
            <a:off x="4097337" y="1828800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 dirty="0"/>
              <a:t>: Directory</a:t>
            </a:r>
          </a:p>
        </p:txBody>
      </p:sp>
      <p:sp>
        <p:nvSpPr>
          <p:cNvPr id="25611" name="AutoShape 26"/>
          <p:cNvSpPr>
            <a:spLocks noChangeArrowheads="1"/>
          </p:cNvSpPr>
          <p:nvPr/>
        </p:nvSpPr>
        <p:spPr bwMode="auto">
          <a:xfrm>
            <a:off x="4646136" y="2290763"/>
            <a:ext cx="182563" cy="274637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25612" name="AutoShape 27"/>
          <p:cNvSpPr>
            <a:spLocks noChangeArrowheads="1"/>
          </p:cNvSpPr>
          <p:nvPr/>
        </p:nvSpPr>
        <p:spPr bwMode="auto">
          <a:xfrm>
            <a:off x="4038653" y="3651251"/>
            <a:ext cx="182562" cy="274638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25613" name="Rectangle 28"/>
          <p:cNvSpPr>
            <a:spLocks noChangeArrowheads="1"/>
          </p:cNvSpPr>
          <p:nvPr/>
        </p:nvSpPr>
        <p:spPr bwMode="auto">
          <a:xfrm>
            <a:off x="5150908" y="3179762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/>
              <a:t>: File</a:t>
            </a:r>
          </a:p>
        </p:txBody>
      </p:sp>
      <p:sp>
        <p:nvSpPr>
          <p:cNvPr id="25614" name="Rectangle 29"/>
          <p:cNvSpPr>
            <a:spLocks noChangeArrowheads="1"/>
          </p:cNvSpPr>
          <p:nvPr/>
        </p:nvSpPr>
        <p:spPr bwMode="auto">
          <a:xfrm>
            <a:off x="6811963" y="3179762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/>
              <a:t>: File</a:t>
            </a:r>
          </a:p>
        </p:txBody>
      </p:sp>
      <p:sp>
        <p:nvSpPr>
          <p:cNvPr id="25615" name="Rectangle 30"/>
          <p:cNvSpPr>
            <a:spLocks noChangeArrowheads="1"/>
          </p:cNvSpPr>
          <p:nvPr/>
        </p:nvSpPr>
        <p:spPr bwMode="auto">
          <a:xfrm>
            <a:off x="3496469" y="4454524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/>
              <a:t>: File</a:t>
            </a:r>
          </a:p>
        </p:txBody>
      </p:sp>
      <p:sp>
        <p:nvSpPr>
          <p:cNvPr id="25616" name="Rectangle 31"/>
          <p:cNvSpPr>
            <a:spLocks noChangeArrowheads="1"/>
          </p:cNvSpPr>
          <p:nvPr/>
        </p:nvSpPr>
        <p:spPr bwMode="auto">
          <a:xfrm>
            <a:off x="5187950" y="4454524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/>
              <a:t>: File</a:t>
            </a:r>
          </a:p>
        </p:txBody>
      </p:sp>
      <p:sp>
        <p:nvSpPr>
          <p:cNvPr id="25617" name="Rectangle 32"/>
          <p:cNvSpPr>
            <a:spLocks noChangeArrowheads="1"/>
          </p:cNvSpPr>
          <p:nvPr/>
        </p:nvSpPr>
        <p:spPr bwMode="auto">
          <a:xfrm>
            <a:off x="931863" y="5730874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/>
              <a:t>: File</a:t>
            </a:r>
          </a:p>
        </p:txBody>
      </p:sp>
      <p:sp>
        <p:nvSpPr>
          <p:cNvPr id="25618" name="Rectangle 33"/>
          <p:cNvSpPr>
            <a:spLocks noChangeArrowheads="1"/>
          </p:cNvSpPr>
          <p:nvPr/>
        </p:nvSpPr>
        <p:spPr bwMode="auto">
          <a:xfrm>
            <a:off x="2684463" y="5730874"/>
            <a:ext cx="12801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/>
              <a:t>: File</a:t>
            </a:r>
          </a:p>
        </p:txBody>
      </p:sp>
      <p:cxnSp>
        <p:nvCxnSpPr>
          <p:cNvPr id="25619" name="AutoShape 34"/>
          <p:cNvCxnSpPr>
            <a:cxnSpLocks noChangeShapeType="1"/>
            <a:stCxn id="25611" idx="2"/>
            <a:endCxn id="25608" idx="0"/>
          </p:cNvCxnSpPr>
          <p:nvPr/>
        </p:nvCxnSpPr>
        <p:spPr bwMode="auto">
          <a:xfrm rot="5400000">
            <a:off x="3295968" y="1738312"/>
            <a:ext cx="614362" cy="22685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5620" name="AutoShape 35"/>
          <p:cNvCxnSpPr>
            <a:cxnSpLocks noChangeShapeType="1"/>
            <a:stCxn id="25611" idx="2"/>
            <a:endCxn id="25607" idx="0"/>
          </p:cNvCxnSpPr>
          <p:nvPr/>
        </p:nvCxnSpPr>
        <p:spPr bwMode="auto">
          <a:xfrm rot="5400000">
            <a:off x="4126495" y="2568839"/>
            <a:ext cx="614362" cy="6074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5621" name="AutoShape 36"/>
          <p:cNvCxnSpPr>
            <a:cxnSpLocks noChangeShapeType="1"/>
            <a:stCxn id="25611" idx="2"/>
            <a:endCxn id="25613" idx="0"/>
          </p:cNvCxnSpPr>
          <p:nvPr/>
        </p:nvCxnSpPr>
        <p:spPr bwMode="auto">
          <a:xfrm rot="16200000" flipH="1">
            <a:off x="4957022" y="2345796"/>
            <a:ext cx="614362" cy="105357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5622" name="AutoShape 37"/>
          <p:cNvCxnSpPr>
            <a:cxnSpLocks noChangeShapeType="1"/>
            <a:stCxn id="25611" idx="2"/>
            <a:endCxn id="25614" idx="0"/>
          </p:cNvCxnSpPr>
          <p:nvPr/>
        </p:nvCxnSpPr>
        <p:spPr bwMode="auto">
          <a:xfrm rot="16200000" flipH="1">
            <a:off x="5787549" y="1515268"/>
            <a:ext cx="614362" cy="27146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5623" name="AutoShape 38"/>
          <p:cNvCxnSpPr>
            <a:cxnSpLocks noChangeShapeType="1"/>
            <a:stCxn id="25612" idx="2"/>
            <a:endCxn id="25606" idx="0"/>
          </p:cNvCxnSpPr>
          <p:nvPr/>
        </p:nvCxnSpPr>
        <p:spPr bwMode="auto">
          <a:xfrm rot="5400000">
            <a:off x="3023184" y="3347773"/>
            <a:ext cx="528635" cy="168486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5624" name="AutoShape 39"/>
          <p:cNvCxnSpPr>
            <a:cxnSpLocks noChangeShapeType="1"/>
            <a:stCxn id="25612" idx="2"/>
            <a:endCxn id="25615" idx="0"/>
          </p:cNvCxnSpPr>
          <p:nvPr/>
        </p:nvCxnSpPr>
        <p:spPr bwMode="auto">
          <a:xfrm>
            <a:off x="4129934" y="3925889"/>
            <a:ext cx="6615" cy="5286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5625" name="AutoShape 40"/>
          <p:cNvCxnSpPr>
            <a:cxnSpLocks noChangeShapeType="1"/>
            <a:stCxn id="25612" idx="2"/>
            <a:endCxn id="25616" idx="0"/>
          </p:cNvCxnSpPr>
          <p:nvPr/>
        </p:nvCxnSpPr>
        <p:spPr bwMode="auto">
          <a:xfrm rot="16200000" flipH="1">
            <a:off x="4714665" y="3341158"/>
            <a:ext cx="528635" cy="169809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5626" name="AutoShape 41"/>
          <p:cNvCxnSpPr>
            <a:cxnSpLocks noChangeShapeType="1"/>
            <a:stCxn id="25609" idx="2"/>
            <a:endCxn id="25617" idx="0"/>
          </p:cNvCxnSpPr>
          <p:nvPr/>
        </p:nvCxnSpPr>
        <p:spPr bwMode="auto">
          <a:xfrm rot="5400000">
            <a:off x="1738632" y="5024436"/>
            <a:ext cx="539749" cy="87312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5627" name="AutoShape 42"/>
          <p:cNvCxnSpPr>
            <a:cxnSpLocks noChangeShapeType="1"/>
            <a:stCxn id="25609" idx="2"/>
            <a:endCxn id="25618" idx="0"/>
          </p:cNvCxnSpPr>
          <p:nvPr/>
        </p:nvCxnSpPr>
        <p:spPr bwMode="auto">
          <a:xfrm rot="16200000" flipH="1">
            <a:off x="2614932" y="5021262"/>
            <a:ext cx="539749" cy="87947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in Java – AWT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AWT GUI classes,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dirty="0" smtClean="0"/>
              <a:t> extends the abstract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dirty="0" smtClean="0"/>
              <a:t>. 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dirty="0" smtClean="0"/>
              <a:t> can be added to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dirty="0" smtClean="0"/>
              <a:t>, including another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example,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Panel</a:t>
            </a:r>
            <a:r>
              <a:rPr lang="en-US" dirty="0" smtClean="0"/>
              <a:t> is a container that can contain buttons, text fields, labels, and other panels.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in Java – Files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39034" y="1618593"/>
            <a:ext cx="8503920" cy="4572000"/>
          </a:xfrm>
        </p:spPr>
        <p:txBody>
          <a:bodyPr/>
          <a:lstStyle/>
          <a:p>
            <a:r>
              <a:rPr lang="en-US" dirty="0" smtClean="0"/>
              <a:t>Java has a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 smtClean="0"/>
              <a:t> that implements a variation on the Composite pattern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 smtClean="0"/>
              <a:t> is used to represent both ordinary files and directories.  Methods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isDirectory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be used to determine which one is being represented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4713605" y="60318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743200" y="5240655"/>
            <a:ext cx="2104889" cy="931545"/>
            <a:chOff x="2743200" y="4419600"/>
            <a:chExt cx="2104889" cy="931545"/>
          </a:xfrm>
        </p:grpSpPr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4222750" y="5162550"/>
              <a:ext cx="320675" cy="182562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0" name="AutoShape 22"/>
            <p:cNvCxnSpPr>
              <a:cxnSpLocks noChangeShapeType="1"/>
              <a:stCxn id="28" idx="3"/>
              <a:endCxn id="19" idx="3"/>
            </p:cNvCxnSpPr>
            <p:nvPr/>
          </p:nvCxnSpPr>
          <p:spPr bwMode="auto">
            <a:xfrm>
              <a:off x="4203700" y="4706938"/>
              <a:ext cx="339725" cy="546893"/>
            </a:xfrm>
            <a:prstGeom prst="bentConnector3">
              <a:avLst>
                <a:gd name="adj1" fmla="val 200935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</p:cxn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4533900" y="4914900"/>
              <a:ext cx="314189" cy="3699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743200" y="4619625"/>
              <a:ext cx="1463040" cy="731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 smtClean="0"/>
                <a:t>File</a:t>
              </a:r>
              <a:endParaRPr lang="en-US" sz="1800" dirty="0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4220082" y="4419600"/>
              <a:ext cx="275718" cy="36997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 dirty="0"/>
                <a:t>*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4067175" y="463867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computer applications involve hierarchical,</a:t>
            </a:r>
            <a:br>
              <a:rPr lang="en-US" dirty="0" smtClean="0"/>
            </a:br>
            <a:r>
              <a:rPr lang="en-US" dirty="0" smtClean="0"/>
              <a:t>tree-structured data where the leaf nodes are considered primitives and the interior nodes are composites consisting of primitives and other composites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approach to structuring data is sometimes called </a:t>
            </a:r>
            <a:r>
              <a:rPr lang="en-US" i="1" dirty="0" smtClean="0"/>
              <a:t>recursive composition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Basic Idea:  Clients should be able to handle both composites and primitives in a similar manner.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Composite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Composites are recursively-defined data structures and can often be traversed using recursive algorithms.</a:t>
            </a:r>
          </a:p>
          <a:p>
            <a:r>
              <a:rPr lang="en-US" dirty="0" smtClean="0"/>
              <a:t>Example:  Computes disk space for file or directory.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static long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diskSpace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(File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long space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file.isDirectory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for (File f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file.listFiles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space +=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diskSpace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  </a:t>
            </a:r>
          </a:p>
          <a:p>
            <a:pPr lvl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space;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the Composite Pattern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main criticism of the Composite as it appears in the </a:t>
            </a:r>
            <a:r>
              <a:rPr lang="en-US" dirty="0" err="1" smtClean="0"/>
              <a:t>GoF</a:t>
            </a:r>
            <a:r>
              <a:rPr lang="en-US" dirty="0" smtClean="0"/>
              <a:t> book is that the Component interface is </a:t>
            </a:r>
            <a:r>
              <a:rPr lang="en-US" i="1" dirty="0" smtClean="0"/>
              <a:t>fat</a:t>
            </a:r>
            <a:r>
              <a:rPr lang="en-US" dirty="0" smtClean="0"/>
              <a:t>;  i.e., it contains several methods that deal with children and are applicable only to Composite classes, not Leaf classes.</a:t>
            </a:r>
          </a:p>
          <a:p>
            <a:r>
              <a:rPr lang="en-US" dirty="0" smtClean="0"/>
              <a:t>In a context involving an arbitrary component object, it doesn’t make sense to call method add() unless you know that the component object is a Composite.  The </a:t>
            </a:r>
            <a:r>
              <a:rPr lang="en-US" dirty="0" err="1" smtClean="0"/>
              <a:t>GoF</a:t>
            </a:r>
            <a:r>
              <a:rPr lang="en-US" dirty="0" smtClean="0"/>
              <a:t> pattern gives a uniform interface, but the methods in the interface aren’t applicable to every subclass.  Frequently there is a need to distinguish between Composite objects and Leaf objects at runtime.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 (component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Composite)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  // safe to call method add()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50" dirty="0" smtClean="0"/>
              <a:t>Rethinking the Composite Pattern:</a:t>
            </a:r>
            <a:br>
              <a:rPr lang="en-US" sz="2950" dirty="0" smtClean="0"/>
            </a:br>
            <a:r>
              <a:rPr lang="en-US" sz="2950" dirty="0" smtClean="0"/>
              <a:t>Alternate Structure 1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457200" y="2165685"/>
            <a:ext cx="137160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Client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658460" y="3992563"/>
            <a:ext cx="1463040" cy="1280160"/>
            <a:chOff x="1810860" y="4267200"/>
            <a:chExt cx="1463040" cy="1280160"/>
          </a:xfrm>
        </p:grpSpPr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1810860" y="4267200"/>
              <a:ext cx="146304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 smtClean="0"/>
                <a:t>Leaf</a:t>
              </a:r>
              <a:r>
                <a:rPr lang="en-US" sz="1800" dirty="0"/>
                <a:t/>
              </a:r>
              <a:br>
                <a:rPr lang="en-US" sz="1800" dirty="0"/>
              </a:br>
              <a:endParaRPr lang="en-US" sz="1800" dirty="0"/>
            </a:p>
            <a:p>
              <a:r>
                <a:rPr lang="en-US" sz="1800" dirty="0" smtClean="0"/>
                <a:t>operation1()</a:t>
              </a:r>
            </a:p>
            <a:p>
              <a:r>
                <a:rPr lang="en-US" sz="1800" dirty="0" smtClean="0"/>
                <a:t>operation2()</a:t>
              </a:r>
              <a:endParaRPr lang="en-US" sz="1800" dirty="0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1810860" y="4733925"/>
              <a:ext cx="1463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1810860" y="4848125"/>
              <a:ext cx="1463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72" name="AutoShape 27"/>
          <p:cNvSpPr>
            <a:spLocks noChangeArrowheads="1"/>
          </p:cNvSpPr>
          <p:nvPr/>
        </p:nvSpPr>
        <p:spPr bwMode="auto">
          <a:xfrm>
            <a:off x="3532629" y="3190775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3" name="AutoShape 31"/>
          <p:cNvSpPr>
            <a:spLocks noChangeArrowheads="1"/>
          </p:cNvSpPr>
          <p:nvPr/>
        </p:nvSpPr>
        <p:spPr bwMode="auto">
          <a:xfrm>
            <a:off x="6080125" y="4181575"/>
            <a:ext cx="320675" cy="182563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" name="AutoShape 32"/>
          <p:cNvCxnSpPr>
            <a:cxnSpLocks noChangeShapeType="1"/>
            <a:stCxn id="73" idx="3"/>
            <a:endCxn id="54" idx="3"/>
          </p:cNvCxnSpPr>
          <p:nvPr/>
        </p:nvCxnSpPr>
        <p:spPr bwMode="auto">
          <a:xfrm flipH="1" flipV="1">
            <a:off x="4446870" y="2485725"/>
            <a:ext cx="1953930" cy="1787132"/>
          </a:xfrm>
          <a:prstGeom prst="bentConnector3">
            <a:avLst>
              <a:gd name="adj1" fmla="val -11699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567237" y="2182326"/>
            <a:ext cx="275718" cy="36997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6310448" y="3906838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0100" y="136207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</a:t>
            </a:r>
          </a:p>
        </p:txBody>
      </p:sp>
      <p:cxnSp>
        <p:nvCxnSpPr>
          <p:cNvPr id="82" name="Straight Arrow Connector 81"/>
          <p:cNvCxnSpPr>
            <a:stCxn id="43" idx="3"/>
            <a:endCxn id="54" idx="1"/>
          </p:cNvCxnSpPr>
          <p:nvPr/>
        </p:nvCxnSpPr>
        <p:spPr bwMode="auto">
          <a:xfrm>
            <a:off x="1828800" y="2485725"/>
            <a:ext cx="97215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3" name="Elbow Connector 82"/>
          <p:cNvCxnSpPr>
            <a:stCxn id="72" idx="3"/>
            <a:endCxn id="61" idx="0"/>
          </p:cNvCxnSpPr>
          <p:nvPr/>
        </p:nvCxnSpPr>
        <p:spPr bwMode="auto">
          <a:xfrm rot="5400000">
            <a:off x="2697333" y="3065985"/>
            <a:ext cx="619225" cy="12339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Elbow Connector 83"/>
          <p:cNvCxnSpPr>
            <a:stCxn id="72" idx="3"/>
            <a:endCxn id="78" idx="0"/>
          </p:cNvCxnSpPr>
          <p:nvPr/>
        </p:nvCxnSpPr>
        <p:spPr bwMode="auto">
          <a:xfrm rot="16200000" flipH="1">
            <a:off x="3962174" y="3035074"/>
            <a:ext cx="619225" cy="12957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Group 90"/>
          <p:cNvGrpSpPr/>
          <p:nvPr/>
        </p:nvGrpSpPr>
        <p:grpSpPr>
          <a:xfrm>
            <a:off x="3776662" y="3992563"/>
            <a:ext cx="2286000" cy="2103120"/>
            <a:chOff x="3929062" y="4267200"/>
            <a:chExt cx="2286000" cy="2103120"/>
          </a:xfrm>
        </p:grpSpPr>
        <p:sp>
          <p:nvSpPr>
            <p:cNvPr id="78" name="Rectangle 5"/>
            <p:cNvSpPr>
              <a:spLocks noChangeArrowheads="1"/>
            </p:cNvSpPr>
            <p:nvPr/>
          </p:nvSpPr>
          <p:spPr bwMode="auto">
            <a:xfrm>
              <a:off x="3929062" y="4267200"/>
              <a:ext cx="2286000" cy="2103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      Composite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smtClean="0"/>
                <a:t>operation1()</a:t>
              </a:r>
            </a:p>
            <a:p>
              <a:pPr algn="l"/>
              <a:r>
                <a:rPr lang="en-US" sz="1800" dirty="0" smtClean="0"/>
                <a:t>operation2()</a:t>
              </a:r>
              <a:endParaRPr lang="en-US" sz="1800" dirty="0"/>
            </a:p>
            <a:p>
              <a:pPr algn="l"/>
              <a:r>
                <a:rPr lang="en-US" sz="1800" dirty="0"/>
                <a:t>add(Component)</a:t>
              </a:r>
            </a:p>
            <a:p>
              <a:pPr algn="l"/>
              <a:r>
                <a:rPr lang="en-US" sz="1800" dirty="0"/>
                <a:t>remove(Component)</a:t>
              </a:r>
            </a:p>
            <a:p>
              <a:pPr algn="l"/>
              <a:r>
                <a:rPr lang="en-US" sz="1800" dirty="0" smtClean="0"/>
                <a:t>children() : Iterator</a:t>
              </a:r>
              <a:endParaRPr lang="en-US" sz="1800" dirty="0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>
              <a:off x="3929062" y="4734025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3929062" y="4848225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1658619" y="4459288"/>
            <a:ext cx="14630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>
            <a:off x="1658619" y="4573488"/>
            <a:ext cx="14630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800950" y="1799925"/>
            <a:ext cx="1645920" cy="1371600"/>
            <a:chOff x="2625725" y="1524000"/>
            <a:chExt cx="1645920" cy="1371600"/>
          </a:xfrm>
        </p:grpSpPr>
        <p:sp>
          <p:nvSpPr>
            <p:cNvPr id="54" name="Rectangle 5"/>
            <p:cNvSpPr>
              <a:spLocks noChangeArrowheads="1"/>
            </p:cNvSpPr>
            <p:nvPr/>
          </p:nvSpPr>
          <p:spPr bwMode="auto">
            <a:xfrm>
              <a:off x="2625725" y="1524000"/>
              <a:ext cx="1645920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 smtClean="0"/>
                <a:t>  Component</a:t>
              </a:r>
              <a:endParaRPr lang="en-US" sz="1800" i="1" dirty="0"/>
            </a:p>
            <a:p>
              <a:pPr algn="l"/>
              <a:endParaRPr lang="en-US" sz="1800" i="1" dirty="0"/>
            </a:p>
            <a:p>
              <a:pPr algn="l"/>
              <a:r>
                <a:rPr lang="en-US" sz="1800" i="1" dirty="0" smtClean="0"/>
                <a:t>operation1()</a:t>
              </a:r>
              <a:endParaRPr lang="en-US" sz="1800" i="1" dirty="0"/>
            </a:p>
            <a:p>
              <a:pPr algn="l"/>
              <a:r>
                <a:rPr lang="en-US" sz="1800" i="1" dirty="0" smtClean="0"/>
                <a:t>operation2()</a:t>
              </a:r>
              <a:endParaRPr lang="en-US" sz="1800" i="1" dirty="0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2625725" y="2029025"/>
              <a:ext cx="1645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2625725" y="2143225"/>
              <a:ext cx="1645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68440" y="4419600"/>
            <a:ext cx="2194560" cy="731520"/>
            <a:chOff x="6746875" y="5075579"/>
            <a:chExt cx="2194560" cy="731520"/>
          </a:xfrm>
        </p:grpSpPr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6747426" y="5118174"/>
              <a:ext cx="204414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800" dirty="0"/>
                <a:t>for all </a:t>
              </a:r>
              <a:r>
                <a:rPr lang="en-US" sz="1800" dirty="0" smtClean="0"/>
                <a:t>c </a:t>
              </a:r>
              <a:r>
                <a:rPr lang="en-US" sz="1800" dirty="0"/>
                <a:t>in children</a:t>
              </a:r>
            </a:p>
            <a:p>
              <a:pPr algn="l"/>
              <a:r>
                <a:rPr lang="en-US" sz="1800" dirty="0"/>
                <a:t>    </a:t>
              </a:r>
              <a:r>
                <a:rPr lang="en-US" sz="1800" dirty="0" smtClean="0"/>
                <a:t>c.operation1()</a:t>
              </a:r>
              <a:endParaRPr lang="en-US" sz="1800" dirty="0"/>
            </a:p>
          </p:txBody>
        </p:sp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6746875" y="5075579"/>
              <a:ext cx="2194560" cy="731520"/>
              <a:chOff x="4340" y="3149"/>
              <a:chExt cx="1152" cy="405"/>
            </a:xfrm>
          </p:grpSpPr>
          <p:sp>
            <p:nvSpPr>
              <p:cNvPr id="32" name="AutoShape 19"/>
              <p:cNvSpPr>
                <a:spLocks noChangeArrowheads="1"/>
              </p:cNvSpPr>
              <p:nvPr/>
            </p:nvSpPr>
            <p:spPr bwMode="auto">
              <a:xfrm>
                <a:off x="5391" y="3149"/>
                <a:ext cx="101" cy="133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4340" y="3149"/>
                <a:ext cx="0" cy="4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4340" y="3548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4340" y="3149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5492" y="3283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5029200" y="4715828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auto">
          <a:xfrm>
            <a:off x="6569075" y="4715828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9" name="Elbow Connector 241"/>
          <p:cNvCxnSpPr>
            <a:stCxn id="37" idx="3"/>
            <a:endCxn id="38" idx="1"/>
          </p:cNvCxnSpPr>
          <p:nvPr/>
        </p:nvCxnSpPr>
        <p:spPr bwMode="auto">
          <a:xfrm>
            <a:off x="5165725" y="4784091"/>
            <a:ext cx="140335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950" dirty="0" smtClean="0"/>
              <a:t>Rethinking the Composite Pattern:</a:t>
            </a:r>
            <a:br>
              <a:rPr lang="en-US" sz="2950" dirty="0" smtClean="0"/>
            </a:br>
            <a:r>
              <a:rPr lang="en-US" sz="2950" dirty="0" smtClean="0"/>
              <a:t>Alternate Structure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156341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11556" y="1447800"/>
            <a:ext cx="5946644" cy="5029200"/>
            <a:chOff x="2511556" y="1295400"/>
            <a:chExt cx="5946644" cy="5029200"/>
          </a:xfrm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2511556" y="1575335"/>
              <a:ext cx="1280160" cy="548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1600" dirty="0"/>
                <a:t>Client</a:t>
              </a:r>
            </a:p>
          </p:txBody>
        </p:sp>
        <p:sp>
          <p:nvSpPr>
            <p:cNvPr id="22560" name="Rectangle 5"/>
            <p:cNvSpPr>
              <a:spLocks noChangeArrowheads="1"/>
            </p:cNvSpPr>
            <p:nvPr/>
          </p:nvSpPr>
          <p:spPr bwMode="auto">
            <a:xfrm>
              <a:off x="4500947" y="1295400"/>
              <a:ext cx="1920240" cy="1097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 dirty="0" smtClean="0"/>
                <a:t>      </a:t>
              </a:r>
              <a:r>
                <a:rPr lang="en-US" sz="1600" i="1" dirty="0" smtClean="0"/>
                <a:t>Component</a:t>
              </a:r>
              <a:endParaRPr lang="en-US" sz="1600" dirty="0"/>
            </a:p>
            <a:p>
              <a:pPr algn="l"/>
              <a:endParaRPr lang="en-US" sz="1600" dirty="0"/>
            </a:p>
            <a:p>
              <a:pPr algn="l"/>
              <a:r>
                <a:rPr lang="en-US" sz="1600" dirty="0"/>
                <a:t>operation()</a:t>
              </a:r>
            </a:p>
            <a:p>
              <a:pPr algn="l"/>
              <a:r>
                <a:rPr lang="en-US" sz="1600" dirty="0" smtClean="0"/>
                <a:t>children() : Iterator</a:t>
              </a:r>
              <a:endParaRPr lang="en-US" sz="1600" dirty="0"/>
            </a:p>
          </p:txBody>
        </p:sp>
        <p:grpSp>
          <p:nvGrpSpPr>
            <p:cNvPr id="2" name="Group 51"/>
            <p:cNvGrpSpPr/>
            <p:nvPr/>
          </p:nvGrpSpPr>
          <p:grpSpPr>
            <a:xfrm>
              <a:off x="3505744" y="2848275"/>
              <a:ext cx="1188720" cy="822960"/>
              <a:chOff x="3840480" y="2809775"/>
              <a:chExt cx="1188720" cy="822960"/>
            </a:xfrm>
          </p:grpSpPr>
          <p:sp>
            <p:nvSpPr>
              <p:cNvPr id="22554" name="Rectangle 13"/>
              <p:cNvSpPr>
                <a:spLocks noChangeArrowheads="1"/>
              </p:cNvSpPr>
              <p:nvPr/>
            </p:nvSpPr>
            <p:spPr bwMode="auto">
              <a:xfrm>
                <a:off x="3840480" y="2809775"/>
                <a:ext cx="1188720" cy="8229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r>
                  <a:rPr lang="en-US" sz="1600" dirty="0" smtClean="0"/>
                  <a:t>Leaf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endParaRPr lang="en-US" sz="1600" dirty="0"/>
              </a:p>
              <a:p>
                <a:r>
                  <a:rPr lang="en-US" sz="1600" dirty="0"/>
                  <a:t>operation()</a:t>
                </a:r>
              </a:p>
            </p:txBody>
          </p:sp>
          <p:sp>
            <p:nvSpPr>
              <p:cNvPr id="22555" name="Line 14"/>
              <p:cNvSpPr>
                <a:spLocks noChangeShapeType="1"/>
              </p:cNvSpPr>
              <p:nvPr/>
            </p:nvSpPr>
            <p:spPr bwMode="auto">
              <a:xfrm>
                <a:off x="3840480" y="3191436"/>
                <a:ext cx="1188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556" name="Line 15"/>
              <p:cNvSpPr>
                <a:spLocks noChangeShapeType="1"/>
              </p:cNvSpPr>
              <p:nvPr/>
            </p:nvSpPr>
            <p:spPr bwMode="auto">
              <a:xfrm>
                <a:off x="3840480" y="3276761"/>
                <a:ext cx="1188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grpSp>
          <p:nvGrpSpPr>
            <p:cNvPr id="3" name="Group 233"/>
            <p:cNvGrpSpPr/>
            <p:nvPr/>
          </p:nvGrpSpPr>
          <p:grpSpPr>
            <a:xfrm>
              <a:off x="2793731" y="5096575"/>
              <a:ext cx="1920240" cy="640080"/>
              <a:chOff x="6746875" y="5075579"/>
              <a:chExt cx="2194560" cy="731520"/>
            </a:xfrm>
          </p:grpSpPr>
          <p:sp>
            <p:nvSpPr>
              <p:cNvPr id="22538" name="Rectangle 17"/>
              <p:cNvSpPr>
                <a:spLocks noChangeArrowheads="1"/>
              </p:cNvSpPr>
              <p:nvPr/>
            </p:nvSpPr>
            <p:spPr bwMode="auto">
              <a:xfrm>
                <a:off x="6747426" y="5148952"/>
                <a:ext cx="183736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600" dirty="0" smtClean="0"/>
                  <a:t>for all c </a:t>
                </a:r>
                <a:r>
                  <a:rPr lang="en-US" sz="1600" dirty="0"/>
                  <a:t>in children</a:t>
                </a:r>
              </a:p>
              <a:p>
                <a:pPr algn="l"/>
                <a:r>
                  <a:rPr lang="en-US" sz="1600" dirty="0"/>
                  <a:t>    </a:t>
                </a:r>
                <a:r>
                  <a:rPr lang="en-US" sz="1600" dirty="0" err="1"/>
                  <a:t>c</a:t>
                </a:r>
                <a:r>
                  <a:rPr lang="en-US" sz="1600" dirty="0" err="1" smtClean="0"/>
                  <a:t>.operation</a:t>
                </a:r>
                <a:r>
                  <a:rPr lang="en-US" sz="1600" dirty="0"/>
                  <a:t>()</a:t>
                </a:r>
              </a:p>
            </p:txBody>
          </p:sp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6746875" y="5075579"/>
                <a:ext cx="2194560" cy="731520"/>
                <a:chOff x="4340" y="3149"/>
                <a:chExt cx="1152" cy="405"/>
              </a:xfrm>
            </p:grpSpPr>
            <p:sp>
              <p:nvSpPr>
                <p:cNvPr id="22549" name="AutoShape 19"/>
                <p:cNvSpPr>
                  <a:spLocks noChangeArrowheads="1"/>
                </p:cNvSpPr>
                <p:nvPr/>
              </p:nvSpPr>
              <p:spPr bwMode="auto">
                <a:xfrm>
                  <a:off x="5391" y="3149"/>
                  <a:ext cx="101" cy="133"/>
                </a:xfrm>
                <a:prstGeom prst="rtTriangl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22550" name="Line 20"/>
                <p:cNvSpPr>
                  <a:spLocks noChangeShapeType="1"/>
                </p:cNvSpPr>
                <p:nvPr/>
              </p:nvSpPr>
              <p:spPr bwMode="auto">
                <a:xfrm>
                  <a:off x="4340" y="3149"/>
                  <a:ext cx="0" cy="4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 sz="1600"/>
                </a:p>
              </p:txBody>
            </p:sp>
            <p:sp>
              <p:nvSpPr>
                <p:cNvPr id="22551" name="Line 21"/>
                <p:cNvSpPr>
                  <a:spLocks noChangeShapeType="1"/>
                </p:cNvSpPr>
                <p:nvPr/>
              </p:nvSpPr>
              <p:spPr bwMode="auto">
                <a:xfrm>
                  <a:off x="4340" y="354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 sz="1600"/>
                </a:p>
              </p:txBody>
            </p:sp>
            <p:sp>
              <p:nvSpPr>
                <p:cNvPr id="22552" name="Line 22"/>
                <p:cNvSpPr>
                  <a:spLocks noChangeShapeType="1"/>
                </p:cNvSpPr>
                <p:nvPr/>
              </p:nvSpPr>
              <p:spPr bwMode="auto">
                <a:xfrm>
                  <a:off x="4340" y="3149"/>
                  <a:ext cx="10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 sz="1600"/>
                </a:p>
              </p:txBody>
            </p:sp>
            <p:sp>
              <p:nvSpPr>
                <p:cNvPr id="22553" name="Line 23"/>
                <p:cNvSpPr>
                  <a:spLocks noChangeShapeType="1"/>
                </p:cNvSpPr>
                <p:nvPr/>
              </p:nvSpPr>
              <p:spPr bwMode="auto">
                <a:xfrm>
                  <a:off x="5492" y="3283"/>
                  <a:ext cx="0" cy="2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2541" name="AutoShape 27"/>
            <p:cNvSpPr>
              <a:spLocks noChangeArrowheads="1"/>
            </p:cNvSpPr>
            <p:nvPr/>
          </p:nvSpPr>
          <p:spPr bwMode="auto">
            <a:xfrm>
              <a:off x="5369786" y="2408237"/>
              <a:ext cx="182562" cy="182563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45" name="AutoShape 31"/>
            <p:cNvSpPr>
              <a:spLocks noChangeArrowheads="1"/>
            </p:cNvSpPr>
            <p:nvPr/>
          </p:nvSpPr>
          <p:spPr bwMode="auto">
            <a:xfrm>
              <a:off x="7905881" y="4903587"/>
              <a:ext cx="320675" cy="182563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6" name="AutoShape 32"/>
            <p:cNvCxnSpPr>
              <a:cxnSpLocks noChangeShapeType="1"/>
              <a:stCxn id="22545" idx="3"/>
              <a:endCxn id="22560" idx="3"/>
            </p:cNvCxnSpPr>
            <p:nvPr/>
          </p:nvCxnSpPr>
          <p:spPr bwMode="auto">
            <a:xfrm flipH="1" flipV="1">
              <a:off x="6421187" y="1844040"/>
              <a:ext cx="1805369" cy="3150829"/>
            </a:xfrm>
            <a:prstGeom prst="bentConnector3">
              <a:avLst>
                <a:gd name="adj1" fmla="val -12662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stealth" w="lg" len="lg"/>
            </a:ln>
          </p:spPr>
        </p:cxnSp>
        <p:sp>
          <p:nvSpPr>
            <p:cNvPr id="22547" name="Text Box 33"/>
            <p:cNvSpPr txBox="1">
              <a:spLocks noChangeArrowheads="1"/>
            </p:cNvSpPr>
            <p:nvPr/>
          </p:nvSpPr>
          <p:spPr bwMode="auto">
            <a:xfrm>
              <a:off x="6559988" y="1552875"/>
              <a:ext cx="275718" cy="36997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800" dirty="0"/>
                <a:t>*</a:t>
              </a:r>
            </a:p>
          </p:txBody>
        </p:sp>
        <p:sp>
          <p:nvSpPr>
            <p:cNvPr id="22548" name="Text Box 34"/>
            <p:cNvSpPr txBox="1">
              <a:spLocks noChangeArrowheads="1"/>
            </p:cNvSpPr>
            <p:nvPr/>
          </p:nvSpPr>
          <p:spPr bwMode="auto">
            <a:xfrm>
              <a:off x="8150423" y="4665419"/>
              <a:ext cx="307777" cy="354585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700" dirty="0"/>
                <a:t>1</a:t>
              </a:r>
            </a:p>
          </p:txBody>
        </p:sp>
        <p:cxnSp>
          <p:nvCxnSpPr>
            <p:cNvPr id="48" name="Straight Arrow Connector 47"/>
            <p:cNvCxnSpPr>
              <a:stCxn id="22534" idx="3"/>
              <a:endCxn id="22560" idx="1"/>
            </p:cNvCxnSpPr>
            <p:nvPr/>
          </p:nvCxnSpPr>
          <p:spPr bwMode="auto">
            <a:xfrm flipV="1">
              <a:off x="3791716" y="1844040"/>
              <a:ext cx="709231" cy="56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29" name="Elbow Connector 228"/>
            <p:cNvCxnSpPr>
              <a:stCxn id="22541" idx="3"/>
              <a:endCxn id="22554" idx="0"/>
            </p:cNvCxnSpPr>
            <p:nvPr/>
          </p:nvCxnSpPr>
          <p:spPr bwMode="auto">
            <a:xfrm rot="5400000">
              <a:off x="4651849" y="2039056"/>
              <a:ext cx="257475" cy="136096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Elbow Connector 230"/>
            <p:cNvCxnSpPr>
              <a:stCxn id="22541" idx="3"/>
              <a:endCxn id="38" idx="0"/>
            </p:cNvCxnSpPr>
            <p:nvPr/>
          </p:nvCxnSpPr>
          <p:spPr bwMode="auto">
            <a:xfrm rot="16200000" flipH="1">
              <a:off x="6021207" y="2030659"/>
              <a:ext cx="257475" cy="137775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AutoShape 24"/>
            <p:cNvSpPr>
              <a:spLocks noChangeArrowheads="1"/>
            </p:cNvSpPr>
            <p:nvPr/>
          </p:nvSpPr>
          <p:spPr bwMode="auto">
            <a:xfrm>
              <a:off x="4584831" y="536912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8" name="AutoShape 24"/>
            <p:cNvSpPr>
              <a:spLocks noChangeArrowheads="1"/>
            </p:cNvSpPr>
            <p:nvPr/>
          </p:nvSpPr>
          <p:spPr bwMode="auto">
            <a:xfrm>
              <a:off x="5862581" y="536912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242" name="Elbow Connector 241"/>
            <p:cNvCxnSpPr>
              <a:stCxn id="235" idx="3"/>
              <a:endCxn id="238" idx="1"/>
            </p:cNvCxnSpPr>
            <p:nvPr/>
          </p:nvCxnSpPr>
          <p:spPr bwMode="auto">
            <a:xfrm>
              <a:off x="4721356" y="5437388"/>
              <a:ext cx="114122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4500947" y="1705275"/>
              <a:ext cx="1920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>
              <a:off x="4500947" y="1790600"/>
              <a:ext cx="1920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pSp>
          <p:nvGrpSpPr>
            <p:cNvPr id="5" name="Group 52"/>
            <p:cNvGrpSpPr/>
            <p:nvPr/>
          </p:nvGrpSpPr>
          <p:grpSpPr>
            <a:xfrm>
              <a:off x="5787262" y="2848275"/>
              <a:ext cx="2103120" cy="1554480"/>
              <a:chOff x="5593080" y="2809775"/>
              <a:chExt cx="2103120" cy="1554480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5593080" y="2809775"/>
                <a:ext cx="2103120" cy="15544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pPr algn="l"/>
                <a:r>
                  <a:rPr lang="en-US" sz="1600" i="1" dirty="0" smtClean="0"/>
                  <a:t>  AbstractComposite</a:t>
                </a:r>
                <a:endParaRPr lang="en-US" sz="1600" i="1" dirty="0"/>
              </a:p>
              <a:p>
                <a:pPr algn="l"/>
                <a:endParaRPr lang="en-US" sz="1600" i="1" dirty="0"/>
              </a:p>
              <a:p>
                <a:pPr algn="l"/>
                <a:r>
                  <a:rPr lang="en-US" sz="1600" i="1" dirty="0"/>
                  <a:t>operation()</a:t>
                </a:r>
              </a:p>
              <a:p>
                <a:pPr algn="l"/>
                <a:r>
                  <a:rPr lang="en-US" sz="1600" i="1" dirty="0"/>
                  <a:t>add(Component)</a:t>
                </a:r>
              </a:p>
              <a:p>
                <a:pPr algn="l"/>
                <a:r>
                  <a:rPr lang="en-US" sz="1600" i="1" dirty="0"/>
                  <a:t>remove(Component)</a:t>
                </a:r>
              </a:p>
              <a:p>
                <a:pPr algn="l"/>
                <a:r>
                  <a:rPr lang="en-US" sz="1600" i="1" dirty="0" smtClean="0"/>
                  <a:t>children() : Iterator</a:t>
                </a:r>
                <a:endParaRPr lang="en-US" sz="1600" i="1" dirty="0"/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>
                <a:off x="5593080" y="3191275"/>
                <a:ext cx="2103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>
                <a:off x="5593080" y="3276600"/>
                <a:ext cx="2103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grpSp>
          <p:nvGrpSpPr>
            <p:cNvPr id="6" name="Group 55"/>
            <p:cNvGrpSpPr/>
            <p:nvPr/>
          </p:nvGrpSpPr>
          <p:grpSpPr>
            <a:xfrm>
              <a:off x="5787262" y="4770120"/>
              <a:ext cx="2103120" cy="1554480"/>
              <a:chOff x="4434840" y="4781350"/>
              <a:chExt cx="2103120" cy="1554480"/>
            </a:xfrm>
          </p:grpSpPr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4434840" y="4781350"/>
                <a:ext cx="2103120" cy="15544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pPr algn="l"/>
                <a:r>
                  <a:rPr lang="en-US" sz="1600" dirty="0" smtClean="0"/>
                  <a:t>        Composite</a:t>
                </a:r>
                <a:endParaRPr lang="en-US" sz="1600" dirty="0"/>
              </a:p>
              <a:p>
                <a:pPr algn="l"/>
                <a:endParaRPr lang="en-US" sz="1600" dirty="0"/>
              </a:p>
              <a:p>
                <a:pPr algn="l"/>
                <a:r>
                  <a:rPr lang="en-US" sz="1600" dirty="0"/>
                  <a:t>operation()</a:t>
                </a:r>
              </a:p>
              <a:p>
                <a:pPr algn="l"/>
                <a:r>
                  <a:rPr lang="en-US" sz="1600" dirty="0"/>
                  <a:t>add(Component)</a:t>
                </a:r>
              </a:p>
              <a:p>
                <a:pPr algn="l"/>
                <a:r>
                  <a:rPr lang="en-US" sz="1600" dirty="0"/>
                  <a:t>remove(Component)</a:t>
                </a:r>
              </a:p>
              <a:p>
                <a:pPr algn="l"/>
                <a:r>
                  <a:rPr lang="en-US" sz="1600" dirty="0" smtClean="0"/>
                  <a:t>children() : Iterator</a:t>
                </a:r>
                <a:endParaRPr lang="en-US" sz="1600" dirty="0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4434840" y="5177118"/>
                <a:ext cx="2103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4434840" y="5262443"/>
                <a:ext cx="2103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sp>
          <p:nvSpPr>
            <p:cNvPr id="57" name="AutoShape 27"/>
            <p:cNvSpPr>
              <a:spLocks noChangeArrowheads="1"/>
            </p:cNvSpPr>
            <p:nvPr/>
          </p:nvSpPr>
          <p:spPr bwMode="auto">
            <a:xfrm>
              <a:off x="6747541" y="4408687"/>
              <a:ext cx="182562" cy="182563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9" name="Elbow Connector 58"/>
            <p:cNvCxnSpPr>
              <a:stCxn id="57" idx="3"/>
              <a:endCxn id="41" idx="0"/>
            </p:cNvCxnSpPr>
            <p:nvPr/>
          </p:nvCxnSpPr>
          <p:spPr bwMode="auto">
            <a:xfrm>
              <a:off x="6838822" y="4591250"/>
              <a:ext cx="0" cy="17887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the component parent link is used for a </a:t>
            </a:r>
            <a:r>
              <a:rPr lang="en-US" dirty="0" smtClean="0">
                <a:solidFill>
                  <a:schemeClr val="accent1"/>
                </a:solidFill>
              </a:rPr>
              <a:t>Chain of Responsibility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Decorator</a:t>
            </a:r>
            <a:r>
              <a:rPr lang="en-US" dirty="0" smtClean="0"/>
              <a:t> is often used with Composite.  When decorators and composites are used together, they will usually have a common parent class.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Iterator </a:t>
            </a:r>
            <a:r>
              <a:rPr lang="en-US" dirty="0" smtClean="0"/>
              <a:t>can be used to traverse composites.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Visitor</a:t>
            </a:r>
            <a:r>
              <a:rPr lang="en-US" dirty="0" smtClean="0"/>
              <a:t> localizes operations and behavior that would otherwise be distributed across Composite and Leaf classes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Composite Pattern: Example</a:t>
            </a:r>
            <a:br>
              <a:rPr lang="en-US" dirty="0" smtClean="0"/>
            </a:br>
            <a:r>
              <a:rPr lang="en-US" sz="1800" dirty="0" smtClean="0"/>
              <a:t>(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www.oodesign.com/composite-pattern-shapes-example-java-sourcecode.html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5" name="Picture 4" descr="Composite Pattern Shapes Example - UML Class Diagra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9916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0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350" dirty="0" smtClean="0"/>
              <a:t>Composite pattern (Wikipedia)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http://en.wikipedia.org/wiki/Composite_pattern</a:t>
            </a:r>
            <a:r>
              <a:rPr lang="en-US" sz="1800" dirty="0" smtClean="0"/>
              <a:t> </a:t>
            </a:r>
          </a:p>
          <a:p>
            <a:r>
              <a:rPr lang="en-US" sz="2350" dirty="0" smtClean="0"/>
              <a:t>A look at the Composite design pattern</a:t>
            </a:r>
            <a:br>
              <a:rPr lang="en-US" sz="2350" dirty="0" smtClean="0"/>
            </a:br>
            <a:r>
              <a:rPr lang="en-US" sz="2350" dirty="0" smtClean="0"/>
              <a:t>(David Geary, </a:t>
            </a:r>
            <a:r>
              <a:rPr lang="en-US" sz="2350" dirty="0" err="1" smtClean="0"/>
              <a:t>JavaWorld</a:t>
            </a:r>
            <a:r>
              <a:rPr lang="en-US" sz="2350" dirty="0" smtClean="0"/>
              <a:t>)</a:t>
            </a:r>
          </a:p>
          <a:p>
            <a:pPr lvl="1">
              <a:buNone/>
            </a:pPr>
            <a:r>
              <a:rPr lang="en-US" sz="1750" dirty="0" smtClean="0">
                <a:hlinkClick r:id="rId3"/>
              </a:rPr>
              <a:t>http://www.javaworld.com/javaworld/jw-09-2002/jw-0913-designpatterns.html</a:t>
            </a:r>
            <a:r>
              <a:rPr lang="en-US" sz="1750" dirty="0" smtClean="0"/>
              <a:t> </a:t>
            </a:r>
          </a:p>
          <a:p>
            <a:r>
              <a:rPr lang="en-US" sz="2350" dirty="0" smtClean="0"/>
              <a:t>Composite Design Pattern (</a:t>
            </a:r>
            <a:r>
              <a:rPr lang="en-US" sz="2350" dirty="0" err="1" smtClean="0"/>
              <a:t>SourceMaking</a:t>
            </a:r>
            <a:r>
              <a:rPr lang="en-US" sz="2350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4"/>
              </a:rPr>
              <a:t>http://sourcemaking.com/design_patterns/composite </a:t>
            </a:r>
          </a:p>
          <a:p>
            <a:r>
              <a:rPr lang="en-US" sz="2350" dirty="0" smtClean="0"/>
              <a:t>The Composite Pattern (Bob </a:t>
            </a:r>
            <a:r>
              <a:rPr lang="en-US" sz="2350" dirty="0" err="1" smtClean="0"/>
              <a:t>Tarr</a:t>
            </a:r>
            <a:r>
              <a:rPr lang="en-US" sz="2350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5"/>
              </a:rPr>
              <a:t>http://userpages.umbc.edu/~tarr/dp/lectures/Composite-2pp.pdf</a:t>
            </a:r>
            <a:r>
              <a:rPr lang="en-US" sz="1800" dirty="0" smtClean="0"/>
              <a:t> </a:t>
            </a:r>
          </a:p>
          <a:p>
            <a:r>
              <a:rPr lang="fr-FR" sz="2350" dirty="0" smtClean="0"/>
              <a:t>COMPOSITE à la Java, Parts I &amp; II (John </a:t>
            </a:r>
            <a:r>
              <a:rPr lang="fr-FR" sz="2350" dirty="0" err="1" smtClean="0"/>
              <a:t>Vlissides</a:t>
            </a:r>
            <a:r>
              <a:rPr lang="fr-FR" sz="2350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6"/>
              </a:rPr>
              <a:t>http://www.research.ibm.com/designpatterns/pubs/jr-jun01.pdf</a:t>
            </a:r>
          </a:p>
          <a:p>
            <a:pPr lvl="1">
              <a:buNone/>
            </a:pPr>
            <a:r>
              <a:rPr lang="en-US" sz="1800" dirty="0" smtClean="0">
                <a:hlinkClick r:id="rId6"/>
              </a:rPr>
              <a:t>http://www.research.ibm.com/designpatterns/pubs/jr-sep01.pdf</a:t>
            </a:r>
            <a:r>
              <a:rPr lang="en-U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 smtClean="0"/>
              <a:t>Examples</a:t>
            </a:r>
          </a:p>
          <a:p>
            <a:pPr lvl="1"/>
            <a:r>
              <a:rPr lang="en-US" dirty="0" smtClean="0"/>
              <a:t>In a file system, directories (folders) can contain several entries, where each entry can be either a “plain” file or another directory.</a:t>
            </a:r>
          </a:p>
          <a:p>
            <a:pPr lvl="1"/>
            <a:r>
              <a:rPr lang="en-US" dirty="0" smtClean="0"/>
              <a:t>In a graphics application, a user can group several graphics primitives to form a larger graphics component, which can, in turn, be grouped with other primitives and groups.</a:t>
            </a:r>
          </a:p>
          <a:p>
            <a:pPr lvl="1"/>
            <a:r>
              <a:rPr lang="en-US" dirty="0" smtClean="0"/>
              <a:t>An XML document can be viewed as a hierarchical document consisting primarily of elements and text, where the elements can contain other elements and/or text.</a:t>
            </a:r>
          </a:p>
          <a:p>
            <a:pPr lvl="1"/>
            <a:r>
              <a:rPr lang="en-US" dirty="0" smtClean="0"/>
              <a:t>An arithmetic expression can be viewed as a tree, where the interior nodes are the operators and the leaves are the operands.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Example 1:  File System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422" y="1304925"/>
            <a:ext cx="6971157" cy="50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Example 2:  XML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&lt;?xml version="1.0"?&gt;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&lt;!DOCTYPE greeting SYSTEM "Greeting.dtd"&gt;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&lt;greeting language="English"&gt;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&lt;salutation&gt;Hello&lt;/salutation&gt;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&lt;delimiter&gt;, &lt;/delimiter&gt;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&lt;target&gt;world&lt;/target&gt;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&lt;</a:t>
            </a:r>
            <a:r>
              <a:rPr lang="en-US" sz="1800" dirty="0" err="1" smtClean="0">
                <a:latin typeface="Courier New" pitchFamily="49" charset="0"/>
              </a:rPr>
              <a:t>endPunctuation</a:t>
            </a:r>
            <a:r>
              <a:rPr lang="en-US" sz="1800" dirty="0" smtClean="0">
                <a:latin typeface="Courier New" pitchFamily="49" charset="0"/>
              </a:rPr>
              <a:t>&gt;.&lt;/</a:t>
            </a:r>
            <a:r>
              <a:rPr lang="en-US" sz="1800" dirty="0" err="1" smtClean="0">
                <a:latin typeface="Courier New" pitchFamily="49" charset="0"/>
              </a:rPr>
              <a:t>endPunctuation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&lt;/greeting&gt;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Example 2 as a Tree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4373563" y="1905000"/>
            <a:ext cx="118903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greeting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951038" y="3162300"/>
            <a:ext cx="118903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salutation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6797675" y="3162300"/>
            <a:ext cx="17367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endPunctuation</a:t>
            </a: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3565525" y="3162300"/>
            <a:ext cx="118903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delimiter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5181600" y="3162300"/>
            <a:ext cx="118903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target</a:t>
            </a:r>
          </a:p>
        </p:txBody>
      </p:sp>
      <p:sp>
        <p:nvSpPr>
          <p:cNvPr id="10250" name="AutoShape 8"/>
          <p:cNvSpPr>
            <a:spLocks noChangeArrowheads="1"/>
          </p:cNvSpPr>
          <p:nvPr/>
        </p:nvSpPr>
        <p:spPr bwMode="auto">
          <a:xfrm>
            <a:off x="1951038" y="4419600"/>
            <a:ext cx="1189037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Hello</a:t>
            </a:r>
          </a:p>
        </p:txBody>
      </p:sp>
      <p:sp>
        <p:nvSpPr>
          <p:cNvPr id="10251" name="AutoShape 9"/>
          <p:cNvSpPr>
            <a:spLocks noChangeArrowheads="1"/>
          </p:cNvSpPr>
          <p:nvPr/>
        </p:nvSpPr>
        <p:spPr bwMode="auto">
          <a:xfrm>
            <a:off x="3565525" y="4419600"/>
            <a:ext cx="1189038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, </a:t>
            </a:r>
          </a:p>
        </p:txBody>
      </p:sp>
      <p:sp>
        <p:nvSpPr>
          <p:cNvPr id="10252" name="AutoShape 10"/>
          <p:cNvSpPr>
            <a:spLocks noChangeArrowheads="1"/>
          </p:cNvSpPr>
          <p:nvPr/>
        </p:nvSpPr>
        <p:spPr bwMode="auto">
          <a:xfrm>
            <a:off x="5181600" y="4419600"/>
            <a:ext cx="1189038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world</a:t>
            </a:r>
          </a:p>
        </p:txBody>
      </p:sp>
      <p:sp>
        <p:nvSpPr>
          <p:cNvPr id="10253" name="AutoShape 11"/>
          <p:cNvSpPr>
            <a:spLocks noChangeArrowheads="1"/>
          </p:cNvSpPr>
          <p:nvPr/>
        </p:nvSpPr>
        <p:spPr bwMode="auto">
          <a:xfrm>
            <a:off x="7070725" y="4419600"/>
            <a:ext cx="1189038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.</a:t>
            </a:r>
          </a:p>
        </p:txBody>
      </p:sp>
      <p:cxnSp>
        <p:nvCxnSpPr>
          <p:cNvPr id="10254" name="AutoShape 12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 flipH="1">
            <a:off x="2546350" y="2362200"/>
            <a:ext cx="242252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5" name="AutoShape 13"/>
          <p:cNvCxnSpPr>
            <a:cxnSpLocks noChangeShapeType="1"/>
            <a:stCxn id="10245" idx="2"/>
            <a:endCxn id="10248" idx="0"/>
          </p:cNvCxnSpPr>
          <p:nvPr/>
        </p:nvCxnSpPr>
        <p:spPr bwMode="auto">
          <a:xfrm flipH="1">
            <a:off x="4160838" y="2362200"/>
            <a:ext cx="808037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6" name="AutoShape 14"/>
          <p:cNvCxnSpPr>
            <a:cxnSpLocks noChangeShapeType="1"/>
            <a:stCxn id="10245" idx="2"/>
            <a:endCxn id="10249" idx="0"/>
          </p:cNvCxnSpPr>
          <p:nvPr/>
        </p:nvCxnSpPr>
        <p:spPr bwMode="auto">
          <a:xfrm>
            <a:off x="4968875" y="2362200"/>
            <a:ext cx="808038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7" name="AutoShape 15"/>
          <p:cNvCxnSpPr>
            <a:cxnSpLocks noChangeShapeType="1"/>
            <a:stCxn id="10245" idx="2"/>
            <a:endCxn id="10247" idx="0"/>
          </p:cNvCxnSpPr>
          <p:nvPr/>
        </p:nvCxnSpPr>
        <p:spPr bwMode="auto">
          <a:xfrm>
            <a:off x="4968875" y="2362200"/>
            <a:ext cx="2697163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AutoShape 16"/>
          <p:cNvCxnSpPr>
            <a:cxnSpLocks noChangeShapeType="1"/>
            <a:stCxn id="10246" idx="2"/>
            <a:endCxn id="10250" idx="0"/>
          </p:cNvCxnSpPr>
          <p:nvPr/>
        </p:nvCxnSpPr>
        <p:spPr bwMode="auto">
          <a:xfrm>
            <a:off x="2546350" y="3619500"/>
            <a:ext cx="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9" name="AutoShape 17"/>
          <p:cNvCxnSpPr>
            <a:cxnSpLocks noChangeShapeType="1"/>
            <a:stCxn id="10248" idx="2"/>
            <a:endCxn id="10251" idx="0"/>
          </p:cNvCxnSpPr>
          <p:nvPr/>
        </p:nvCxnSpPr>
        <p:spPr bwMode="auto">
          <a:xfrm>
            <a:off x="4160838" y="3619500"/>
            <a:ext cx="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0" name="AutoShape 18"/>
          <p:cNvCxnSpPr>
            <a:cxnSpLocks noChangeShapeType="1"/>
            <a:stCxn id="10249" idx="2"/>
            <a:endCxn id="10252" idx="0"/>
          </p:cNvCxnSpPr>
          <p:nvPr/>
        </p:nvCxnSpPr>
        <p:spPr bwMode="auto">
          <a:xfrm>
            <a:off x="5776913" y="3619500"/>
            <a:ext cx="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1" name="AutoShape 19"/>
          <p:cNvCxnSpPr>
            <a:cxnSpLocks noChangeShapeType="1"/>
            <a:stCxn id="10247" idx="2"/>
            <a:endCxn id="10253" idx="0"/>
          </p:cNvCxnSpPr>
          <p:nvPr/>
        </p:nvCxnSpPr>
        <p:spPr bwMode="auto">
          <a:xfrm>
            <a:off x="7666038" y="3619500"/>
            <a:ext cx="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2" name="Text Box 20"/>
          <p:cNvSpPr txBox="1">
            <a:spLocks noChangeArrowheads="1"/>
          </p:cNvSpPr>
          <p:nvPr/>
        </p:nvSpPr>
        <p:spPr bwMode="auto">
          <a:xfrm>
            <a:off x="457200" y="26019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markup</a:t>
            </a:r>
          </a:p>
        </p:txBody>
      </p:sp>
      <p:sp>
        <p:nvSpPr>
          <p:cNvPr id="10263" name="Text Box 21"/>
          <p:cNvSpPr txBox="1">
            <a:spLocks noChangeArrowheads="1"/>
          </p:cNvSpPr>
          <p:nvPr/>
        </p:nvSpPr>
        <p:spPr bwMode="auto">
          <a:xfrm>
            <a:off x="457200" y="445928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  <a:buSzPct val="125000"/>
            </a:pPr>
            <a:r>
              <a:rPr kumimoji="1" lang="en-US" sz="1800"/>
              <a:t>content</a:t>
            </a: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384300" y="1917700"/>
            <a:ext cx="274638" cy="1736725"/>
          </a:xfrm>
          <a:prstGeom prst="leftBrace">
            <a:avLst>
              <a:gd name="adj1" fmla="val 52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1384300" y="4368800"/>
            <a:ext cx="182563" cy="547688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Composite Example 3:</a:t>
            </a:r>
            <a:br>
              <a:rPr lang="en-US" dirty="0" smtClean="0"/>
            </a:br>
            <a:r>
              <a:rPr lang="en-US" sz="2700" dirty="0" smtClean="0"/>
              <a:t>Arithmetic Expression</a:t>
            </a:r>
            <a:endParaRPr lang="en-US" sz="27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95600" y="1828800"/>
            <a:ext cx="3352800" cy="2819400"/>
            <a:chOff x="2895600" y="1828800"/>
            <a:chExt cx="3352800" cy="2819400"/>
          </a:xfrm>
        </p:grpSpPr>
        <p:sp>
          <p:nvSpPr>
            <p:cNvPr id="5" name="Oval 4"/>
            <p:cNvSpPr/>
            <p:nvPr/>
          </p:nvSpPr>
          <p:spPr bwMode="auto">
            <a:xfrm>
              <a:off x="4042410" y="1828800"/>
              <a:ext cx="36576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89220" y="3048000"/>
              <a:ext cx="36576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ym typeface="Symbol"/>
                </a:rPr>
                <a:t>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495800" y="4282440"/>
              <a:ext cx="36576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3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882640" y="4267200"/>
              <a:ext cx="36576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95600" y="3048000"/>
              <a:ext cx="36576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>
              <a:stCxn id="5" idx="3"/>
              <a:endCxn id="9" idx="7"/>
            </p:cNvCxnSpPr>
            <p:nvPr/>
          </p:nvCxnSpPr>
          <p:spPr bwMode="auto">
            <a:xfrm flipH="1">
              <a:off x="3207796" y="2140996"/>
              <a:ext cx="888178" cy="9605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 bwMode="auto">
            <a:xfrm>
              <a:off x="4354606" y="2140996"/>
              <a:ext cx="888178" cy="9605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6" idx="3"/>
              <a:endCxn id="7" idx="0"/>
            </p:cNvCxnSpPr>
            <p:nvPr/>
          </p:nvCxnSpPr>
          <p:spPr bwMode="auto">
            <a:xfrm flipH="1">
              <a:off x="4678680" y="3360196"/>
              <a:ext cx="564104" cy="92224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6" idx="5"/>
              <a:endCxn id="8" idx="0"/>
            </p:cNvCxnSpPr>
            <p:nvPr/>
          </p:nvCxnSpPr>
          <p:spPr bwMode="auto">
            <a:xfrm>
              <a:off x="5501416" y="3360196"/>
              <a:ext cx="564104" cy="90700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Composite Pattern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Intent:  Compose objects into tree structures to represent </a:t>
            </a:r>
            <a:r>
              <a:rPr lang="en-US" dirty="0" smtClean="0"/>
              <a:t>whole-part </a:t>
            </a:r>
            <a:r>
              <a:rPr lang="en-US" dirty="0" smtClean="0"/>
              <a:t>hierarchies.  Composite lets clients treat individual objects and compositions of objects uniformly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Applicability:  Use the Composite pattern to</a:t>
            </a:r>
          </a:p>
          <a:p>
            <a:pPr lvl="1" eaLnBrk="1" hangingPunct="1"/>
            <a:r>
              <a:rPr lang="en-US" dirty="0" smtClean="0"/>
              <a:t>represent part-whole hierarchies of objects</a:t>
            </a:r>
          </a:p>
          <a:p>
            <a:pPr lvl="1" eaLnBrk="1" hangingPunct="1"/>
            <a:r>
              <a:rPr lang="en-US" dirty="0" smtClean="0"/>
              <a:t>allow clients the ability to ignore the difference between composition of objects and individual objects.  Clients will treat all objects in the composition structure uniformly.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Composite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09600" y="2164080"/>
            <a:ext cx="137160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Client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625725" y="1524000"/>
            <a:ext cx="2286000" cy="1920240"/>
            <a:chOff x="2735263" y="1752600"/>
            <a:chExt cx="2286000" cy="1920240"/>
          </a:xfrm>
        </p:grpSpPr>
        <p:sp>
          <p:nvSpPr>
            <p:cNvPr id="22560" name="Rectangle 5"/>
            <p:cNvSpPr>
              <a:spLocks noChangeArrowheads="1"/>
            </p:cNvSpPr>
            <p:nvPr/>
          </p:nvSpPr>
          <p:spPr bwMode="auto">
            <a:xfrm>
              <a:off x="2735263" y="1752600"/>
              <a:ext cx="2286000" cy="1920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 smtClean="0"/>
                <a:t>       Component</a:t>
              </a:r>
              <a:endParaRPr lang="en-US" sz="1800" i="1" dirty="0"/>
            </a:p>
            <a:p>
              <a:pPr algn="l"/>
              <a:endParaRPr lang="en-US" sz="1800" i="1" dirty="0"/>
            </a:p>
            <a:p>
              <a:pPr algn="l"/>
              <a:r>
                <a:rPr lang="en-US" sz="1800" i="1" dirty="0"/>
                <a:t>operation()</a:t>
              </a:r>
            </a:p>
            <a:p>
              <a:pPr algn="l"/>
              <a:r>
                <a:rPr lang="en-US" sz="1800" i="1" dirty="0"/>
                <a:t>add(Component)</a:t>
              </a:r>
            </a:p>
            <a:p>
              <a:pPr algn="l"/>
              <a:r>
                <a:rPr lang="en-US" sz="1800" i="1" dirty="0"/>
                <a:t>remove(Component)</a:t>
              </a:r>
            </a:p>
            <a:p>
              <a:pPr algn="l"/>
              <a:r>
                <a:rPr lang="en-US" sz="1800" i="1" dirty="0" smtClean="0"/>
                <a:t>children() : Iterator</a:t>
              </a:r>
              <a:endParaRPr lang="en-US" sz="1800" i="1" dirty="0"/>
            </a:p>
          </p:txBody>
        </p:sp>
        <p:sp>
          <p:nvSpPr>
            <p:cNvPr id="22561" name="Line 6"/>
            <p:cNvSpPr>
              <a:spLocks noChangeShapeType="1"/>
            </p:cNvSpPr>
            <p:nvPr/>
          </p:nvSpPr>
          <p:spPr bwMode="auto">
            <a:xfrm>
              <a:off x="2735263" y="2257425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i="1"/>
            </a:p>
          </p:txBody>
        </p:sp>
        <p:sp>
          <p:nvSpPr>
            <p:cNvPr id="22562" name="Line 7"/>
            <p:cNvSpPr>
              <a:spLocks noChangeShapeType="1"/>
            </p:cNvSpPr>
            <p:nvPr/>
          </p:nvSpPr>
          <p:spPr bwMode="auto">
            <a:xfrm>
              <a:off x="2735263" y="238125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i="1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1810702" y="4267200"/>
            <a:ext cx="1280160" cy="1005840"/>
            <a:chOff x="1843247" y="4343400"/>
            <a:chExt cx="1280160" cy="1005840"/>
          </a:xfrm>
        </p:grpSpPr>
        <p:sp>
          <p:nvSpPr>
            <p:cNvPr id="22554" name="Rectangle 13"/>
            <p:cNvSpPr>
              <a:spLocks noChangeArrowheads="1"/>
            </p:cNvSpPr>
            <p:nvPr/>
          </p:nvSpPr>
          <p:spPr bwMode="auto">
            <a:xfrm>
              <a:off x="1843247" y="4343400"/>
              <a:ext cx="1280160" cy="10058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 smtClean="0"/>
                <a:t>Leaf</a:t>
              </a:r>
              <a:r>
                <a:rPr lang="en-US" sz="1800" dirty="0"/>
                <a:t/>
              </a:r>
              <a:br>
                <a:rPr lang="en-US" sz="1800" dirty="0"/>
              </a:br>
              <a:endParaRPr lang="en-US" sz="1800" dirty="0"/>
            </a:p>
            <a:p>
              <a:r>
                <a:rPr lang="en-US" sz="1800" dirty="0"/>
                <a:t>operation()</a:t>
              </a:r>
            </a:p>
          </p:txBody>
        </p:sp>
        <p:sp>
          <p:nvSpPr>
            <p:cNvPr id="22555" name="Line 14"/>
            <p:cNvSpPr>
              <a:spLocks noChangeShapeType="1"/>
            </p:cNvSpPr>
            <p:nvPr/>
          </p:nvSpPr>
          <p:spPr bwMode="auto">
            <a:xfrm>
              <a:off x="1843565" y="4810125"/>
              <a:ext cx="1279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56" name="Line 15"/>
            <p:cNvSpPr>
              <a:spLocks noChangeShapeType="1"/>
            </p:cNvSpPr>
            <p:nvPr/>
          </p:nvSpPr>
          <p:spPr bwMode="auto">
            <a:xfrm>
              <a:off x="1843565" y="4933950"/>
              <a:ext cx="1279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622097" y="4744720"/>
            <a:ext cx="2194560" cy="731520"/>
            <a:chOff x="6746875" y="5075579"/>
            <a:chExt cx="2194560" cy="731520"/>
          </a:xfrm>
        </p:grpSpPr>
        <p:sp>
          <p:nvSpPr>
            <p:cNvPr id="22538" name="Rectangle 17"/>
            <p:cNvSpPr>
              <a:spLocks noChangeArrowheads="1"/>
            </p:cNvSpPr>
            <p:nvPr/>
          </p:nvSpPr>
          <p:spPr bwMode="auto">
            <a:xfrm>
              <a:off x="6747426" y="5118174"/>
              <a:ext cx="204414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800" dirty="0"/>
                <a:t>for all </a:t>
              </a:r>
              <a:r>
                <a:rPr lang="en-US" sz="1800" dirty="0" smtClean="0"/>
                <a:t>c </a:t>
              </a:r>
              <a:r>
                <a:rPr lang="en-US" sz="1800" dirty="0"/>
                <a:t>in children</a:t>
              </a:r>
            </a:p>
            <a:p>
              <a:pPr algn="l"/>
              <a:r>
                <a:rPr lang="en-US" sz="1800" dirty="0"/>
                <a:t>    </a:t>
              </a:r>
              <a:r>
                <a:rPr lang="en-US" sz="1800" dirty="0" err="1"/>
                <a:t>c</a:t>
              </a:r>
              <a:r>
                <a:rPr lang="en-US" sz="1800" dirty="0" err="1" smtClean="0"/>
                <a:t>.operation</a:t>
              </a:r>
              <a:r>
                <a:rPr lang="en-US" sz="1800" dirty="0"/>
                <a:t>()</a:t>
              </a: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6746875" y="5075579"/>
              <a:ext cx="2194560" cy="731520"/>
              <a:chOff x="4340" y="3149"/>
              <a:chExt cx="1152" cy="405"/>
            </a:xfrm>
          </p:grpSpPr>
          <p:sp>
            <p:nvSpPr>
              <p:cNvPr id="22549" name="AutoShape 19"/>
              <p:cNvSpPr>
                <a:spLocks noChangeArrowheads="1"/>
              </p:cNvSpPr>
              <p:nvPr/>
            </p:nvSpPr>
            <p:spPr bwMode="auto">
              <a:xfrm>
                <a:off x="5391" y="3149"/>
                <a:ext cx="101" cy="133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Line 20"/>
              <p:cNvSpPr>
                <a:spLocks noChangeShapeType="1"/>
              </p:cNvSpPr>
              <p:nvPr/>
            </p:nvSpPr>
            <p:spPr bwMode="auto">
              <a:xfrm>
                <a:off x="4340" y="3149"/>
                <a:ext cx="0" cy="4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551" name="Line 21"/>
              <p:cNvSpPr>
                <a:spLocks noChangeShapeType="1"/>
              </p:cNvSpPr>
              <p:nvPr/>
            </p:nvSpPr>
            <p:spPr bwMode="auto">
              <a:xfrm>
                <a:off x="4340" y="3548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552" name="Line 22"/>
              <p:cNvSpPr>
                <a:spLocks noChangeShapeType="1"/>
              </p:cNvSpPr>
              <p:nvPr/>
            </p:nvSpPr>
            <p:spPr bwMode="auto">
              <a:xfrm>
                <a:off x="4340" y="3149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553" name="Line 23"/>
              <p:cNvSpPr>
                <a:spLocks noChangeShapeType="1"/>
              </p:cNvSpPr>
              <p:nvPr/>
            </p:nvSpPr>
            <p:spPr bwMode="auto">
              <a:xfrm>
                <a:off x="5492" y="3283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22541" name="AutoShape 27"/>
          <p:cNvSpPr>
            <a:spLocks noChangeArrowheads="1"/>
          </p:cNvSpPr>
          <p:nvPr/>
        </p:nvSpPr>
        <p:spPr bwMode="auto">
          <a:xfrm>
            <a:off x="3677444" y="3475037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2545" name="AutoShape 31"/>
          <p:cNvSpPr>
            <a:spLocks noChangeArrowheads="1"/>
          </p:cNvSpPr>
          <p:nvPr/>
        </p:nvSpPr>
        <p:spPr bwMode="auto">
          <a:xfrm>
            <a:off x="6232525" y="4456212"/>
            <a:ext cx="320675" cy="182563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46" name="AutoShape 32"/>
          <p:cNvCxnSpPr>
            <a:cxnSpLocks noChangeShapeType="1"/>
            <a:stCxn id="22545" idx="3"/>
            <a:endCxn id="22560" idx="3"/>
          </p:cNvCxnSpPr>
          <p:nvPr/>
        </p:nvCxnSpPr>
        <p:spPr bwMode="auto">
          <a:xfrm flipH="1" flipV="1">
            <a:off x="4911725" y="2484120"/>
            <a:ext cx="1641475" cy="2063374"/>
          </a:xfrm>
          <a:prstGeom prst="bentConnector3">
            <a:avLst>
              <a:gd name="adj1" fmla="val -13926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sp>
        <p:nvSpPr>
          <p:cNvPr id="22547" name="Text Box 33"/>
          <p:cNvSpPr txBox="1">
            <a:spLocks noChangeArrowheads="1"/>
          </p:cNvSpPr>
          <p:nvPr/>
        </p:nvSpPr>
        <p:spPr bwMode="auto">
          <a:xfrm>
            <a:off x="4973891" y="2202613"/>
            <a:ext cx="275718" cy="36997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2548" name="Text Box 34"/>
          <p:cNvSpPr txBox="1">
            <a:spLocks noChangeArrowheads="1"/>
          </p:cNvSpPr>
          <p:nvPr/>
        </p:nvSpPr>
        <p:spPr bwMode="auto">
          <a:xfrm>
            <a:off x="6462848" y="4181475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929062" y="4267200"/>
            <a:ext cx="2286000" cy="1920240"/>
            <a:chOff x="2735263" y="1752600"/>
            <a:chExt cx="2286000" cy="1920240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2735263" y="1752600"/>
              <a:ext cx="2286000" cy="1920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      Composite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/>
                <a:t>operation()</a:t>
              </a:r>
            </a:p>
            <a:p>
              <a:pPr algn="l"/>
              <a:r>
                <a:rPr lang="en-US" sz="1800" dirty="0"/>
                <a:t>add(Component)</a:t>
              </a:r>
            </a:p>
            <a:p>
              <a:pPr algn="l"/>
              <a:r>
                <a:rPr lang="en-US" sz="1800" dirty="0"/>
                <a:t>remove(Component)</a:t>
              </a:r>
            </a:p>
            <a:p>
              <a:pPr algn="l"/>
              <a:r>
                <a:rPr lang="en-US" sz="1800" dirty="0" smtClean="0"/>
                <a:t>children() : Iterator</a:t>
              </a:r>
              <a:endParaRPr lang="en-US" sz="1800" dirty="0"/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2735263" y="2257425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2735263" y="238125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00100" y="136207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</a:t>
            </a:r>
          </a:p>
        </p:txBody>
      </p:sp>
      <p:cxnSp>
        <p:nvCxnSpPr>
          <p:cNvPr id="48" name="Straight Arrow Connector 47"/>
          <p:cNvCxnSpPr>
            <a:stCxn id="22534" idx="3"/>
            <a:endCxn id="22560" idx="1"/>
          </p:cNvCxnSpPr>
          <p:nvPr/>
        </p:nvCxnSpPr>
        <p:spPr bwMode="auto">
          <a:xfrm>
            <a:off x="1981200" y="2484120"/>
            <a:ext cx="64452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9" name="Elbow Connector 228"/>
          <p:cNvCxnSpPr>
            <a:stCxn id="22541" idx="3"/>
            <a:endCxn id="22554" idx="0"/>
          </p:cNvCxnSpPr>
          <p:nvPr/>
        </p:nvCxnSpPr>
        <p:spPr bwMode="auto">
          <a:xfrm rot="5400000">
            <a:off x="2804954" y="3303429"/>
            <a:ext cx="609600" cy="131794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Elbow Connector 230"/>
          <p:cNvCxnSpPr>
            <a:stCxn id="22541" idx="3"/>
            <a:endCxn id="41" idx="0"/>
          </p:cNvCxnSpPr>
          <p:nvPr/>
        </p:nvCxnSpPr>
        <p:spPr bwMode="auto">
          <a:xfrm rot="16200000" flipH="1">
            <a:off x="4115593" y="3310731"/>
            <a:ext cx="609600" cy="130333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AutoShape 24"/>
          <p:cNvSpPr>
            <a:spLocks noChangeArrowheads="1"/>
          </p:cNvSpPr>
          <p:nvPr/>
        </p:nvSpPr>
        <p:spPr bwMode="auto">
          <a:xfrm>
            <a:off x="5072062" y="5040948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8" name="AutoShape 24"/>
          <p:cNvSpPr>
            <a:spLocks noChangeArrowheads="1"/>
          </p:cNvSpPr>
          <p:nvPr/>
        </p:nvSpPr>
        <p:spPr bwMode="auto">
          <a:xfrm>
            <a:off x="6611937" y="5040948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42" name="Elbow Connector 241"/>
          <p:cNvCxnSpPr>
            <a:stCxn id="235" idx="3"/>
            <a:endCxn id="238" idx="1"/>
          </p:cNvCxnSpPr>
          <p:nvPr/>
        </p:nvCxnSpPr>
        <p:spPr bwMode="auto">
          <a:xfrm>
            <a:off x="5208587" y="5109211"/>
            <a:ext cx="140335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5140324" y="1428660"/>
            <a:ext cx="38512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Composites that contain Components, each of which could be a Composite.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4945</TotalTime>
  <Words>1312</Words>
  <Application>Microsoft Office PowerPoint</Application>
  <PresentationFormat>On-screen Show (4:3)</PresentationFormat>
  <Paragraphs>266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The Composite Pattern (Structural)</vt:lpstr>
      <vt:lpstr>Motivation</vt:lpstr>
      <vt:lpstr>Motivation (continued)</vt:lpstr>
      <vt:lpstr>Composite Example 1:  File System</vt:lpstr>
      <vt:lpstr>Composite Example 2:  XML</vt:lpstr>
      <vt:lpstr>Viewing Example 2 as a Tree</vt:lpstr>
      <vt:lpstr>Composite Example 3: Arithmetic Expression</vt:lpstr>
      <vt:lpstr>Composite Pattern</vt:lpstr>
      <vt:lpstr>Composite Pattern (continued)</vt:lpstr>
      <vt:lpstr>Composite Pattern Participants</vt:lpstr>
      <vt:lpstr>Composite Pattern Participants (continued)</vt:lpstr>
      <vt:lpstr>Composite Pattern Collaborations</vt:lpstr>
      <vt:lpstr>Composite Pattern Consequences</vt:lpstr>
      <vt:lpstr>Composite Pattern Implementation Issues</vt:lpstr>
      <vt:lpstr>Composite Pattern Implementation Issues (continued)</vt:lpstr>
      <vt:lpstr>Composite Example 1 Revisited</vt:lpstr>
      <vt:lpstr>Composite Example 1 Revisited (continued)</vt:lpstr>
      <vt:lpstr>Composite Pattern in Java – AWT</vt:lpstr>
      <vt:lpstr>Composite Pattern in Java – Files</vt:lpstr>
      <vt:lpstr>Traversing Composite Hierarchies</vt:lpstr>
      <vt:lpstr>Rethinking the Composite Pattern</vt:lpstr>
      <vt:lpstr>Rethinking the Composite Pattern: Alternate Structure 1</vt:lpstr>
      <vt:lpstr>Rethinking the Composite Pattern: Alternate Structure 2</vt:lpstr>
      <vt:lpstr>Related Patterns</vt:lpstr>
      <vt:lpstr>Composite Pattern: Example (http://www.oodesign.com/composite-pattern-shapes-example-java-sourcecode.html)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Joshi</dc:creator>
  <cp:lastModifiedBy>Deepti Joshi</cp:lastModifiedBy>
  <cp:revision>302</cp:revision>
  <cp:lastPrinted>1999-09-29T12:48:05Z</cp:lastPrinted>
  <dcterms:created xsi:type="dcterms:W3CDTF">1998-10-23T20:46:09Z</dcterms:created>
  <dcterms:modified xsi:type="dcterms:W3CDTF">2013-10-24T10:46:47Z</dcterms:modified>
</cp:coreProperties>
</file>