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8" r:id="rId1"/>
  </p:sldMasterIdLst>
  <p:notesMasterIdLst>
    <p:notesMasterId r:id="rId28"/>
  </p:notesMasterIdLst>
  <p:handoutMasterIdLst>
    <p:handoutMasterId r:id="rId29"/>
  </p:handoutMasterIdLst>
  <p:sldIdLst>
    <p:sldId id="256" r:id="rId2"/>
    <p:sldId id="456" r:id="rId3"/>
    <p:sldId id="464" r:id="rId4"/>
    <p:sldId id="465" r:id="rId5"/>
    <p:sldId id="467" r:id="rId6"/>
    <p:sldId id="466" r:id="rId7"/>
    <p:sldId id="468" r:id="rId8"/>
    <p:sldId id="469" r:id="rId9"/>
    <p:sldId id="460" r:id="rId10"/>
    <p:sldId id="472" r:id="rId11"/>
    <p:sldId id="473" r:id="rId12"/>
    <p:sldId id="474" r:id="rId13"/>
    <p:sldId id="475" r:id="rId14"/>
    <p:sldId id="450" r:id="rId15"/>
    <p:sldId id="479" r:id="rId16"/>
    <p:sldId id="461" r:id="rId17"/>
    <p:sldId id="451" r:id="rId18"/>
    <p:sldId id="462" r:id="rId19"/>
    <p:sldId id="463" r:id="rId20"/>
    <p:sldId id="478" r:id="rId21"/>
    <p:sldId id="453" r:id="rId22"/>
    <p:sldId id="477" r:id="rId23"/>
    <p:sldId id="476" r:id="rId24"/>
    <p:sldId id="448" r:id="rId25"/>
    <p:sldId id="480" r:id="rId26"/>
    <p:sldId id="418" r:id="rId27"/>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79" autoAdjust="0"/>
    <p:restoredTop sz="90929"/>
  </p:normalViewPr>
  <p:slideViewPr>
    <p:cSldViewPr>
      <p:cViewPr varScale="1">
        <p:scale>
          <a:sx n="70" d="100"/>
          <a:sy n="70" d="100"/>
        </p:scale>
        <p:origin x="-111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410" y="-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Grp="1" noChangeArrowheads="1"/>
          </p:cNvSpPr>
          <p:nvPr>
            <p:ph type="hdr" sz="quarter"/>
          </p:nvPr>
        </p:nvSpPr>
        <p:spPr bwMode="auto">
          <a:xfrm>
            <a:off x="3977429"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r>
              <a:rPr lang="en-US" sz="1100" dirty="0" smtClean="0">
                <a:latin typeface="Arial" pitchFamily="34" charset="0"/>
                <a:cs typeface="Arial" pitchFamily="34" charset="0"/>
              </a:rPr>
              <a:t>The Decorator Pattern</a:t>
            </a:r>
            <a:endParaRPr lang="en-US" sz="1100" dirty="0">
              <a:latin typeface="Arial" pitchFamily="34" charset="0"/>
              <a:cs typeface="Arial" pitchFamily="34" charset="0"/>
            </a:endParaRPr>
          </a:p>
        </p:txBody>
      </p:sp>
      <p:sp>
        <p:nvSpPr>
          <p:cNvPr id="284676" name="Rectangle 4"/>
          <p:cNvSpPr>
            <a:spLocks noGrp="1" noChangeArrowheads="1"/>
          </p:cNvSpPr>
          <p:nvPr>
            <p:ph type="ftr" sz="quarter" idx="2"/>
          </p:nvPr>
        </p:nvSpPr>
        <p:spPr bwMode="auto">
          <a:xfrm>
            <a:off x="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l">
              <a:defRPr sz="1200">
                <a:latin typeface="Times New Roman" pitchFamily="18" charset="0"/>
              </a:defRPr>
            </a:lvl1pPr>
          </a:lstStyle>
          <a:p>
            <a:pPr>
              <a:defRPr/>
            </a:pPr>
            <a:endParaRPr lang="en-US" sz="1100" dirty="0">
              <a:latin typeface="Arial" pitchFamily="34" charset="0"/>
              <a:cs typeface="Arial" pitchFamily="34" charset="0"/>
            </a:endParaRPr>
          </a:p>
        </p:txBody>
      </p:sp>
      <p:sp>
        <p:nvSpPr>
          <p:cNvPr id="284677" name="Rectangle 5"/>
          <p:cNvSpPr>
            <a:spLocks noGrp="1" noChangeArrowheads="1"/>
          </p:cNvSpPr>
          <p:nvPr>
            <p:ph type="sldNum" sz="quarter" idx="3"/>
          </p:nvPr>
        </p:nvSpPr>
        <p:spPr bwMode="auto">
          <a:xfrm>
            <a:off x="397256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r>
              <a:rPr lang="en-US" sz="1100" dirty="0" smtClean="0">
                <a:latin typeface="Arial" pitchFamily="34" charset="0"/>
                <a:cs typeface="Arial" pitchFamily="34" charset="0"/>
              </a:rPr>
              <a:t>21-</a:t>
            </a:r>
            <a:fld id="{67119BB9-8FE0-4A81-BC05-B3A9D81FB030}" type="slidenum">
              <a:rPr lang="en-US" sz="1100" smtClean="0">
                <a:latin typeface="Arial" pitchFamily="34" charset="0"/>
                <a:cs typeface="Arial" pitchFamily="34" charset="0"/>
              </a:rPr>
              <a:pPr>
                <a:defRPr/>
              </a:pPr>
              <a:t>‹#›</a:t>
            </a:fld>
            <a:endParaRPr lang="en-US" sz="1100" dirty="0">
              <a:latin typeface="Arial" pitchFamily="34" charset="0"/>
              <a:cs typeface="Arial" pitchFamily="34" charset="0"/>
            </a:endParaRPr>
          </a:p>
        </p:txBody>
      </p:sp>
    </p:spTree>
    <p:extLst>
      <p:ext uri="{BB962C8B-B14F-4D97-AF65-F5344CB8AC3E}">
        <p14:creationId xmlns:p14="http://schemas.microsoft.com/office/powerpoint/2010/main" val="4287896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bwMode="auto">
          <a:xfrm>
            <a:off x="0"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l">
              <a:defRPr sz="1200">
                <a:latin typeface="Times New Roman" pitchFamily="18" charset="0"/>
              </a:defRPr>
            </a:lvl1pPr>
          </a:lstStyle>
          <a:p>
            <a:pPr>
              <a:defRPr/>
            </a:pPr>
            <a:r>
              <a:rPr lang="en-US"/>
              <a:t>Design Patterns</a:t>
            </a:r>
          </a:p>
        </p:txBody>
      </p:sp>
      <p:sp>
        <p:nvSpPr>
          <p:cNvPr id="286723" name="Rectangle 3"/>
          <p:cNvSpPr>
            <a:spLocks noGrp="1" noChangeArrowheads="1"/>
          </p:cNvSpPr>
          <p:nvPr>
            <p:ph type="dt" idx="1"/>
          </p:nvPr>
        </p:nvSpPr>
        <p:spPr bwMode="auto">
          <a:xfrm>
            <a:off x="3972560"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86725" name="Rectangle 5"/>
          <p:cNvSpPr>
            <a:spLocks noGrp="1" noChangeArrowheads="1"/>
          </p:cNvSpPr>
          <p:nvPr>
            <p:ph type="body" sz="quarter" idx="3"/>
          </p:nvPr>
        </p:nvSpPr>
        <p:spPr bwMode="auto">
          <a:xfrm>
            <a:off x="934720" y="4415790"/>
            <a:ext cx="5140960" cy="418338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26" name="Rectangle 6"/>
          <p:cNvSpPr>
            <a:spLocks noGrp="1" noChangeArrowheads="1"/>
          </p:cNvSpPr>
          <p:nvPr>
            <p:ph type="ftr" sz="quarter" idx="4"/>
          </p:nvPr>
        </p:nvSpPr>
        <p:spPr bwMode="auto">
          <a:xfrm>
            <a:off x="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l">
              <a:defRPr sz="1200">
                <a:latin typeface="Times New Roman" pitchFamily="18" charset="0"/>
              </a:defRPr>
            </a:lvl1pPr>
          </a:lstStyle>
          <a:p>
            <a:pPr>
              <a:defRPr/>
            </a:pPr>
            <a:endParaRPr lang="en-US"/>
          </a:p>
        </p:txBody>
      </p:sp>
      <p:sp>
        <p:nvSpPr>
          <p:cNvPr id="286727" name="Rectangle 7"/>
          <p:cNvSpPr>
            <a:spLocks noGrp="1" noChangeArrowheads="1"/>
          </p:cNvSpPr>
          <p:nvPr>
            <p:ph type="sldNum" sz="quarter" idx="5"/>
          </p:nvPr>
        </p:nvSpPr>
        <p:spPr bwMode="auto">
          <a:xfrm>
            <a:off x="397256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53698DF6-5EC5-44D7-ACC7-1FA77EEF8D08}" type="slidenum">
              <a:rPr lang="en-US"/>
              <a:pPr>
                <a:defRPr/>
              </a:pPr>
              <a:t>‹#›</a:t>
            </a:fld>
            <a:endParaRPr lang="en-US"/>
          </a:p>
        </p:txBody>
      </p:sp>
    </p:spTree>
    <p:extLst>
      <p:ext uri="{BB962C8B-B14F-4D97-AF65-F5344CB8AC3E}">
        <p14:creationId xmlns:p14="http://schemas.microsoft.com/office/powerpoint/2010/main" val="312499792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Design Patterns</a:t>
            </a:r>
          </a:p>
        </p:txBody>
      </p:sp>
      <p:sp>
        <p:nvSpPr>
          <p:cNvPr id="46083" name="Rectangle 7"/>
          <p:cNvSpPr>
            <a:spLocks noGrp="1" noChangeArrowheads="1"/>
          </p:cNvSpPr>
          <p:nvPr>
            <p:ph type="sldNum" sz="quarter" idx="5"/>
          </p:nvPr>
        </p:nvSpPr>
        <p:spPr>
          <a:noFill/>
        </p:spPr>
        <p:txBody>
          <a:bodyPr/>
          <a:lstStyle/>
          <a:p>
            <a:fld id="{CE8A72CF-B4A9-437D-B815-220047D2A5F7}" type="slidenum">
              <a:rPr lang="en-US" smtClean="0"/>
              <a:pPr/>
              <a:t>1</a:t>
            </a:fld>
            <a:endParaRPr lang="en-US" smtClean="0"/>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w="9525"/>
        </p:spPr>
        <p:txBody>
          <a:bodyPr/>
          <a:lstStyle/>
          <a:p>
            <a:endParaRPr lang="en-US" smtClean="0"/>
          </a:p>
        </p:txBody>
      </p:sp>
      <p:sp>
        <p:nvSpPr>
          <p:cNvPr id="54276" name="Header Placeholder 3"/>
          <p:cNvSpPr>
            <a:spLocks noGrp="1"/>
          </p:cNvSpPr>
          <p:nvPr>
            <p:ph type="hdr" sz="quarter"/>
          </p:nvPr>
        </p:nvSpPr>
        <p:spPr>
          <a:noFill/>
        </p:spPr>
        <p:txBody>
          <a:bodyPr/>
          <a:lstStyle/>
          <a:p>
            <a:r>
              <a:rPr lang="en-US" smtClean="0"/>
              <a:t>Design Patterns</a:t>
            </a:r>
          </a:p>
        </p:txBody>
      </p:sp>
      <p:sp>
        <p:nvSpPr>
          <p:cNvPr id="54277" name="Slide Number Placeholder 4"/>
          <p:cNvSpPr>
            <a:spLocks noGrp="1"/>
          </p:cNvSpPr>
          <p:nvPr>
            <p:ph type="sldNum" sz="quarter" idx="5"/>
          </p:nvPr>
        </p:nvSpPr>
        <p:spPr>
          <a:noFill/>
        </p:spPr>
        <p:txBody>
          <a:bodyPr/>
          <a:lstStyle/>
          <a:p>
            <a:fld id="{780D9EFE-B26D-470F-9822-D8688850D124}" type="slidenum">
              <a:rPr lang="en-US" smtClean="0"/>
              <a:pPr/>
              <a:t>21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w="9525"/>
        </p:spPr>
        <p:txBody>
          <a:bodyPr/>
          <a:lstStyle/>
          <a:p>
            <a:endParaRPr lang="en-US" smtClean="0"/>
          </a:p>
        </p:txBody>
      </p:sp>
      <p:sp>
        <p:nvSpPr>
          <p:cNvPr id="54276" name="Header Placeholder 3"/>
          <p:cNvSpPr>
            <a:spLocks noGrp="1"/>
          </p:cNvSpPr>
          <p:nvPr>
            <p:ph type="hdr" sz="quarter"/>
          </p:nvPr>
        </p:nvSpPr>
        <p:spPr>
          <a:noFill/>
        </p:spPr>
        <p:txBody>
          <a:bodyPr/>
          <a:lstStyle/>
          <a:p>
            <a:r>
              <a:rPr lang="en-US" smtClean="0"/>
              <a:t>Design Patterns</a:t>
            </a:r>
          </a:p>
        </p:txBody>
      </p:sp>
      <p:sp>
        <p:nvSpPr>
          <p:cNvPr id="54277" name="Slide Number Placeholder 4"/>
          <p:cNvSpPr>
            <a:spLocks noGrp="1"/>
          </p:cNvSpPr>
          <p:nvPr>
            <p:ph type="sldNum" sz="quarter" idx="5"/>
          </p:nvPr>
        </p:nvSpPr>
        <p:spPr>
          <a:noFill/>
        </p:spPr>
        <p:txBody>
          <a:bodyPr/>
          <a:lstStyle/>
          <a:p>
            <a:fld id="{780D9EFE-B26D-470F-9822-D8688850D124}" type="slidenum">
              <a:rPr lang="en-US" smtClean="0"/>
              <a:pPr/>
              <a:t>22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w="9525"/>
        </p:spPr>
        <p:txBody>
          <a:bodyPr/>
          <a:lstStyle/>
          <a:p>
            <a:endParaRPr lang="en-US" smtClean="0"/>
          </a:p>
        </p:txBody>
      </p:sp>
      <p:sp>
        <p:nvSpPr>
          <p:cNvPr id="54276" name="Header Placeholder 3"/>
          <p:cNvSpPr>
            <a:spLocks noGrp="1"/>
          </p:cNvSpPr>
          <p:nvPr>
            <p:ph type="hdr" sz="quarter"/>
          </p:nvPr>
        </p:nvSpPr>
        <p:spPr>
          <a:noFill/>
        </p:spPr>
        <p:txBody>
          <a:bodyPr/>
          <a:lstStyle/>
          <a:p>
            <a:r>
              <a:rPr lang="en-US" smtClean="0"/>
              <a:t>Design Patterns</a:t>
            </a:r>
          </a:p>
        </p:txBody>
      </p:sp>
      <p:sp>
        <p:nvSpPr>
          <p:cNvPr id="54277" name="Slide Number Placeholder 4"/>
          <p:cNvSpPr>
            <a:spLocks noGrp="1"/>
          </p:cNvSpPr>
          <p:nvPr>
            <p:ph type="sldNum" sz="quarter" idx="5"/>
          </p:nvPr>
        </p:nvSpPr>
        <p:spPr>
          <a:noFill/>
        </p:spPr>
        <p:txBody>
          <a:bodyPr/>
          <a:lstStyle/>
          <a:p>
            <a:fld id="{780D9EFE-B26D-470F-9822-D8688850D124}" type="slidenum">
              <a:rPr lang="en-US" smtClean="0"/>
              <a:pPr/>
              <a:t>23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14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15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16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17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18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19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20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10/24/2013</a:t>
            </a:fld>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AA718E19-58D3-4556-80CC-14261D795879}"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10/24/2013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en-US" smtClean="0"/>
              <a:t>Slide </a:t>
            </a:r>
            <a:fld id="{B7BF9203-25C8-4DF9-B98A-06A2727B4611}"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r>
              <a:rPr lang="en-US" smtClean="0"/>
              <a:t>Slide </a:t>
            </a:r>
            <a:fld id="{B3728DD5-025D-46D7-BF08-E11FFFF793A6}"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10/24/2013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10/24/2013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r>
              <a:rPr lang="en-US" smtClean="0"/>
              <a:t>Slide </a:t>
            </a:r>
            <a:fld id="{46CAAFC6-0D9A-4A71-98CF-C1F514125BBA}"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10/24/2013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0529CA9F-0F7A-47C8-A267-4EE632414EBE}"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fld id="{9D21D778-B565-4D7E-94D7-64010A445B68}" type="datetimeFigureOut">
              <a:rPr lang="en-US" smtClean="0"/>
              <a:pPr eaLnBrk="1" latinLnBrk="0" hangingPunct="1"/>
              <a:t>10/24/2013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en-US" smtClean="0"/>
              <a:t>Slide </a:t>
            </a:r>
            <a:fld id="{1B877134-5977-4AC5-BF99-BB26FECC1E3F}"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10/24/2013</a:t>
            </a:fld>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r>
              <a:rPr lang="en-US" smtClean="0"/>
              <a:t>Slide </a:t>
            </a:r>
            <a:fld id="{692A2384-5AF8-47E0-A44F-3F1539168A15}"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10/24/2013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r>
              <a:rPr lang="en-US" smtClean="0"/>
              <a:t>Slide </a:t>
            </a:r>
            <a:fld id="{3519EB55-8801-4A47-B218-3217CC9413CF}"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10/24/2013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r>
              <a:rPr lang="en-US" smtClean="0"/>
              <a:t>Slide </a:t>
            </a:r>
            <a:fld id="{EF5D9BC9-069D-449A-9E4F-8206B2215694}"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r>
              <a:rPr lang="en-US" smtClean="0"/>
              <a:t>Slide </a:t>
            </a:r>
            <a:fld id="{10E1542F-4AE0-4720-8263-E881464AAF80}"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10/24/2013</a:t>
            </a:fld>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r>
              <a:rPr lang="en-US" smtClean="0"/>
              <a:t>Slide </a:t>
            </a:r>
            <a:fld id="{7D05ABC1-E4E4-4795-82F0-39334438F8F0}"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fld id="{9D21D778-B565-4D7E-94D7-64010A445B68}" type="datetimeFigureOut">
              <a:rPr lang="en-US" smtClean="0"/>
              <a:pPr eaLnBrk="1" latinLnBrk="0" hangingPunct="1"/>
              <a:t>10/24/2013</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10/24/2013</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r>
              <a:rPr lang="en-US" smtClean="0"/>
              <a:t>Slide </a:t>
            </a:r>
            <a:fld id="{EFF403E2-32B0-43CD-8F55-F26327E3CEDB}"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tutorialspoint.com/design_pattern/decorator_pattern.ht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userpages.umbc.edu/~tarr/dp/lectures/Decorator-2pp.pdf" TargetMode="External"/><Relationship Id="rId7" Type="http://schemas.openxmlformats.org/officeDocument/2006/relationships/hyperlink" Target="http://javaboutique.internet.com/tutorials/decorator/" TargetMode="External"/><Relationship Id="rId2" Type="http://schemas.openxmlformats.org/officeDocument/2006/relationships/hyperlink" Target="http://en.wikipedia.org/wiki/Decorator_pattern" TargetMode="External"/><Relationship Id="rId1" Type="http://schemas.openxmlformats.org/officeDocument/2006/relationships/slideLayout" Target="../slideLayouts/slideLayout2.xml"/><Relationship Id="rId6" Type="http://schemas.openxmlformats.org/officeDocument/2006/relationships/hyperlink" Target="http://sourcemaking.com/design_patterns/factory_method" TargetMode="External"/><Relationship Id="rId5" Type="http://schemas.openxmlformats.org/officeDocument/2006/relationships/hyperlink" Target="http://oreilly.com/catalog/hfdesignpat/chapter/ch03.pdf" TargetMode="External"/><Relationship Id="rId4" Type="http://schemas.openxmlformats.org/officeDocument/2006/relationships/hyperlink" Target="http://www.javaworld.com/javaworld/jw-12-2001/jw-1214-designpattern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The Decorator Pattern</a:t>
            </a:r>
            <a:br>
              <a:rPr lang="en-US" dirty="0" smtClean="0"/>
            </a:br>
            <a:r>
              <a:rPr lang="en-US" sz="3200" dirty="0" smtClean="0"/>
              <a:t>(Structural)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Motivating Example</a:t>
            </a:r>
            <a:br>
              <a:rPr lang="en-US" dirty="0" smtClean="0"/>
            </a:br>
            <a:r>
              <a:rPr lang="en-US" sz="2800" dirty="0" smtClean="0"/>
              <a:t>(continued)</a:t>
            </a:r>
            <a:endParaRPr lang="en-US" sz="2800" dirty="0"/>
          </a:p>
        </p:txBody>
      </p:sp>
      <p:sp>
        <p:nvSpPr>
          <p:cNvPr id="9" name="Content Placeholder 8"/>
          <p:cNvSpPr>
            <a:spLocks noGrp="1"/>
          </p:cNvSpPr>
          <p:nvPr>
            <p:ph sz="quarter" idx="1"/>
          </p:nvPr>
        </p:nvSpPr>
        <p:spPr/>
        <p:txBody>
          <a:bodyPr/>
          <a:lstStyle/>
          <a:p>
            <a:pPr marL="274320" indent="0">
              <a:spcBef>
                <a:spcPts val="100"/>
              </a:spcBef>
              <a:buNone/>
            </a:pPr>
            <a:r>
              <a:rPr lang="en-US" sz="1800" dirty="0" smtClean="0">
                <a:latin typeface="Courier New" pitchFamily="49" charset="0"/>
                <a:cs typeface="Courier New" pitchFamily="49" charset="0"/>
              </a:rPr>
              <a:t>public class TextView extends Component</a:t>
            </a:r>
          </a:p>
          <a:p>
            <a:pPr marL="274320" indent="0">
              <a:spcBef>
                <a:spcPts val="100"/>
              </a:spcBef>
              <a:buNone/>
            </a:pPr>
            <a:r>
              <a:rPr lang="en-US" sz="1800" dirty="0" smtClean="0">
                <a:latin typeface="Courier New" pitchFamily="49" charset="0"/>
                <a:cs typeface="Courier New" pitchFamily="49" charset="0"/>
              </a:rPr>
              <a:t>  {</a:t>
            </a:r>
          </a:p>
          <a:p>
            <a:pPr marL="274320" indent="0">
              <a:spcBef>
                <a:spcPts val="100"/>
              </a:spcBef>
              <a:buNone/>
            </a:pPr>
            <a:r>
              <a:rPr lang="en-US" sz="1800" dirty="0" smtClean="0">
                <a:latin typeface="Courier New" pitchFamily="49" charset="0"/>
                <a:cs typeface="Courier New" pitchFamily="49" charset="0"/>
              </a:rPr>
              <a:t>    public void draw()</a:t>
            </a:r>
          </a:p>
          <a:p>
            <a:pPr marL="274320" indent="0">
              <a:spcBef>
                <a:spcPts val="100"/>
              </a:spcBef>
              <a:buNone/>
            </a:pPr>
            <a:r>
              <a:rPr lang="en-US" sz="1800" dirty="0" smtClean="0">
                <a:latin typeface="Courier New" pitchFamily="49" charset="0"/>
                <a:cs typeface="Courier New" pitchFamily="49" charset="0"/>
              </a:rPr>
              <a:t>      {</a:t>
            </a:r>
          </a:p>
          <a:p>
            <a:pPr marL="274320" indent="0">
              <a:spcBef>
                <a:spcPts val="100"/>
              </a:spcBef>
              <a:buNone/>
            </a:pPr>
            <a:r>
              <a:rPr lang="en-US" sz="1800" dirty="0" smtClean="0">
                <a:latin typeface="Courier New" pitchFamily="49" charset="0"/>
                <a:cs typeface="Courier New" pitchFamily="49" charset="0"/>
              </a:rPr>
              <a:t>        ...  // code to draw the TextView object</a:t>
            </a:r>
          </a:p>
          <a:p>
            <a:pPr marL="274320" indent="0">
              <a:spcBef>
                <a:spcPts val="100"/>
              </a:spcBef>
              <a:buNone/>
            </a:pPr>
            <a:r>
              <a:rPr lang="en-US" sz="1800" dirty="0" smtClean="0">
                <a:latin typeface="Courier New" pitchFamily="49" charset="0"/>
                <a:cs typeface="Courier New" pitchFamily="49" charset="0"/>
              </a:rPr>
              <a:t>      }</a:t>
            </a:r>
          </a:p>
          <a:p>
            <a:pPr marL="274320" indent="0">
              <a:spcBef>
                <a:spcPts val="100"/>
              </a:spcBef>
              <a:buNone/>
            </a:pP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p:txBody>
      </p:sp>
      <p:sp>
        <p:nvSpPr>
          <p:cNvPr id="10" name="TextBox 9"/>
          <p:cNvSpPr txBox="1"/>
          <p:nvPr/>
        </p:nvSpPr>
        <p:spPr>
          <a:xfrm>
            <a:off x="801384" y="3886200"/>
            <a:ext cx="7541232" cy="461665"/>
          </a:xfrm>
          <a:prstGeom prst="rect">
            <a:avLst/>
          </a:prstGeom>
          <a:noFill/>
          <a:ln>
            <a:solidFill>
              <a:schemeClr val="tx1"/>
            </a:solidFill>
          </a:ln>
        </p:spPr>
        <p:txBody>
          <a:bodyPr wrap="none" rtlCol="0">
            <a:spAutoFit/>
          </a:bodyPr>
          <a:lstStyle/>
          <a:p>
            <a:r>
              <a:rPr lang="en-US" dirty="0" smtClean="0"/>
              <a:t>TextView knows nothing about borders and scrollbars.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Motivating Example</a:t>
            </a:r>
            <a:br>
              <a:rPr lang="en-US" dirty="0" smtClean="0"/>
            </a:br>
            <a:r>
              <a:rPr lang="en-US" sz="2800" dirty="0" smtClean="0"/>
              <a:t>(continued)</a:t>
            </a:r>
            <a:endParaRPr lang="en-US" sz="2800" dirty="0"/>
          </a:p>
        </p:txBody>
      </p:sp>
      <p:sp>
        <p:nvSpPr>
          <p:cNvPr id="9" name="Content Placeholder 8"/>
          <p:cNvSpPr>
            <a:spLocks noGrp="1"/>
          </p:cNvSpPr>
          <p:nvPr>
            <p:ph sz="quarter" idx="1"/>
          </p:nvPr>
        </p:nvSpPr>
        <p:spPr/>
        <p:txBody>
          <a:bodyPr/>
          <a:lstStyle/>
          <a:p>
            <a:pPr marL="274320" indent="0">
              <a:spcBef>
                <a:spcPts val="100"/>
              </a:spcBef>
              <a:buNone/>
            </a:pPr>
            <a:r>
              <a:rPr lang="en-US" sz="1800" dirty="0" smtClean="0">
                <a:latin typeface="Courier New" pitchFamily="49" charset="0"/>
                <a:cs typeface="Courier New" pitchFamily="49" charset="0"/>
              </a:rPr>
              <a:t>public class </a:t>
            </a:r>
            <a:r>
              <a:rPr lang="en-US" sz="1800" dirty="0" err="1" smtClean="0">
                <a:latin typeface="Courier New" pitchFamily="49" charset="0"/>
                <a:cs typeface="Courier New" pitchFamily="49" charset="0"/>
              </a:rPr>
              <a:t>FancyBorder</a:t>
            </a:r>
            <a:r>
              <a:rPr lang="en-US" sz="1800" dirty="0" smtClean="0">
                <a:latin typeface="Courier New" pitchFamily="49" charset="0"/>
                <a:cs typeface="Courier New" pitchFamily="49" charset="0"/>
              </a:rPr>
              <a:t> extends Decorator</a:t>
            </a:r>
          </a:p>
          <a:p>
            <a:pPr marL="274320" indent="0">
              <a:spcBef>
                <a:spcPts val="100"/>
              </a:spcBef>
              <a:buNone/>
            </a:pPr>
            <a:r>
              <a:rPr lang="en-US" sz="1800" dirty="0" smtClean="0">
                <a:latin typeface="Courier New" pitchFamily="49" charset="0"/>
                <a:cs typeface="Courier New" pitchFamily="49" charset="0"/>
              </a:rPr>
              <a:t>  {</a:t>
            </a:r>
          </a:p>
          <a:p>
            <a:pPr marL="274320" indent="0">
              <a:spcBef>
                <a:spcPts val="100"/>
              </a:spcBef>
              <a:buNone/>
            </a:pPr>
            <a:r>
              <a:rPr lang="en-US" sz="1800" dirty="0" smtClean="0">
                <a:latin typeface="Courier New" pitchFamily="49" charset="0"/>
                <a:cs typeface="Courier New" pitchFamily="49" charset="0"/>
              </a:rPr>
              <a:t>    private Component </a:t>
            </a:r>
            <a:r>
              <a:rPr lang="en-US" sz="1800" dirty="0" err="1" smtClean="0">
                <a:latin typeface="Courier New" pitchFamily="49" charset="0"/>
                <a:cs typeface="Courier New" pitchFamily="49" charset="0"/>
              </a:rPr>
              <a:t>component</a:t>
            </a:r>
            <a:r>
              <a:rPr lang="en-US" sz="1800" dirty="0" smtClean="0">
                <a:latin typeface="Courier New" pitchFamily="49" charset="0"/>
                <a:cs typeface="Courier New" pitchFamily="49" charset="0"/>
              </a:rPr>
              <a:t>;</a:t>
            </a:r>
          </a:p>
          <a:p>
            <a:pPr marL="274320" indent="0">
              <a:spcBef>
                <a:spcPts val="100"/>
              </a:spcBef>
              <a:buNone/>
            </a:pPr>
            <a:endParaRPr lang="en-US" sz="1800" dirty="0" smtClean="0">
              <a:latin typeface="Courier New" pitchFamily="49" charset="0"/>
              <a:cs typeface="Courier New" pitchFamily="49" charset="0"/>
            </a:endParaRPr>
          </a:p>
          <a:p>
            <a:pPr marL="274320" indent="0">
              <a:spcBef>
                <a:spcPts val="100"/>
              </a:spcBef>
              <a:buNone/>
            </a:pPr>
            <a:r>
              <a:rPr lang="en-US" sz="1800" dirty="0" smtClean="0">
                <a:latin typeface="Courier New" pitchFamily="49" charset="0"/>
                <a:cs typeface="Courier New" pitchFamily="49" charset="0"/>
              </a:rPr>
              <a:t>    public </a:t>
            </a:r>
            <a:r>
              <a:rPr lang="en-US" sz="1800" dirty="0" err="1" smtClean="0">
                <a:latin typeface="Courier New" pitchFamily="49" charset="0"/>
                <a:cs typeface="Courier New" pitchFamily="49" charset="0"/>
              </a:rPr>
              <a:t>FancyBorder</a:t>
            </a:r>
            <a:r>
              <a:rPr lang="en-US" sz="1800" dirty="0" smtClean="0">
                <a:latin typeface="Courier New" pitchFamily="49" charset="0"/>
                <a:cs typeface="Courier New" pitchFamily="49" charset="0"/>
              </a:rPr>
              <a:t>(Component </a:t>
            </a:r>
            <a:r>
              <a:rPr lang="en-US" sz="1800" dirty="0" err="1" smtClean="0">
                <a:latin typeface="Courier New" pitchFamily="49" charset="0"/>
                <a:cs typeface="Courier New" pitchFamily="49" charset="0"/>
              </a:rPr>
              <a:t>component</a:t>
            </a:r>
            <a:r>
              <a:rPr lang="en-US" sz="1800" dirty="0" smtClean="0">
                <a:latin typeface="Courier New" pitchFamily="49" charset="0"/>
                <a:cs typeface="Courier New" pitchFamily="49" charset="0"/>
              </a:rPr>
              <a:t>)</a:t>
            </a:r>
          </a:p>
          <a:p>
            <a:pPr marL="274320" indent="0">
              <a:spcBef>
                <a:spcPts val="100"/>
              </a:spcBef>
              <a:buNone/>
            </a:pPr>
            <a:r>
              <a:rPr lang="en-US" sz="1800" dirty="0" smtClean="0">
                <a:latin typeface="Courier New" pitchFamily="49" charset="0"/>
                <a:cs typeface="Courier New" pitchFamily="49" charset="0"/>
              </a:rPr>
              <a:t>      {</a:t>
            </a:r>
          </a:p>
          <a:p>
            <a:pPr marL="274320" indent="0">
              <a:spcBef>
                <a:spcPts val="100"/>
              </a:spcBef>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this.component</a:t>
            </a:r>
            <a:r>
              <a:rPr lang="en-US" sz="1800" dirty="0" smtClean="0">
                <a:latin typeface="Courier New" pitchFamily="49" charset="0"/>
                <a:cs typeface="Courier New" pitchFamily="49" charset="0"/>
              </a:rPr>
              <a:t> = component;</a:t>
            </a:r>
          </a:p>
          <a:p>
            <a:pPr marL="274320" indent="0">
              <a:spcBef>
                <a:spcPts val="100"/>
              </a:spcBef>
              <a:buNone/>
            </a:pPr>
            <a:r>
              <a:rPr lang="en-US" sz="1800" dirty="0" smtClean="0">
                <a:latin typeface="Courier New" pitchFamily="49" charset="0"/>
                <a:cs typeface="Courier New" pitchFamily="49" charset="0"/>
              </a:rPr>
              <a:t>      }</a:t>
            </a:r>
          </a:p>
          <a:p>
            <a:pPr marL="274320" indent="0">
              <a:spcBef>
                <a:spcPts val="100"/>
              </a:spcBef>
              <a:buNone/>
            </a:pPr>
            <a:endParaRPr lang="en-US" sz="1800" dirty="0" smtClean="0">
              <a:latin typeface="Courier New" pitchFamily="49" charset="0"/>
              <a:cs typeface="Courier New" pitchFamily="49" charset="0"/>
            </a:endParaRPr>
          </a:p>
          <a:p>
            <a:pPr marL="274320" indent="0">
              <a:spcBef>
                <a:spcPts val="100"/>
              </a:spcBef>
              <a:buNone/>
            </a:pPr>
            <a:r>
              <a:rPr lang="en-US" sz="1800" dirty="0" smtClean="0">
                <a:latin typeface="Courier New" pitchFamily="49" charset="0"/>
                <a:cs typeface="Courier New" pitchFamily="49" charset="0"/>
              </a:rPr>
              <a:t>    public void draw()</a:t>
            </a:r>
          </a:p>
          <a:p>
            <a:pPr marL="274320" indent="0">
              <a:spcBef>
                <a:spcPts val="100"/>
              </a:spcBef>
              <a:buNone/>
            </a:pPr>
            <a:r>
              <a:rPr lang="en-US" sz="1800" dirty="0" smtClean="0">
                <a:latin typeface="Courier New" pitchFamily="49" charset="0"/>
                <a:cs typeface="Courier New" pitchFamily="49" charset="0"/>
              </a:rPr>
              <a:t>      {</a:t>
            </a:r>
          </a:p>
          <a:p>
            <a:pPr marL="274320" indent="0">
              <a:spcBef>
                <a:spcPts val="100"/>
              </a:spcBef>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component.draw</a:t>
            </a:r>
            <a:r>
              <a:rPr lang="en-US" sz="1800" dirty="0" smtClean="0">
                <a:latin typeface="Courier New" pitchFamily="49" charset="0"/>
                <a:cs typeface="Courier New" pitchFamily="49" charset="0"/>
              </a:rPr>
              <a:t>();</a:t>
            </a:r>
          </a:p>
          <a:p>
            <a:pPr marL="274320" indent="0">
              <a:spcBef>
                <a:spcPts val="100"/>
              </a:spcBef>
              <a:buNone/>
            </a:pPr>
            <a:r>
              <a:rPr lang="en-US" sz="1800" dirty="0" smtClean="0">
                <a:latin typeface="Courier New" pitchFamily="49" charset="0"/>
                <a:cs typeface="Courier New" pitchFamily="49" charset="0"/>
              </a:rPr>
              <a:t>        // code to draw the </a:t>
            </a:r>
            <a:r>
              <a:rPr lang="en-US" sz="1800" dirty="0" err="1" smtClean="0">
                <a:latin typeface="Courier New" pitchFamily="49" charset="0"/>
                <a:cs typeface="Courier New" pitchFamily="49" charset="0"/>
              </a:rPr>
              <a:t>FancyBorder</a:t>
            </a:r>
            <a:endParaRPr lang="en-US" sz="1800" dirty="0" smtClean="0">
              <a:latin typeface="Courier New" pitchFamily="49" charset="0"/>
              <a:cs typeface="Courier New" pitchFamily="49" charset="0"/>
            </a:endParaRPr>
          </a:p>
          <a:p>
            <a:pPr marL="274320" indent="0">
              <a:spcBef>
                <a:spcPts val="100"/>
              </a:spcBef>
              <a:buNone/>
            </a:pPr>
            <a:r>
              <a:rPr lang="en-US" sz="1800" dirty="0" smtClean="0">
                <a:latin typeface="Courier New" pitchFamily="49" charset="0"/>
                <a:cs typeface="Courier New" pitchFamily="49" charset="0"/>
              </a:rPr>
              <a:t>      }</a:t>
            </a:r>
          </a:p>
          <a:p>
            <a:pPr marL="274320" indent="0">
              <a:spcBef>
                <a:spcPts val="100"/>
              </a:spcBef>
              <a:buNone/>
            </a:pP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p:txBody>
      </p:sp>
      <p:sp>
        <p:nvSpPr>
          <p:cNvPr id="6" name="TextBox 5"/>
          <p:cNvSpPr txBox="1"/>
          <p:nvPr/>
        </p:nvSpPr>
        <p:spPr>
          <a:xfrm>
            <a:off x="1415529" y="5786735"/>
            <a:ext cx="6312947" cy="461665"/>
          </a:xfrm>
          <a:prstGeom prst="rect">
            <a:avLst/>
          </a:prstGeom>
          <a:noFill/>
          <a:ln>
            <a:solidFill>
              <a:schemeClr val="tx1"/>
            </a:solidFill>
          </a:ln>
        </p:spPr>
        <p:txBody>
          <a:bodyPr wrap="none" rtlCol="0">
            <a:spAutoFit/>
          </a:bodyPr>
          <a:lstStyle/>
          <a:p>
            <a:r>
              <a:rPr lang="en-US" dirty="0" smtClean="0"/>
              <a:t>Decorators need to know about components.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07848"/>
            <a:ext cx="8534400" cy="758952"/>
          </a:xfrm>
        </p:spPr>
        <p:txBody>
          <a:bodyPr>
            <a:normAutofit fontScale="90000"/>
          </a:bodyPr>
          <a:lstStyle/>
          <a:p>
            <a:r>
              <a:rPr lang="en-US" dirty="0" smtClean="0"/>
              <a:t>Motivating Example</a:t>
            </a:r>
            <a:br>
              <a:rPr lang="en-US" dirty="0" smtClean="0"/>
            </a:br>
            <a:r>
              <a:rPr lang="en-US" sz="2800" dirty="0" smtClean="0"/>
              <a:t>(continued)</a:t>
            </a:r>
            <a:endParaRPr lang="en-US" sz="2800" dirty="0"/>
          </a:p>
        </p:txBody>
      </p:sp>
      <p:sp>
        <p:nvSpPr>
          <p:cNvPr id="9" name="Content Placeholder 8"/>
          <p:cNvSpPr>
            <a:spLocks noGrp="1"/>
          </p:cNvSpPr>
          <p:nvPr>
            <p:ph sz="quarter" idx="1"/>
          </p:nvPr>
        </p:nvSpPr>
        <p:spPr/>
        <p:txBody>
          <a:bodyPr/>
          <a:lstStyle/>
          <a:p>
            <a:pPr marL="0" indent="0">
              <a:spcBef>
                <a:spcPts val="100"/>
              </a:spcBef>
              <a:buNone/>
            </a:pPr>
            <a:r>
              <a:rPr lang="en-US" sz="1800" dirty="0" smtClean="0">
                <a:latin typeface="Courier New" pitchFamily="49" charset="0"/>
                <a:cs typeface="Courier New" pitchFamily="49" charset="0"/>
              </a:rPr>
              <a:t>public class Client</a:t>
            </a:r>
          </a:p>
          <a:p>
            <a:pPr marL="0" indent="0">
              <a:spcBef>
                <a:spcPts val="100"/>
              </a:spcBef>
              <a:buNone/>
            </a:pPr>
            <a:r>
              <a:rPr lang="en-US" sz="1800" dirty="0" smtClean="0">
                <a:latin typeface="Courier New" pitchFamily="49" charset="0"/>
                <a:cs typeface="Courier New" pitchFamily="49" charset="0"/>
              </a:rPr>
              <a:t>  {</a:t>
            </a:r>
          </a:p>
          <a:p>
            <a:pPr marL="0" indent="0">
              <a:spcBef>
                <a:spcPts val="100"/>
              </a:spcBef>
              <a:buNone/>
            </a:pPr>
            <a:r>
              <a:rPr lang="en-US" sz="1800" dirty="0" smtClean="0">
                <a:latin typeface="Courier New" pitchFamily="49" charset="0"/>
                <a:cs typeface="Courier New" pitchFamily="49" charset="0"/>
              </a:rPr>
              <a:t>    public static void main(String[] </a:t>
            </a:r>
            <a:r>
              <a:rPr lang="en-US" sz="1800" dirty="0" err="1" smtClean="0">
                <a:latin typeface="Courier New" pitchFamily="49" charset="0"/>
                <a:cs typeface="Courier New" pitchFamily="49" charset="0"/>
              </a:rPr>
              <a:t>args</a:t>
            </a:r>
            <a:r>
              <a:rPr lang="en-US" sz="1800" dirty="0" smtClean="0">
                <a:latin typeface="Courier New" pitchFamily="49" charset="0"/>
                <a:cs typeface="Courier New" pitchFamily="49" charset="0"/>
              </a:rPr>
              <a:t>)</a:t>
            </a:r>
          </a:p>
          <a:p>
            <a:pPr marL="0" indent="0">
              <a:spcBef>
                <a:spcPts val="100"/>
              </a:spcBef>
              <a:buNone/>
            </a:pPr>
            <a:r>
              <a:rPr lang="en-US" sz="1800" dirty="0" smtClean="0">
                <a:latin typeface="Courier New" pitchFamily="49" charset="0"/>
                <a:cs typeface="Courier New" pitchFamily="49" charset="0"/>
              </a:rPr>
              <a:t>      {</a:t>
            </a:r>
          </a:p>
          <a:p>
            <a:pPr marL="0" indent="0">
              <a:spcBef>
                <a:spcPts val="100"/>
              </a:spcBef>
              <a:buNone/>
            </a:pPr>
            <a:r>
              <a:rPr lang="en-US" sz="1800" dirty="0" smtClean="0">
                <a:latin typeface="Courier New" pitchFamily="49" charset="0"/>
                <a:cs typeface="Courier New" pitchFamily="49" charset="0"/>
              </a:rPr>
              <a:t>        TextView  </a:t>
            </a:r>
            <a:r>
              <a:rPr lang="en-US" sz="1800" dirty="0" err="1" smtClean="0">
                <a:latin typeface="Courier New" pitchFamily="49" charset="0"/>
                <a:cs typeface="Courier New" pitchFamily="49" charset="0"/>
              </a:rPr>
              <a:t>plainTv</a:t>
            </a:r>
            <a:r>
              <a:rPr lang="en-US" sz="1800" dirty="0" smtClean="0">
                <a:latin typeface="Courier New" pitchFamily="49" charset="0"/>
                <a:cs typeface="Courier New" pitchFamily="49" charset="0"/>
              </a:rPr>
              <a:t> = new TextView();</a:t>
            </a:r>
          </a:p>
          <a:p>
            <a:pPr marL="0" indent="0">
              <a:spcBef>
                <a:spcPts val="100"/>
              </a:spcBef>
              <a:buNone/>
            </a:pPr>
            <a:r>
              <a:rPr lang="en-US" sz="1800" dirty="0" smtClean="0">
                <a:latin typeface="Courier New" pitchFamily="49" charset="0"/>
                <a:cs typeface="Courier New" pitchFamily="49" charset="0"/>
              </a:rPr>
              <a:t>        Component </a:t>
            </a:r>
            <a:r>
              <a:rPr lang="en-US" sz="1800" dirty="0" err="1" smtClean="0">
                <a:latin typeface="Courier New" pitchFamily="49" charset="0"/>
                <a:cs typeface="Courier New" pitchFamily="49" charset="0"/>
              </a:rPr>
              <a:t>fbTv</a:t>
            </a:r>
            <a:r>
              <a:rPr lang="en-US" sz="1800" dirty="0" smtClean="0">
                <a:latin typeface="Courier New" pitchFamily="49" charset="0"/>
                <a:cs typeface="Courier New" pitchFamily="49" charset="0"/>
              </a:rPr>
              <a:t>    = new </a:t>
            </a:r>
            <a:r>
              <a:rPr lang="en-US" sz="1800" dirty="0" err="1" smtClean="0">
                <a:latin typeface="Courier New" pitchFamily="49" charset="0"/>
                <a:cs typeface="Courier New" pitchFamily="49" charset="0"/>
              </a:rPr>
              <a:t>FancyBorder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plainTv</a:t>
            </a:r>
            <a:r>
              <a:rPr lang="en-US" sz="1800" dirty="0" smtClean="0">
                <a:latin typeface="Courier New" pitchFamily="49" charset="0"/>
                <a:cs typeface="Courier New" pitchFamily="49" charset="0"/>
              </a:rPr>
              <a:t>);</a:t>
            </a:r>
          </a:p>
          <a:p>
            <a:pPr marL="0" indent="0">
              <a:spcBef>
                <a:spcPts val="100"/>
              </a:spcBef>
              <a:buNone/>
            </a:pPr>
            <a:r>
              <a:rPr lang="en-US" sz="1800" dirty="0" smtClean="0">
                <a:latin typeface="Courier New" pitchFamily="49" charset="0"/>
                <a:cs typeface="Courier New" pitchFamily="49" charset="0"/>
              </a:rPr>
              <a:t>        Component </a:t>
            </a:r>
            <a:r>
              <a:rPr lang="en-US" sz="1800" dirty="0" err="1" smtClean="0">
                <a:latin typeface="Courier New" pitchFamily="49" charset="0"/>
                <a:cs typeface="Courier New" pitchFamily="49" charset="0"/>
              </a:rPr>
              <a:t>vsTv</a:t>
            </a:r>
            <a:r>
              <a:rPr lang="en-US" sz="1800" dirty="0" smtClean="0">
                <a:latin typeface="Courier New" pitchFamily="49" charset="0"/>
                <a:cs typeface="Courier New" pitchFamily="49" charset="0"/>
              </a:rPr>
              <a:t>    = new </a:t>
            </a:r>
            <a:r>
              <a:rPr lang="en-US" sz="1800" dirty="0" err="1" smtClean="0">
                <a:latin typeface="Courier New" pitchFamily="49" charset="0"/>
                <a:cs typeface="Courier New" pitchFamily="49" charset="0"/>
              </a:rPr>
              <a:t>VScrollbar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fbTv</a:t>
            </a:r>
            <a:r>
              <a:rPr lang="en-US" sz="1800" dirty="0" smtClean="0">
                <a:latin typeface="Courier New" pitchFamily="49" charset="0"/>
                <a:cs typeface="Courier New" pitchFamily="49" charset="0"/>
              </a:rPr>
              <a:t>);</a:t>
            </a:r>
          </a:p>
          <a:p>
            <a:pPr marL="0" indent="0">
              <a:spcBef>
                <a:spcPts val="100"/>
              </a:spcBef>
              <a:buNone/>
            </a:pPr>
            <a:r>
              <a:rPr lang="en-US" sz="1800" dirty="0" smtClean="0">
                <a:latin typeface="Courier New" pitchFamily="49" charset="0"/>
                <a:cs typeface="Courier New" pitchFamily="49" charset="0"/>
              </a:rPr>
              <a:t>        Component </a:t>
            </a:r>
            <a:r>
              <a:rPr lang="en-US" sz="1800" dirty="0" err="1" smtClean="0">
                <a:latin typeface="Courier New" pitchFamily="49" charset="0"/>
                <a:cs typeface="Courier New" pitchFamily="49" charset="0"/>
              </a:rPr>
              <a:t>tv</a:t>
            </a:r>
            <a:r>
              <a:rPr lang="en-US" sz="1800" dirty="0" smtClean="0">
                <a:latin typeface="Courier New" pitchFamily="49" charset="0"/>
                <a:cs typeface="Courier New" pitchFamily="49" charset="0"/>
              </a:rPr>
              <a:t>      = new </a:t>
            </a:r>
            <a:r>
              <a:rPr lang="en-US" sz="1800" dirty="0" err="1" smtClean="0">
                <a:latin typeface="Courier New" pitchFamily="49" charset="0"/>
                <a:cs typeface="Courier New" pitchFamily="49" charset="0"/>
              </a:rPr>
              <a:t>HScrollbar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vsTv</a:t>
            </a:r>
            <a:r>
              <a:rPr lang="en-US" sz="1800" dirty="0" smtClean="0">
                <a:latin typeface="Courier New" pitchFamily="49" charset="0"/>
                <a:cs typeface="Courier New" pitchFamily="49" charset="0"/>
              </a:rPr>
              <a:t>);</a:t>
            </a:r>
          </a:p>
          <a:p>
            <a:pPr marL="0" indent="0">
              <a:spcBef>
                <a:spcPts val="100"/>
              </a:spcBef>
              <a:buNone/>
            </a:pPr>
            <a:r>
              <a:rPr lang="en-US" sz="1800" dirty="0" smtClean="0">
                <a:latin typeface="Courier New" pitchFamily="49" charset="0"/>
                <a:cs typeface="Courier New" pitchFamily="49" charset="0"/>
              </a:rPr>
              <a:t>      }</a:t>
            </a:r>
          </a:p>
          <a:p>
            <a:pPr marL="0" indent="0">
              <a:spcBef>
                <a:spcPts val="100"/>
              </a:spcBef>
              <a:buNone/>
            </a:pPr>
            <a:r>
              <a:rPr lang="en-US" sz="1800" dirty="0" smtClean="0">
                <a:latin typeface="Courier New" pitchFamily="49" charset="0"/>
                <a:cs typeface="Courier New" pitchFamily="49" charset="0"/>
              </a:rPr>
              <a:t>  }</a:t>
            </a:r>
          </a:p>
          <a:p>
            <a:pPr marL="0" indent="0">
              <a:spcBef>
                <a:spcPts val="100"/>
              </a:spcBef>
              <a:buNone/>
            </a:pPr>
            <a:endParaRPr lang="en-US" sz="1800" dirty="0">
              <a:latin typeface="Courier New" pitchFamily="49" charset="0"/>
              <a:cs typeface="Courier New" pitchFamily="49" charset="0"/>
            </a:endParaRPr>
          </a:p>
        </p:txBody>
      </p:sp>
      <p:sp>
        <p:nvSpPr>
          <p:cNvPr id="6" name="TextBox 5"/>
          <p:cNvSpPr txBox="1"/>
          <p:nvPr/>
        </p:nvSpPr>
        <p:spPr>
          <a:xfrm>
            <a:off x="1634529" y="4579203"/>
            <a:ext cx="5874942" cy="830997"/>
          </a:xfrm>
          <a:prstGeom prst="rect">
            <a:avLst/>
          </a:prstGeom>
          <a:noFill/>
          <a:ln>
            <a:solidFill>
              <a:schemeClr val="tx1"/>
            </a:solidFill>
          </a:ln>
        </p:spPr>
        <p:txBody>
          <a:bodyPr wrap="none" rtlCol="0">
            <a:spAutoFit/>
          </a:bodyPr>
          <a:lstStyle/>
          <a:p>
            <a:pPr algn="l"/>
            <a:r>
              <a:rPr lang="en-US" dirty="0" smtClean="0"/>
              <a:t>Client creates a plain TextView object and</a:t>
            </a:r>
          </a:p>
          <a:p>
            <a:pPr algn="l"/>
            <a:r>
              <a:rPr lang="en-US" dirty="0" smtClean="0"/>
              <a:t>wraps it in the desire Decorator objects.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versus Decorator</a:t>
            </a:r>
            <a:endParaRPr lang="en-US" dirty="0"/>
          </a:p>
        </p:txBody>
      </p:sp>
      <p:sp>
        <p:nvSpPr>
          <p:cNvPr id="9" name="Content Placeholder 8"/>
          <p:cNvSpPr>
            <a:spLocks noGrp="1"/>
          </p:cNvSpPr>
          <p:nvPr>
            <p:ph sz="quarter" idx="1"/>
          </p:nvPr>
        </p:nvSpPr>
        <p:spPr>
          <a:xfrm>
            <a:off x="262597" y="1600200"/>
            <a:ext cx="8503920" cy="4572000"/>
          </a:xfrm>
        </p:spPr>
        <p:txBody>
          <a:bodyPr>
            <a:normAutofit fontScale="92500"/>
          </a:bodyPr>
          <a:lstStyle/>
          <a:p>
            <a:r>
              <a:rPr lang="en-US" dirty="0" smtClean="0"/>
              <a:t>The Strategy pattern changes the “guts” of an object.</a:t>
            </a:r>
          </a:p>
          <a:p>
            <a:pPr lvl="1"/>
            <a:r>
              <a:rPr lang="en-US" dirty="0" smtClean="0"/>
              <a:t>create component object</a:t>
            </a:r>
          </a:p>
          <a:p>
            <a:pPr lvl="1"/>
            <a:r>
              <a:rPr lang="en-US" dirty="0" smtClean="0"/>
              <a:t>add strategy to component (component knows about its strategy)</a:t>
            </a:r>
          </a:p>
          <a:p>
            <a:pPr lvl="1"/>
            <a:r>
              <a:rPr lang="en-US" dirty="0" smtClean="0"/>
              <a:t>client uses the component</a:t>
            </a:r>
          </a:p>
          <a:p>
            <a:pPr lvl="1"/>
            <a:endParaRPr lang="en-US" dirty="0" smtClean="0"/>
          </a:p>
          <a:p>
            <a:pPr lvl="1"/>
            <a:endParaRPr lang="en-US" dirty="0" smtClean="0"/>
          </a:p>
          <a:p>
            <a:r>
              <a:rPr lang="en-US" dirty="0" smtClean="0"/>
              <a:t>The Decorator pattern changes the “skin” of an object.</a:t>
            </a:r>
          </a:p>
          <a:p>
            <a:pPr lvl="1"/>
            <a:r>
              <a:rPr lang="en-US" dirty="0" smtClean="0"/>
              <a:t>create component object</a:t>
            </a:r>
          </a:p>
          <a:p>
            <a:pPr lvl="1"/>
            <a:r>
              <a:rPr lang="en-US" dirty="0" smtClean="0"/>
              <a:t>create decorator and add component to decorator (component does not know about its decorator)</a:t>
            </a:r>
          </a:p>
          <a:p>
            <a:pPr lvl="1"/>
            <a:r>
              <a:rPr lang="en-US" dirty="0" smtClean="0"/>
              <a:t>client uses the decorator</a:t>
            </a:r>
            <a:endParaRPr lang="en-US" dirty="0"/>
          </a:p>
        </p:txBody>
      </p:sp>
      <p:grpSp>
        <p:nvGrpSpPr>
          <p:cNvPr id="3" name="Group 2"/>
          <p:cNvGrpSpPr/>
          <p:nvPr/>
        </p:nvGrpSpPr>
        <p:grpSpPr>
          <a:xfrm>
            <a:off x="1595120" y="3200400"/>
            <a:ext cx="5720080" cy="457200"/>
            <a:chOff x="1595120" y="3032760"/>
            <a:chExt cx="5720080" cy="457200"/>
          </a:xfrm>
        </p:grpSpPr>
        <p:sp>
          <p:nvSpPr>
            <p:cNvPr id="13" name="Rectangle 12"/>
            <p:cNvSpPr/>
            <p:nvPr/>
          </p:nvSpPr>
          <p:spPr bwMode="auto">
            <a:xfrm>
              <a:off x="1595120" y="3032760"/>
              <a:ext cx="146304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Arial" charset="0"/>
                </a:rPr>
                <a:t>: Client</a:t>
              </a:r>
            </a:p>
          </p:txBody>
        </p:sp>
        <p:sp>
          <p:nvSpPr>
            <p:cNvPr id="14" name="Rectangle 13"/>
            <p:cNvSpPr/>
            <p:nvPr/>
          </p:nvSpPr>
          <p:spPr bwMode="auto">
            <a:xfrm>
              <a:off x="3723640" y="3032760"/>
              <a:ext cx="146304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t>: Component</a:t>
              </a:r>
              <a:endParaRPr kumimoji="0" lang="en-US" sz="1800" b="0" i="0" u="none" strike="noStrike" cap="none" normalizeH="0" baseline="0" dirty="0" smtClean="0">
                <a:ln>
                  <a:noFill/>
                </a:ln>
                <a:solidFill>
                  <a:schemeClr val="tx1"/>
                </a:solidFill>
                <a:effectLst/>
                <a:latin typeface="Arial" charset="0"/>
              </a:endParaRPr>
            </a:p>
          </p:txBody>
        </p:sp>
        <p:sp>
          <p:nvSpPr>
            <p:cNvPr id="15" name="Rectangle 14"/>
            <p:cNvSpPr/>
            <p:nvPr/>
          </p:nvSpPr>
          <p:spPr bwMode="auto">
            <a:xfrm>
              <a:off x="5852160" y="3032760"/>
              <a:ext cx="146304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u="sng" dirty="0" smtClean="0"/>
                <a:t>: Strategy</a:t>
              </a:r>
              <a:endParaRPr kumimoji="0" lang="en-US" sz="1800" b="0" i="0" u="sng" strike="noStrike" cap="none" normalizeH="0" baseline="0" dirty="0" smtClean="0">
                <a:ln>
                  <a:noFill/>
                </a:ln>
                <a:solidFill>
                  <a:schemeClr val="tx1"/>
                </a:solidFill>
                <a:effectLst/>
                <a:latin typeface="Arial" charset="0"/>
              </a:endParaRPr>
            </a:p>
          </p:txBody>
        </p:sp>
        <p:cxnSp>
          <p:nvCxnSpPr>
            <p:cNvPr id="18" name="Elbow Connector 17"/>
            <p:cNvCxnSpPr>
              <a:stCxn id="13" idx="3"/>
              <a:endCxn id="14" idx="1"/>
            </p:cNvCxnSpPr>
            <p:nvPr/>
          </p:nvCxnSpPr>
          <p:spPr bwMode="auto">
            <a:xfrm>
              <a:off x="3058160" y="3261360"/>
              <a:ext cx="665480" cy="0"/>
            </a:xfrm>
            <a:prstGeom prst="straightConnector1">
              <a:avLst/>
            </a:prstGeom>
            <a:noFill/>
            <a:ln w="12700" cap="flat" cmpd="sng" algn="ctr">
              <a:solidFill>
                <a:schemeClr val="tx1"/>
              </a:solidFill>
              <a:prstDash val="solid"/>
              <a:round/>
              <a:headEnd type="none" w="med" len="med"/>
              <a:tailEnd type="stealth" w="lg" len="lg"/>
            </a:ln>
            <a:effectLst/>
          </p:spPr>
        </p:cxnSp>
        <p:cxnSp>
          <p:nvCxnSpPr>
            <p:cNvPr id="19" name="Elbow Connector 17"/>
            <p:cNvCxnSpPr>
              <a:stCxn id="14" idx="3"/>
              <a:endCxn id="15" idx="1"/>
            </p:cNvCxnSpPr>
            <p:nvPr/>
          </p:nvCxnSpPr>
          <p:spPr bwMode="auto">
            <a:xfrm>
              <a:off x="5186680" y="3261360"/>
              <a:ext cx="665480" cy="0"/>
            </a:xfrm>
            <a:prstGeom prst="straightConnector1">
              <a:avLst/>
            </a:prstGeom>
            <a:noFill/>
            <a:ln w="12700" cap="flat" cmpd="sng" algn="ctr">
              <a:solidFill>
                <a:schemeClr val="tx1"/>
              </a:solidFill>
              <a:prstDash val="solid"/>
              <a:round/>
              <a:headEnd type="none" w="med" len="med"/>
              <a:tailEnd type="stealth" w="lg" len="lg"/>
            </a:ln>
            <a:effectLst/>
          </p:spPr>
        </p:cxnSp>
      </p:grpSp>
      <p:grpSp>
        <p:nvGrpSpPr>
          <p:cNvPr id="4" name="Group 3"/>
          <p:cNvGrpSpPr/>
          <p:nvPr/>
        </p:nvGrpSpPr>
        <p:grpSpPr>
          <a:xfrm>
            <a:off x="914400" y="5943600"/>
            <a:ext cx="7848600" cy="457200"/>
            <a:chOff x="914400" y="5715000"/>
            <a:chExt cx="7848600" cy="457200"/>
          </a:xfrm>
        </p:grpSpPr>
        <p:sp>
          <p:nvSpPr>
            <p:cNvPr id="25" name="Rectangle 24"/>
            <p:cNvSpPr/>
            <p:nvPr/>
          </p:nvSpPr>
          <p:spPr bwMode="auto">
            <a:xfrm>
              <a:off x="914400" y="5715000"/>
              <a:ext cx="146304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Arial" charset="0"/>
                </a:rPr>
                <a:t>: Client</a:t>
              </a:r>
            </a:p>
          </p:txBody>
        </p:sp>
        <p:sp>
          <p:nvSpPr>
            <p:cNvPr id="26" name="Rectangle 25"/>
            <p:cNvSpPr/>
            <p:nvPr/>
          </p:nvSpPr>
          <p:spPr bwMode="auto">
            <a:xfrm>
              <a:off x="3042920" y="5715000"/>
              <a:ext cx="146304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t>: Decorator</a:t>
              </a:r>
              <a:endParaRPr kumimoji="0" lang="en-US" sz="1800" b="0" i="0" u="none" strike="noStrike" cap="none" normalizeH="0" baseline="0" dirty="0" smtClean="0">
                <a:ln>
                  <a:noFill/>
                </a:ln>
                <a:solidFill>
                  <a:schemeClr val="tx1"/>
                </a:solidFill>
                <a:effectLst/>
                <a:latin typeface="Arial" charset="0"/>
              </a:endParaRPr>
            </a:p>
          </p:txBody>
        </p:sp>
        <p:sp>
          <p:nvSpPr>
            <p:cNvPr id="27" name="Rectangle 26"/>
            <p:cNvSpPr/>
            <p:nvPr/>
          </p:nvSpPr>
          <p:spPr bwMode="auto">
            <a:xfrm>
              <a:off x="5171440" y="5715000"/>
              <a:ext cx="146304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u="sng" dirty="0" smtClean="0"/>
                <a:t>: Decorator</a:t>
              </a:r>
              <a:endParaRPr kumimoji="0" lang="en-US" sz="1800" b="0" i="0" u="sng" strike="noStrike" cap="none" normalizeH="0" baseline="0" dirty="0" smtClean="0">
                <a:ln>
                  <a:noFill/>
                </a:ln>
                <a:solidFill>
                  <a:schemeClr val="tx1"/>
                </a:solidFill>
                <a:effectLst/>
                <a:latin typeface="Arial" charset="0"/>
              </a:endParaRPr>
            </a:p>
          </p:txBody>
        </p:sp>
        <p:sp>
          <p:nvSpPr>
            <p:cNvPr id="28" name="Rectangle 27"/>
            <p:cNvSpPr/>
            <p:nvPr/>
          </p:nvSpPr>
          <p:spPr bwMode="auto">
            <a:xfrm>
              <a:off x="7299960" y="5715000"/>
              <a:ext cx="146304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u="sng" dirty="0" smtClean="0"/>
                <a:t>: Component</a:t>
              </a:r>
              <a:endParaRPr kumimoji="0" lang="en-US" sz="1800" b="0" i="0" u="sng" strike="noStrike" cap="none" normalizeH="0" baseline="0" dirty="0" smtClean="0">
                <a:ln>
                  <a:noFill/>
                </a:ln>
                <a:solidFill>
                  <a:schemeClr val="tx1"/>
                </a:solidFill>
                <a:effectLst/>
                <a:latin typeface="Arial" charset="0"/>
              </a:endParaRPr>
            </a:p>
          </p:txBody>
        </p:sp>
        <p:cxnSp>
          <p:nvCxnSpPr>
            <p:cNvPr id="29" name="Elbow Connector 17"/>
            <p:cNvCxnSpPr>
              <a:stCxn id="25" idx="3"/>
              <a:endCxn id="26" idx="1"/>
            </p:cNvCxnSpPr>
            <p:nvPr/>
          </p:nvCxnSpPr>
          <p:spPr bwMode="auto">
            <a:xfrm>
              <a:off x="2377440" y="5943600"/>
              <a:ext cx="665480" cy="0"/>
            </a:xfrm>
            <a:prstGeom prst="straightConnector1">
              <a:avLst/>
            </a:prstGeom>
            <a:noFill/>
            <a:ln w="12700" cap="flat" cmpd="sng" algn="ctr">
              <a:solidFill>
                <a:schemeClr val="tx1"/>
              </a:solidFill>
              <a:prstDash val="solid"/>
              <a:round/>
              <a:headEnd type="none" w="med" len="med"/>
              <a:tailEnd type="stealth" w="lg" len="lg"/>
            </a:ln>
            <a:effectLst/>
          </p:spPr>
        </p:cxnSp>
        <p:cxnSp>
          <p:nvCxnSpPr>
            <p:cNvPr id="30" name="Elbow Connector 17"/>
            <p:cNvCxnSpPr>
              <a:stCxn id="26" idx="3"/>
              <a:endCxn id="27" idx="1"/>
            </p:cNvCxnSpPr>
            <p:nvPr/>
          </p:nvCxnSpPr>
          <p:spPr bwMode="auto">
            <a:xfrm>
              <a:off x="4505960" y="5943600"/>
              <a:ext cx="665480" cy="0"/>
            </a:xfrm>
            <a:prstGeom prst="straightConnector1">
              <a:avLst/>
            </a:prstGeom>
            <a:noFill/>
            <a:ln w="12700" cap="flat" cmpd="sng" algn="ctr">
              <a:solidFill>
                <a:schemeClr val="tx1"/>
              </a:solidFill>
              <a:prstDash val="solid"/>
              <a:round/>
              <a:headEnd type="none" w="med" len="med"/>
              <a:tailEnd type="stealth" w="lg" len="lg"/>
            </a:ln>
            <a:effectLst/>
          </p:spPr>
        </p:cxnSp>
        <p:cxnSp>
          <p:nvCxnSpPr>
            <p:cNvPr id="31" name="Elbow Connector 17"/>
            <p:cNvCxnSpPr>
              <a:stCxn id="27" idx="3"/>
              <a:endCxn id="28" idx="1"/>
            </p:cNvCxnSpPr>
            <p:nvPr/>
          </p:nvCxnSpPr>
          <p:spPr bwMode="auto">
            <a:xfrm>
              <a:off x="6634480" y="5943600"/>
              <a:ext cx="665480" cy="0"/>
            </a:xfrm>
            <a:prstGeom prst="straightConnector1">
              <a:avLst/>
            </a:prstGeom>
            <a:noFill/>
            <a:ln w="12700" cap="flat" cmpd="sng" algn="ctr">
              <a:solidFill>
                <a:schemeClr val="tx1"/>
              </a:solidFill>
              <a:prstDash val="solid"/>
              <a:round/>
              <a:headEnd type="none" w="med" len="med"/>
              <a:tailEnd type="stealth" w="lg" len="lg"/>
            </a:ln>
            <a:effectLst/>
          </p:spPr>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lstStyle/>
          <a:p>
            <a:r>
              <a:rPr lang="en-US" dirty="0" smtClean="0"/>
              <a:t>Decorator Pattern</a:t>
            </a:r>
          </a:p>
        </p:txBody>
      </p:sp>
      <p:sp>
        <p:nvSpPr>
          <p:cNvPr id="8195" name="Rectangle 38"/>
          <p:cNvSpPr>
            <a:spLocks noGrp="1" noChangeArrowheads="1"/>
          </p:cNvSpPr>
          <p:nvPr>
            <p:ph sz="quarter" idx="1"/>
          </p:nvPr>
        </p:nvSpPr>
        <p:spPr/>
        <p:txBody>
          <a:bodyPr>
            <a:normAutofit lnSpcReduction="10000"/>
          </a:bodyPr>
          <a:lstStyle/>
          <a:p>
            <a:r>
              <a:rPr lang="en-US" b="1" dirty="0" smtClean="0"/>
              <a:t>Intent:</a:t>
            </a:r>
            <a:r>
              <a:rPr lang="en-US" dirty="0" smtClean="0"/>
              <a:t>  Attach additional responsibilities to an object dynamically.  Decorators provide a flexible alternative to </a:t>
            </a:r>
            <a:r>
              <a:rPr lang="en-US" dirty="0" err="1" smtClean="0"/>
              <a:t>subclassing</a:t>
            </a:r>
            <a:r>
              <a:rPr lang="en-US" dirty="0" smtClean="0"/>
              <a:t> for extending functionality.</a:t>
            </a:r>
          </a:p>
          <a:p>
            <a:r>
              <a:rPr lang="en-US" b="1" dirty="0" smtClean="0"/>
              <a:t>Also Known As:  </a:t>
            </a:r>
            <a:r>
              <a:rPr lang="en-US" dirty="0" smtClean="0"/>
              <a:t>Wrapper</a:t>
            </a:r>
          </a:p>
          <a:p>
            <a:r>
              <a:rPr lang="en-US" b="1" dirty="0" smtClean="0"/>
              <a:t>Applicability:</a:t>
            </a:r>
            <a:r>
              <a:rPr lang="en-US" dirty="0" smtClean="0"/>
              <a:t>  Use the Decorator pattern</a:t>
            </a:r>
          </a:p>
          <a:p>
            <a:pPr lvl="1"/>
            <a:r>
              <a:rPr lang="en-US" dirty="0" smtClean="0"/>
              <a:t>to add responsibilities to individual objects dynamically and transparently, that is, without affecting other objects.</a:t>
            </a:r>
          </a:p>
          <a:p>
            <a:pPr lvl="1"/>
            <a:r>
              <a:rPr lang="en-US" dirty="0" smtClean="0"/>
              <a:t>for responsibilities that can be withdrawn.</a:t>
            </a:r>
          </a:p>
          <a:p>
            <a:pPr lvl="1"/>
            <a:r>
              <a:rPr lang="en-US" dirty="0" smtClean="0"/>
              <a:t>when extension by </a:t>
            </a:r>
            <a:r>
              <a:rPr lang="en-US" dirty="0" err="1" smtClean="0"/>
              <a:t>subclassing</a:t>
            </a:r>
            <a:r>
              <a:rPr lang="en-US" dirty="0" smtClean="0"/>
              <a:t> is impractical.  Sometimes a large number of independent extensions are possible and would produce an explosion of subclasses to support every combination.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pPr eaLnBrk="1" hangingPunct="1"/>
            <a:r>
              <a:rPr lang="en-US" dirty="0" smtClean="0"/>
              <a:t>Decorator Pattern</a:t>
            </a:r>
            <a:br>
              <a:rPr lang="en-US" dirty="0" smtClean="0"/>
            </a:br>
            <a:r>
              <a:rPr lang="en-US" sz="2800" dirty="0" smtClean="0"/>
              <a:t>(continued)</a:t>
            </a:r>
          </a:p>
        </p:txBody>
      </p:sp>
      <p:sp>
        <p:nvSpPr>
          <p:cNvPr id="71" name="AutoShape 27"/>
          <p:cNvSpPr>
            <a:spLocks noChangeArrowheads="1"/>
          </p:cNvSpPr>
          <p:nvPr/>
        </p:nvSpPr>
        <p:spPr bwMode="auto">
          <a:xfrm>
            <a:off x="4013494" y="2509318"/>
            <a:ext cx="182562" cy="182563"/>
          </a:xfrm>
          <a:prstGeom prst="triangle">
            <a:avLst>
              <a:gd name="adj" fmla="val 50000"/>
            </a:avLst>
          </a:prstGeom>
          <a:noFill/>
          <a:ln w="12700">
            <a:solidFill>
              <a:schemeClr val="tx1"/>
            </a:solidFill>
            <a:miter lim="800000"/>
            <a:headEnd type="none" w="sm" len="sm"/>
            <a:tailEnd type="none" w="sm" len="sm"/>
          </a:ln>
        </p:spPr>
        <p:txBody>
          <a:bodyPr wrap="none" lIns="92075" tIns="46038" rIns="92075" bIns="46038" anchor="ctr"/>
          <a:lstStyle/>
          <a:p>
            <a:endParaRPr lang="en-US"/>
          </a:p>
        </p:txBody>
      </p:sp>
      <p:sp>
        <p:nvSpPr>
          <p:cNvPr id="72" name="AutoShape 31"/>
          <p:cNvSpPr>
            <a:spLocks noChangeArrowheads="1"/>
          </p:cNvSpPr>
          <p:nvPr/>
        </p:nvSpPr>
        <p:spPr bwMode="auto">
          <a:xfrm>
            <a:off x="6829125" y="3627437"/>
            <a:ext cx="320675" cy="182563"/>
          </a:xfrm>
          <a:prstGeom prst="flowChartDecision">
            <a:avLst/>
          </a:prstGeom>
          <a:noFill/>
          <a:ln w="12700">
            <a:solidFill>
              <a:schemeClr val="tx1"/>
            </a:solidFill>
            <a:miter lim="800000"/>
            <a:headEnd/>
            <a:tailEnd/>
          </a:ln>
        </p:spPr>
        <p:txBody>
          <a:bodyPr wrap="none" anchor="ctr"/>
          <a:lstStyle/>
          <a:p>
            <a:endParaRPr lang="en-US"/>
          </a:p>
        </p:txBody>
      </p:sp>
      <p:cxnSp>
        <p:nvCxnSpPr>
          <p:cNvPr id="73" name="AutoShape 32"/>
          <p:cNvCxnSpPr>
            <a:cxnSpLocks noChangeShapeType="1"/>
            <a:stCxn id="72" idx="3"/>
            <a:endCxn id="54" idx="3"/>
          </p:cNvCxnSpPr>
          <p:nvPr/>
        </p:nvCxnSpPr>
        <p:spPr bwMode="auto">
          <a:xfrm flipH="1" flipV="1">
            <a:off x="5019575" y="1998045"/>
            <a:ext cx="2130225" cy="1720674"/>
          </a:xfrm>
          <a:prstGeom prst="bentConnector3">
            <a:avLst>
              <a:gd name="adj1" fmla="val -10731"/>
            </a:avLst>
          </a:prstGeom>
          <a:noFill/>
          <a:ln w="12700">
            <a:solidFill>
              <a:schemeClr val="tx1"/>
            </a:solidFill>
            <a:miter lim="800000"/>
            <a:headEnd type="none" w="sm" len="sm"/>
            <a:tailEnd type="stealth" w="lg" len="lg"/>
          </a:ln>
        </p:spPr>
      </p:cxnSp>
      <p:cxnSp>
        <p:nvCxnSpPr>
          <p:cNvPr id="82" name="Elbow Connector 81"/>
          <p:cNvCxnSpPr>
            <a:stCxn id="71" idx="3"/>
            <a:endCxn id="39" idx="0"/>
          </p:cNvCxnSpPr>
          <p:nvPr/>
        </p:nvCxnSpPr>
        <p:spPr bwMode="auto">
          <a:xfrm rot="5400000">
            <a:off x="2931704" y="2046178"/>
            <a:ext cx="527369" cy="1818775"/>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83" name="Elbow Connector 82"/>
          <p:cNvCxnSpPr>
            <a:stCxn id="71" idx="3"/>
            <a:endCxn id="77" idx="0"/>
          </p:cNvCxnSpPr>
          <p:nvPr/>
        </p:nvCxnSpPr>
        <p:spPr bwMode="auto">
          <a:xfrm rot="16200000" flipH="1">
            <a:off x="4743859" y="2052796"/>
            <a:ext cx="527369" cy="1805537"/>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sp>
        <p:nvSpPr>
          <p:cNvPr id="96" name="AutoShape 27"/>
          <p:cNvSpPr>
            <a:spLocks noChangeArrowheads="1"/>
          </p:cNvSpPr>
          <p:nvPr/>
        </p:nvSpPr>
        <p:spPr bwMode="auto">
          <a:xfrm>
            <a:off x="5819031" y="4228700"/>
            <a:ext cx="182562" cy="182563"/>
          </a:xfrm>
          <a:prstGeom prst="triangle">
            <a:avLst>
              <a:gd name="adj" fmla="val 50000"/>
            </a:avLst>
          </a:prstGeom>
          <a:noFill/>
          <a:ln w="12700">
            <a:solidFill>
              <a:schemeClr val="tx1"/>
            </a:solidFill>
            <a:miter lim="800000"/>
            <a:headEnd type="none" w="sm" len="sm"/>
            <a:tailEnd type="none" w="sm" len="sm"/>
          </a:ln>
        </p:spPr>
        <p:txBody>
          <a:bodyPr wrap="none" lIns="92075" tIns="46038" rIns="92075" bIns="46038" anchor="ctr"/>
          <a:lstStyle/>
          <a:p>
            <a:endParaRPr lang="en-US"/>
          </a:p>
        </p:txBody>
      </p:sp>
      <p:cxnSp>
        <p:nvCxnSpPr>
          <p:cNvPr id="107" name="Elbow Connector 106"/>
          <p:cNvCxnSpPr>
            <a:stCxn id="96" idx="3"/>
            <a:endCxn id="58" idx="0"/>
          </p:cNvCxnSpPr>
          <p:nvPr/>
        </p:nvCxnSpPr>
        <p:spPr bwMode="auto">
          <a:xfrm rot="5400000">
            <a:off x="4937000" y="3970063"/>
            <a:ext cx="532112" cy="1414512"/>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109" name="Elbow Connector 108"/>
          <p:cNvCxnSpPr>
            <a:stCxn id="96" idx="3"/>
            <a:endCxn id="65" idx="0"/>
          </p:cNvCxnSpPr>
          <p:nvPr/>
        </p:nvCxnSpPr>
        <p:spPr bwMode="auto">
          <a:xfrm rot="16200000" flipH="1">
            <a:off x="6351512" y="3970062"/>
            <a:ext cx="532112" cy="1414513"/>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sp>
        <p:nvSpPr>
          <p:cNvPr id="44" name="TextBox 43"/>
          <p:cNvSpPr txBox="1"/>
          <p:nvPr/>
        </p:nvSpPr>
        <p:spPr>
          <a:xfrm>
            <a:off x="5029119" y="1640743"/>
            <a:ext cx="312906" cy="369332"/>
          </a:xfrm>
          <a:prstGeom prst="rect">
            <a:avLst/>
          </a:prstGeom>
          <a:noFill/>
        </p:spPr>
        <p:txBody>
          <a:bodyPr wrap="none" rtlCol="0">
            <a:spAutoFit/>
          </a:bodyPr>
          <a:lstStyle/>
          <a:p>
            <a:r>
              <a:rPr lang="en-US" sz="1800" dirty="0" smtClean="0"/>
              <a:t>1</a:t>
            </a:r>
            <a:endParaRPr lang="en-US" sz="1800" dirty="0"/>
          </a:p>
        </p:txBody>
      </p:sp>
      <p:sp>
        <p:nvSpPr>
          <p:cNvPr id="32" name="TextBox 31"/>
          <p:cNvSpPr txBox="1"/>
          <p:nvPr/>
        </p:nvSpPr>
        <p:spPr>
          <a:xfrm>
            <a:off x="623994" y="1443335"/>
            <a:ext cx="1433406" cy="461665"/>
          </a:xfrm>
          <a:prstGeom prst="rect">
            <a:avLst/>
          </a:prstGeom>
          <a:noFill/>
        </p:spPr>
        <p:txBody>
          <a:bodyPr wrap="none" rtlCol="0">
            <a:spAutoFit/>
          </a:bodyPr>
          <a:lstStyle/>
          <a:p>
            <a:r>
              <a:rPr lang="en-US" dirty="0" smtClean="0"/>
              <a:t>Structure</a:t>
            </a:r>
          </a:p>
        </p:txBody>
      </p:sp>
      <p:grpSp>
        <p:nvGrpSpPr>
          <p:cNvPr id="42" name="Group 41"/>
          <p:cNvGrpSpPr/>
          <p:nvPr/>
        </p:nvGrpSpPr>
        <p:grpSpPr>
          <a:xfrm>
            <a:off x="3190775" y="1495125"/>
            <a:ext cx="1828800" cy="1005840"/>
            <a:chOff x="3331745" y="1524000"/>
            <a:chExt cx="1828800" cy="1005840"/>
          </a:xfrm>
        </p:grpSpPr>
        <p:sp>
          <p:nvSpPr>
            <p:cNvPr id="54" name="Rectangle 5"/>
            <p:cNvSpPr>
              <a:spLocks noChangeArrowheads="1"/>
            </p:cNvSpPr>
            <p:nvPr/>
          </p:nvSpPr>
          <p:spPr bwMode="auto">
            <a:xfrm>
              <a:off x="3331745" y="1524000"/>
              <a:ext cx="1828800" cy="100584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lgn="l"/>
              <a:r>
                <a:rPr lang="en-US" sz="1800" i="1" dirty="0" smtClean="0"/>
                <a:t>    Component</a:t>
              </a:r>
            </a:p>
            <a:p>
              <a:pPr algn="l"/>
              <a:endParaRPr lang="en-US" sz="1800" i="1" dirty="0" smtClean="0"/>
            </a:p>
            <a:p>
              <a:pPr algn="l"/>
              <a:r>
                <a:rPr lang="en-US" sz="1800" i="1" dirty="0" smtClean="0"/>
                <a:t>operation()</a:t>
              </a:r>
              <a:endParaRPr lang="en-US" sz="1800" dirty="0"/>
            </a:p>
          </p:txBody>
        </p:sp>
        <p:cxnSp>
          <p:nvCxnSpPr>
            <p:cNvPr id="37" name="Straight Connector 36"/>
            <p:cNvCxnSpPr/>
            <p:nvPr/>
          </p:nvCxnSpPr>
          <p:spPr bwMode="auto">
            <a:xfrm>
              <a:off x="3331745" y="1980400"/>
              <a:ext cx="1828800" cy="0"/>
            </a:xfrm>
            <a:prstGeom prst="line">
              <a:avLst/>
            </a:prstGeom>
            <a:noFill/>
            <a:ln w="127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3331745" y="2085475"/>
              <a:ext cx="1828800" cy="0"/>
            </a:xfrm>
            <a:prstGeom prst="line">
              <a:avLst/>
            </a:prstGeom>
            <a:noFill/>
            <a:ln w="9525" cap="flat" cmpd="sng" algn="ctr">
              <a:solidFill>
                <a:schemeClr val="tx1"/>
              </a:solidFill>
              <a:prstDash val="solid"/>
              <a:round/>
              <a:headEnd type="none" w="med" len="med"/>
              <a:tailEnd type="none" w="med" len="med"/>
            </a:ln>
            <a:effectLst/>
          </p:spPr>
        </p:cxnSp>
      </p:grpSp>
      <p:grpSp>
        <p:nvGrpSpPr>
          <p:cNvPr id="74" name="Group 73"/>
          <p:cNvGrpSpPr/>
          <p:nvPr/>
        </p:nvGrpSpPr>
        <p:grpSpPr>
          <a:xfrm>
            <a:off x="1143000" y="3219250"/>
            <a:ext cx="2286000" cy="1005840"/>
            <a:chOff x="1143000" y="3140988"/>
            <a:chExt cx="2286000" cy="1005840"/>
          </a:xfrm>
        </p:grpSpPr>
        <p:sp>
          <p:nvSpPr>
            <p:cNvPr id="39" name="Rectangle 5"/>
            <p:cNvSpPr>
              <a:spLocks noChangeArrowheads="1"/>
            </p:cNvSpPr>
            <p:nvPr/>
          </p:nvSpPr>
          <p:spPr bwMode="auto">
            <a:xfrm>
              <a:off x="1143000" y="3140988"/>
              <a:ext cx="2286000" cy="100584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lgn="l"/>
              <a:r>
                <a:rPr lang="en-US" sz="1800" dirty="0" smtClean="0"/>
                <a:t>ConcreteComponent</a:t>
              </a:r>
            </a:p>
            <a:p>
              <a:pPr algn="l"/>
              <a:endParaRPr lang="en-US" sz="1800" dirty="0" smtClean="0"/>
            </a:p>
            <a:p>
              <a:pPr algn="l"/>
              <a:r>
                <a:rPr lang="en-US" sz="1800" dirty="0" smtClean="0"/>
                <a:t>operation()</a:t>
              </a:r>
              <a:endParaRPr lang="en-US" sz="1800" dirty="0"/>
            </a:p>
          </p:txBody>
        </p:sp>
        <p:cxnSp>
          <p:nvCxnSpPr>
            <p:cNvPr id="40" name="Straight Connector 39"/>
            <p:cNvCxnSpPr/>
            <p:nvPr/>
          </p:nvCxnSpPr>
          <p:spPr bwMode="auto">
            <a:xfrm>
              <a:off x="1143000" y="3591025"/>
              <a:ext cx="2286000" cy="0"/>
            </a:xfrm>
            <a:prstGeom prst="line">
              <a:avLst/>
            </a:prstGeom>
            <a:noFill/>
            <a:ln w="1270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1143000" y="3696100"/>
              <a:ext cx="2286000" cy="0"/>
            </a:xfrm>
            <a:prstGeom prst="line">
              <a:avLst/>
            </a:prstGeom>
            <a:noFill/>
            <a:ln w="9525" cap="flat" cmpd="sng" algn="ctr">
              <a:solidFill>
                <a:schemeClr val="tx1"/>
              </a:solidFill>
              <a:prstDash val="solid"/>
              <a:round/>
              <a:headEnd type="none" w="med" len="med"/>
              <a:tailEnd type="none" w="med" len="med"/>
            </a:ln>
            <a:effectLst/>
          </p:spPr>
        </p:cxnSp>
      </p:grpSp>
      <p:grpSp>
        <p:nvGrpSpPr>
          <p:cNvPr id="70" name="Group 69"/>
          <p:cNvGrpSpPr/>
          <p:nvPr/>
        </p:nvGrpSpPr>
        <p:grpSpPr>
          <a:xfrm>
            <a:off x="4995912" y="3219250"/>
            <a:ext cx="1828800" cy="1005840"/>
            <a:chOff x="4995912" y="3140988"/>
            <a:chExt cx="1828800" cy="1005840"/>
          </a:xfrm>
        </p:grpSpPr>
        <p:sp>
          <p:nvSpPr>
            <p:cNvPr id="77" name="Rectangle 5"/>
            <p:cNvSpPr>
              <a:spLocks noChangeArrowheads="1"/>
            </p:cNvSpPr>
            <p:nvPr/>
          </p:nvSpPr>
          <p:spPr bwMode="auto">
            <a:xfrm>
              <a:off x="4995912" y="3140988"/>
              <a:ext cx="1828800" cy="100584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lgn="l"/>
              <a:r>
                <a:rPr lang="en-US" sz="1800" i="1" dirty="0" smtClean="0"/>
                <a:t>     Decorator</a:t>
              </a:r>
            </a:p>
            <a:p>
              <a:pPr algn="l"/>
              <a:endParaRPr lang="en-US" sz="1800" dirty="0" smtClean="0"/>
            </a:p>
            <a:p>
              <a:pPr algn="l"/>
              <a:r>
                <a:rPr lang="en-US" sz="1800" dirty="0" smtClean="0"/>
                <a:t>operation()</a:t>
              </a:r>
              <a:endParaRPr lang="en-US" sz="1800" dirty="0"/>
            </a:p>
          </p:txBody>
        </p:sp>
        <p:cxnSp>
          <p:nvCxnSpPr>
            <p:cNvPr id="55" name="Straight Connector 54"/>
            <p:cNvCxnSpPr/>
            <p:nvPr/>
          </p:nvCxnSpPr>
          <p:spPr bwMode="auto">
            <a:xfrm>
              <a:off x="4995912" y="3591025"/>
              <a:ext cx="1828800" cy="0"/>
            </a:xfrm>
            <a:prstGeom prst="line">
              <a:avLst/>
            </a:prstGeom>
            <a:noFill/>
            <a:ln w="1270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4995912" y="3696100"/>
              <a:ext cx="1828800" cy="0"/>
            </a:xfrm>
            <a:prstGeom prst="line">
              <a:avLst/>
            </a:prstGeom>
            <a:noFill/>
            <a:ln w="9525" cap="flat" cmpd="sng" algn="ctr">
              <a:solidFill>
                <a:schemeClr val="tx1"/>
              </a:solidFill>
              <a:prstDash val="solid"/>
              <a:round/>
              <a:headEnd type="none" w="med" len="med"/>
              <a:tailEnd type="none" w="med" len="med"/>
            </a:ln>
            <a:effectLst/>
          </p:spPr>
        </p:cxnSp>
      </p:grpSp>
      <p:grpSp>
        <p:nvGrpSpPr>
          <p:cNvPr id="79" name="Group 78"/>
          <p:cNvGrpSpPr/>
          <p:nvPr/>
        </p:nvGrpSpPr>
        <p:grpSpPr>
          <a:xfrm>
            <a:off x="3352800" y="4943375"/>
            <a:ext cx="2286000" cy="1280160"/>
            <a:chOff x="3352800" y="4972250"/>
            <a:chExt cx="2286000" cy="1280160"/>
          </a:xfrm>
        </p:grpSpPr>
        <p:sp>
          <p:nvSpPr>
            <p:cNvPr id="58" name="Rectangle 5"/>
            <p:cNvSpPr>
              <a:spLocks noChangeArrowheads="1"/>
            </p:cNvSpPr>
            <p:nvPr/>
          </p:nvSpPr>
          <p:spPr bwMode="auto">
            <a:xfrm>
              <a:off x="3352800" y="4972250"/>
              <a:ext cx="2286000" cy="128016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lgn="l">
                <a:spcAft>
                  <a:spcPts val="1000"/>
                </a:spcAft>
              </a:pPr>
              <a:r>
                <a:rPr lang="en-US" sz="1800" dirty="0" smtClean="0"/>
                <a:t>ConcreteDecoratorA</a:t>
              </a:r>
            </a:p>
            <a:p>
              <a:pPr algn="l">
                <a:spcAft>
                  <a:spcPts val="1000"/>
                </a:spcAft>
              </a:pPr>
              <a:r>
                <a:rPr lang="en-US" sz="1800" dirty="0" smtClean="0"/>
                <a:t>addedState</a:t>
              </a:r>
            </a:p>
            <a:p>
              <a:pPr algn="l">
                <a:spcAft>
                  <a:spcPts val="1000"/>
                </a:spcAft>
              </a:pPr>
              <a:r>
                <a:rPr lang="en-US" sz="1800" dirty="0" smtClean="0"/>
                <a:t>operation()</a:t>
              </a:r>
              <a:endParaRPr lang="en-US" sz="1800" dirty="0"/>
            </a:p>
          </p:txBody>
        </p:sp>
        <p:cxnSp>
          <p:nvCxnSpPr>
            <p:cNvPr id="59" name="Straight Connector 58"/>
            <p:cNvCxnSpPr/>
            <p:nvPr/>
          </p:nvCxnSpPr>
          <p:spPr bwMode="auto">
            <a:xfrm>
              <a:off x="3352800" y="5419558"/>
              <a:ext cx="2286000" cy="0"/>
            </a:xfrm>
            <a:prstGeom prst="line">
              <a:avLst/>
            </a:prstGeom>
            <a:noFill/>
            <a:ln w="12700"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a:off x="3352800" y="5829166"/>
              <a:ext cx="2286000" cy="0"/>
            </a:xfrm>
            <a:prstGeom prst="line">
              <a:avLst/>
            </a:prstGeom>
            <a:noFill/>
            <a:ln w="12700" cap="flat" cmpd="sng" algn="ctr">
              <a:solidFill>
                <a:schemeClr val="tx1"/>
              </a:solidFill>
              <a:prstDash val="solid"/>
              <a:round/>
              <a:headEnd type="none" w="med" len="med"/>
              <a:tailEnd type="none" w="med" len="med"/>
            </a:ln>
            <a:effectLst/>
          </p:spPr>
        </p:cxnSp>
      </p:grpSp>
      <p:grpSp>
        <p:nvGrpSpPr>
          <p:cNvPr id="84" name="Group 83"/>
          <p:cNvGrpSpPr/>
          <p:nvPr/>
        </p:nvGrpSpPr>
        <p:grpSpPr>
          <a:xfrm>
            <a:off x="6181825" y="4943375"/>
            <a:ext cx="2286000" cy="1280160"/>
            <a:chOff x="6181825" y="4972250"/>
            <a:chExt cx="2286000" cy="1280160"/>
          </a:xfrm>
        </p:grpSpPr>
        <p:sp>
          <p:nvSpPr>
            <p:cNvPr id="65" name="Rectangle 5"/>
            <p:cNvSpPr>
              <a:spLocks noChangeArrowheads="1"/>
            </p:cNvSpPr>
            <p:nvPr/>
          </p:nvSpPr>
          <p:spPr bwMode="auto">
            <a:xfrm>
              <a:off x="6181825" y="4972250"/>
              <a:ext cx="2286000" cy="128016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lgn="l"/>
              <a:r>
                <a:rPr lang="en-US" sz="1800" dirty="0" smtClean="0"/>
                <a:t>ConcreteDecoratorB</a:t>
              </a:r>
            </a:p>
            <a:p>
              <a:pPr algn="l"/>
              <a:endParaRPr lang="en-US" sz="1800" dirty="0" smtClean="0"/>
            </a:p>
            <a:p>
              <a:pPr algn="l"/>
              <a:r>
                <a:rPr lang="en-US" sz="1800" dirty="0" smtClean="0"/>
                <a:t>operation()</a:t>
              </a:r>
            </a:p>
            <a:p>
              <a:pPr algn="l"/>
              <a:r>
                <a:rPr lang="en-US" sz="1800" dirty="0" smtClean="0"/>
                <a:t>addedOperation()</a:t>
              </a:r>
              <a:endParaRPr lang="en-US" sz="1800" dirty="0"/>
            </a:p>
          </p:txBody>
        </p:sp>
        <p:cxnSp>
          <p:nvCxnSpPr>
            <p:cNvPr id="66" name="Straight Connector 65"/>
            <p:cNvCxnSpPr/>
            <p:nvPr/>
          </p:nvCxnSpPr>
          <p:spPr bwMode="auto">
            <a:xfrm>
              <a:off x="6181825" y="5431912"/>
              <a:ext cx="2286000" cy="0"/>
            </a:xfrm>
            <a:prstGeom prst="line">
              <a:avLst/>
            </a:prstGeom>
            <a:noFill/>
            <a:ln w="12700"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a:off x="6181825" y="5536987"/>
              <a:ext cx="2286000" cy="0"/>
            </a:xfrm>
            <a:prstGeom prst="line">
              <a:avLst/>
            </a:prstGeom>
            <a:noFill/>
            <a:ln w="12700"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r>
              <a:rPr lang="en-US" dirty="0" smtClean="0"/>
              <a:t>Decorator Pattern</a:t>
            </a:r>
            <a:br>
              <a:rPr lang="en-US" dirty="0" smtClean="0"/>
            </a:br>
            <a:r>
              <a:rPr lang="en-US" sz="2400" b="1" dirty="0"/>
              <a:t>Participants</a:t>
            </a:r>
          </a:p>
        </p:txBody>
      </p:sp>
      <p:sp>
        <p:nvSpPr>
          <p:cNvPr id="8195" name="Rectangle 38"/>
          <p:cNvSpPr>
            <a:spLocks noGrp="1" noChangeArrowheads="1"/>
          </p:cNvSpPr>
          <p:nvPr>
            <p:ph sz="quarter" idx="1"/>
          </p:nvPr>
        </p:nvSpPr>
        <p:spPr/>
        <p:txBody>
          <a:bodyPr>
            <a:normAutofit lnSpcReduction="10000"/>
          </a:bodyPr>
          <a:lstStyle/>
          <a:p>
            <a:r>
              <a:rPr lang="en-US" dirty="0" smtClean="0"/>
              <a:t>Component</a:t>
            </a:r>
            <a:endParaRPr lang="en-US" dirty="0" smtClean="0"/>
          </a:p>
          <a:p>
            <a:pPr lvl="1"/>
            <a:r>
              <a:rPr lang="en-US" dirty="0" smtClean="0"/>
              <a:t>defines the interface for objects that can have responsibilities added to them dynamically.</a:t>
            </a:r>
          </a:p>
          <a:p>
            <a:r>
              <a:rPr lang="en-US" dirty="0" smtClean="0"/>
              <a:t>ConcreteComponent</a:t>
            </a:r>
          </a:p>
          <a:p>
            <a:pPr lvl="1"/>
            <a:r>
              <a:rPr lang="en-US" dirty="0" smtClean="0"/>
              <a:t>defines an object to which additional responsibilities can be attached.</a:t>
            </a:r>
          </a:p>
          <a:p>
            <a:r>
              <a:rPr lang="en-US" dirty="0" smtClean="0"/>
              <a:t>Decorator</a:t>
            </a:r>
          </a:p>
          <a:p>
            <a:pPr lvl="1"/>
            <a:r>
              <a:rPr lang="en-US" dirty="0" smtClean="0"/>
              <a:t>maintains a reference to a Component object and defines an interface that conforms to Component’s interface.</a:t>
            </a:r>
          </a:p>
          <a:p>
            <a:r>
              <a:rPr lang="en-US" dirty="0" err="1" smtClean="0"/>
              <a:t>ConcreteDecorator</a:t>
            </a:r>
            <a:endParaRPr lang="en-US" dirty="0" smtClean="0"/>
          </a:p>
          <a:p>
            <a:pPr lvl="1"/>
            <a:r>
              <a:rPr lang="en-US" dirty="0" smtClean="0"/>
              <a:t>adds responsibilities to the component.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r>
              <a:rPr lang="en-US" dirty="0" smtClean="0"/>
              <a:t>Decorator Pattern</a:t>
            </a:r>
            <a:br>
              <a:rPr lang="en-US" dirty="0" smtClean="0"/>
            </a:br>
            <a:r>
              <a:rPr lang="en-US" sz="2400" b="1" dirty="0"/>
              <a:t>Collaborations</a:t>
            </a:r>
          </a:p>
        </p:txBody>
      </p:sp>
      <p:sp>
        <p:nvSpPr>
          <p:cNvPr id="9219" name="Rectangle 7"/>
          <p:cNvSpPr>
            <a:spLocks noGrp="1" noChangeArrowheads="1"/>
          </p:cNvSpPr>
          <p:nvPr>
            <p:ph sz="quarter" idx="1"/>
          </p:nvPr>
        </p:nvSpPr>
        <p:spPr/>
        <p:txBody>
          <a:bodyPr/>
          <a:lstStyle/>
          <a:p>
            <a:pPr eaLnBrk="1" hangingPunct="1"/>
            <a:r>
              <a:rPr lang="en-US" dirty="0" smtClean="0"/>
              <a:t>Decorator </a:t>
            </a:r>
            <a:r>
              <a:rPr lang="en-US" dirty="0" smtClean="0"/>
              <a:t>forwards requests to its Component object.</a:t>
            </a:r>
          </a:p>
          <a:p>
            <a:pPr eaLnBrk="1" hangingPunct="1"/>
            <a:r>
              <a:rPr lang="en-US" dirty="0" smtClean="0"/>
              <a:t>It may optionally perform additional operations before and after forwarding the request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r>
              <a:rPr lang="en-US" dirty="0" smtClean="0"/>
              <a:t>Decorator Pattern</a:t>
            </a:r>
            <a:br>
              <a:rPr lang="en-US" dirty="0" smtClean="0"/>
            </a:br>
            <a:r>
              <a:rPr lang="en-US" sz="2400" b="1" dirty="0"/>
              <a:t>Consequences (two benefits and two liabilities)</a:t>
            </a:r>
          </a:p>
        </p:txBody>
      </p:sp>
      <p:sp>
        <p:nvSpPr>
          <p:cNvPr id="9219" name="Rectangle 7"/>
          <p:cNvSpPr>
            <a:spLocks noGrp="1" noChangeArrowheads="1"/>
          </p:cNvSpPr>
          <p:nvPr>
            <p:ph sz="quarter" idx="1"/>
          </p:nvPr>
        </p:nvSpPr>
        <p:spPr/>
        <p:txBody>
          <a:bodyPr>
            <a:normAutofit/>
          </a:bodyPr>
          <a:lstStyle/>
          <a:p>
            <a:pPr eaLnBrk="1" hangingPunct="1"/>
            <a:r>
              <a:rPr lang="en-US" dirty="0" smtClean="0"/>
              <a:t>The </a:t>
            </a:r>
            <a:r>
              <a:rPr lang="en-US" dirty="0" smtClean="0"/>
              <a:t>Decorator pattern provides a flexible alternative to inheritance.  Whereas inheritance lets you add functionality to classes at compile time, decorators let you add functionality to objects at </a:t>
            </a:r>
            <a:r>
              <a:rPr lang="en-US" dirty="0" smtClean="0"/>
              <a:t>runtime.</a:t>
            </a:r>
            <a:endParaRPr lang="en-US" dirty="0" smtClean="0"/>
          </a:p>
          <a:p>
            <a:pPr eaLnBrk="1" hangingPunct="1"/>
            <a:r>
              <a:rPr lang="en-US" dirty="0" smtClean="0"/>
              <a:t>Decorators </a:t>
            </a:r>
            <a:r>
              <a:rPr lang="en-US" dirty="0" smtClean="0"/>
              <a:t>allow you </a:t>
            </a:r>
            <a:r>
              <a:rPr lang="en-US" dirty="0" smtClean="0"/>
              <a:t>to add functionality incrementally as needed.  An application doesn’t incur a penalty for features it doesn’t use.</a:t>
            </a:r>
          </a:p>
          <a:p>
            <a:pPr eaLnBrk="1" hangingPunct="1"/>
            <a:r>
              <a:rPr lang="en-US" dirty="0" smtClean="0"/>
              <a:t>A decorator and its component aren’t identical. Don’t rely on object identity when using decorators.</a:t>
            </a:r>
          </a:p>
          <a:p>
            <a:pPr eaLnBrk="1" hangingPunct="1"/>
            <a:r>
              <a:rPr lang="en-US" dirty="0" smtClean="0"/>
              <a:t>Decorators often results in lots of little objects.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r>
              <a:rPr lang="en-US" dirty="0" smtClean="0"/>
              <a:t>Decorator Pattern</a:t>
            </a:r>
            <a:br>
              <a:rPr lang="en-US" dirty="0" smtClean="0"/>
            </a:br>
            <a:r>
              <a:rPr lang="en-US" sz="2400" b="1" dirty="0"/>
              <a:t>Implementation</a:t>
            </a:r>
          </a:p>
        </p:txBody>
      </p:sp>
      <p:sp>
        <p:nvSpPr>
          <p:cNvPr id="9219" name="Rectangle 7"/>
          <p:cNvSpPr>
            <a:spLocks noGrp="1" noChangeArrowheads="1"/>
          </p:cNvSpPr>
          <p:nvPr>
            <p:ph sz="quarter" idx="1"/>
          </p:nvPr>
        </p:nvSpPr>
        <p:spPr/>
        <p:txBody>
          <a:bodyPr/>
          <a:lstStyle/>
          <a:p>
            <a:pPr eaLnBrk="1" hangingPunct="1"/>
            <a:r>
              <a:rPr lang="en-US" dirty="0" smtClean="0"/>
              <a:t>A </a:t>
            </a:r>
            <a:r>
              <a:rPr lang="en-US" dirty="0" smtClean="0"/>
              <a:t>decorator object’s interface must conform to the interface of the component it decorates.</a:t>
            </a:r>
          </a:p>
          <a:p>
            <a:pPr eaLnBrk="1" hangingPunct="1"/>
            <a:r>
              <a:rPr lang="en-US" dirty="0" smtClean="0"/>
              <a:t>There is no need to define an abstract decorator class when you need to add only one responsibility; e.g., when you are dealing with an existing class hierarchy rather than designing a new one.  Just put the responsibility in the concrete Decorator.</a:t>
            </a:r>
          </a:p>
          <a:p>
            <a:pPr eaLnBrk="1" hangingPunct="1"/>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Motivating Example</a:t>
            </a:r>
            <a:br>
              <a:rPr lang="en-US" dirty="0" smtClean="0"/>
            </a:br>
            <a:r>
              <a:rPr lang="en-US" sz="2800" dirty="0" smtClean="0"/>
              <a:t>(Bob </a:t>
            </a:r>
            <a:r>
              <a:rPr lang="en-US" sz="2800" dirty="0" err="1" smtClean="0"/>
              <a:t>Tarr</a:t>
            </a:r>
            <a:r>
              <a:rPr lang="en-US" sz="2800" dirty="0" smtClean="0"/>
              <a:t>)</a:t>
            </a:r>
            <a:endParaRPr lang="en-US" sz="2800" dirty="0"/>
          </a:p>
        </p:txBody>
      </p:sp>
      <p:sp>
        <p:nvSpPr>
          <p:cNvPr id="3" name="Content Placeholder 2"/>
          <p:cNvSpPr>
            <a:spLocks noGrp="1"/>
          </p:cNvSpPr>
          <p:nvPr>
            <p:ph sz="quarter" idx="1"/>
          </p:nvPr>
        </p:nvSpPr>
        <p:spPr/>
        <p:txBody>
          <a:bodyPr/>
          <a:lstStyle/>
          <a:p>
            <a:r>
              <a:rPr lang="en-US" dirty="0" smtClean="0"/>
              <a:t>Suppose that you have a GUI component such as a TextView, and you want to be able to add different kinds of properties such as borders and scrollbars.</a:t>
            </a:r>
          </a:p>
          <a:p>
            <a:r>
              <a:rPr lang="en-US" dirty="0" smtClean="0"/>
              <a:t>Assume the you have three types of borders (e.g., plain, fancy, and 3D) and two types of scrollbars (horizontal and vertical).  Not every TextView object needs a border or a scrollbar, and a TextView object might need only one scrollbar, but not both.</a:t>
            </a:r>
          </a:p>
          <a:p>
            <a:r>
              <a:rPr lang="en-US" dirty="0" smtClean="0"/>
              <a:t>How can we design a solution that provides the flexibility to add borders and scrollbars?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r>
              <a:rPr lang="en-US" dirty="0" smtClean="0"/>
              <a:t>Decorator Pattern</a:t>
            </a:r>
            <a:br>
              <a:rPr lang="en-US" dirty="0" smtClean="0"/>
            </a:br>
            <a:r>
              <a:rPr lang="en-US" sz="2400" b="1" dirty="0"/>
              <a:t>Implementation (continued)</a:t>
            </a:r>
          </a:p>
        </p:txBody>
      </p:sp>
      <p:sp>
        <p:nvSpPr>
          <p:cNvPr id="9219" name="Rectangle 7"/>
          <p:cNvSpPr>
            <a:spLocks noGrp="1" noChangeArrowheads="1"/>
          </p:cNvSpPr>
          <p:nvPr>
            <p:ph sz="quarter" idx="1"/>
          </p:nvPr>
        </p:nvSpPr>
        <p:spPr/>
        <p:txBody>
          <a:bodyPr/>
          <a:lstStyle/>
          <a:p>
            <a:pPr eaLnBrk="1" hangingPunct="1"/>
            <a:r>
              <a:rPr lang="en-US" dirty="0" smtClean="0"/>
              <a:t>To </a:t>
            </a:r>
            <a:r>
              <a:rPr lang="en-US" dirty="0" smtClean="0"/>
              <a:t>ensure a conforming interface, components and decorators must subclass a common Component class.  It is important to keep this common class lightweight;  otherwise the complexity of the Component class might make the decorators too heavyweight to use in quantity</a:t>
            </a:r>
            <a:r>
              <a:rPr lang="en-US" dirty="0" smtClean="0"/>
              <a:t>.</a:t>
            </a:r>
          </a:p>
          <a:p>
            <a:pPr eaLnBrk="1" hangingPunct="1"/>
            <a:endParaRPr lang="en-US" dirty="0" smtClean="0"/>
          </a:p>
          <a:p>
            <a:pPr eaLnBrk="1" hangingPunct="1"/>
            <a:r>
              <a:rPr lang="en-US" dirty="0" smtClean="0"/>
              <a:t>Strategy might be a better choice than Decorator in situations where the Component class is intrinsically heavyweight.</a:t>
            </a:r>
          </a:p>
          <a:p>
            <a:pPr eaLnBrk="1" hangingPunct="1"/>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Decorator Pattern in Java:  Swing</a:t>
            </a:r>
            <a:endParaRPr lang="en-US" dirty="0" smtClean="0"/>
          </a:p>
        </p:txBody>
      </p:sp>
      <p:sp>
        <p:nvSpPr>
          <p:cNvPr id="11267" name="Rectangle 3"/>
          <p:cNvSpPr>
            <a:spLocks noGrp="1" noChangeArrowheads="1"/>
          </p:cNvSpPr>
          <p:nvPr>
            <p:ph sz="quarter" idx="1"/>
          </p:nvPr>
        </p:nvSpPr>
        <p:spPr/>
        <p:txBody>
          <a:bodyPr>
            <a:normAutofit fontScale="92500"/>
          </a:bodyPr>
          <a:lstStyle/>
          <a:p>
            <a:r>
              <a:rPr lang="en-US" dirty="0" smtClean="0"/>
              <a:t>Java’s Swing GUI classes use decorators in a manner very similar to that described in the motivating example.</a:t>
            </a:r>
          </a:p>
          <a:p>
            <a:r>
              <a:rPr lang="en-US" dirty="0" smtClean="0"/>
              <a:t>Example 1 (from The Swing Tutorial)</a:t>
            </a:r>
          </a:p>
          <a:p>
            <a:pPr marL="457200" lvl="1" indent="0">
              <a:buNone/>
            </a:pPr>
            <a:r>
              <a:rPr lang="en-US" sz="1800" dirty="0" smtClean="0">
                <a:latin typeface="Courier New" pitchFamily="49" charset="0"/>
                <a:cs typeface="Courier New" pitchFamily="49" charset="0"/>
              </a:rPr>
              <a:t>//In a container that uses a </a:t>
            </a:r>
            <a:r>
              <a:rPr lang="en-US" sz="1800" dirty="0" err="1" smtClean="0">
                <a:latin typeface="Courier New" pitchFamily="49" charset="0"/>
                <a:cs typeface="Courier New" pitchFamily="49" charset="0"/>
              </a:rPr>
              <a:t>BorderLayout</a:t>
            </a:r>
            <a:r>
              <a:rPr lang="en-US" sz="1800" dirty="0" smtClean="0">
                <a:latin typeface="Courier New" pitchFamily="49" charset="0"/>
                <a:cs typeface="Courier New" pitchFamily="49" charset="0"/>
              </a:rPr>
              <a:t>:</a:t>
            </a:r>
          </a:p>
          <a:p>
            <a:pPr marL="457200" lvl="1" indent="0">
              <a:spcBef>
                <a:spcPts val="200"/>
              </a:spcBef>
              <a:buNone/>
            </a:pPr>
            <a:r>
              <a:rPr lang="en-US" sz="1800" dirty="0" err="1" smtClean="0">
                <a:latin typeface="Courier New" pitchFamily="49" charset="0"/>
                <a:cs typeface="Courier New" pitchFamily="49" charset="0"/>
              </a:rPr>
              <a:t>JTextArea</a:t>
            </a:r>
            <a:r>
              <a:rPr lang="en-US" sz="1800" dirty="0" smtClean="0">
                <a:latin typeface="Courier New" pitchFamily="49" charset="0"/>
                <a:cs typeface="Courier New" pitchFamily="49" charset="0"/>
              </a:rPr>
              <a:t> = new </a:t>
            </a:r>
            <a:r>
              <a:rPr lang="en-US" sz="1800" dirty="0" err="1" smtClean="0">
                <a:latin typeface="Courier New" pitchFamily="49" charset="0"/>
                <a:cs typeface="Courier New" pitchFamily="49" charset="0"/>
              </a:rPr>
              <a:t>JTextArea</a:t>
            </a:r>
            <a:r>
              <a:rPr lang="en-US" sz="1800" dirty="0" smtClean="0">
                <a:latin typeface="Courier New" pitchFamily="49" charset="0"/>
                <a:cs typeface="Courier New" pitchFamily="49" charset="0"/>
              </a:rPr>
              <a:t>(5, 30);</a:t>
            </a:r>
          </a:p>
          <a:p>
            <a:pPr marL="457200" lvl="1" indent="0">
              <a:spcBef>
                <a:spcPts val="200"/>
              </a:spcBef>
              <a:buNone/>
            </a:pPr>
            <a:r>
              <a:rPr lang="en-US" sz="1800" dirty="0" smtClean="0">
                <a:latin typeface="Courier New" pitchFamily="49" charset="0"/>
                <a:cs typeface="Courier New" pitchFamily="49" charset="0"/>
              </a:rPr>
              <a:t>...</a:t>
            </a:r>
          </a:p>
          <a:p>
            <a:pPr marL="457200" lvl="1" indent="0">
              <a:spcBef>
                <a:spcPts val="200"/>
              </a:spcBef>
              <a:buNone/>
            </a:pPr>
            <a:r>
              <a:rPr lang="en-US" sz="1800" dirty="0" err="1" smtClean="0">
                <a:latin typeface="Courier New" pitchFamily="49" charset="0"/>
                <a:cs typeface="Courier New" pitchFamily="49" charset="0"/>
              </a:rPr>
              <a:t>JScrollPane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scrollPane</a:t>
            </a:r>
            <a:r>
              <a:rPr lang="en-US" sz="1800" dirty="0" smtClean="0">
                <a:latin typeface="Courier New" pitchFamily="49" charset="0"/>
                <a:cs typeface="Courier New" pitchFamily="49" charset="0"/>
              </a:rPr>
              <a:t> = new </a:t>
            </a:r>
            <a:r>
              <a:rPr lang="en-US" sz="1800" dirty="0" err="1" smtClean="0">
                <a:latin typeface="Courier New" pitchFamily="49" charset="0"/>
                <a:cs typeface="Courier New" pitchFamily="49" charset="0"/>
              </a:rPr>
              <a:t>JScrollPane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textArea</a:t>
            </a:r>
            <a:r>
              <a:rPr lang="en-US" sz="1800" dirty="0" smtClean="0">
                <a:latin typeface="Courier New" pitchFamily="49" charset="0"/>
                <a:cs typeface="Courier New" pitchFamily="49" charset="0"/>
              </a:rPr>
              <a:t>);</a:t>
            </a:r>
          </a:p>
          <a:p>
            <a:pPr marL="457200" lvl="1" indent="0">
              <a:spcBef>
                <a:spcPts val="200"/>
              </a:spcBef>
              <a:buNone/>
            </a:pPr>
            <a:r>
              <a:rPr lang="en-US" sz="1800" dirty="0" smtClean="0">
                <a:latin typeface="Courier New" pitchFamily="49" charset="0"/>
                <a:cs typeface="Courier New" pitchFamily="49" charset="0"/>
              </a:rPr>
              <a:t>...</a:t>
            </a:r>
          </a:p>
          <a:p>
            <a:pPr marL="457200" lvl="1" indent="0">
              <a:spcBef>
                <a:spcPts val="200"/>
              </a:spcBef>
              <a:buNone/>
            </a:pPr>
            <a:r>
              <a:rPr lang="en-US" sz="1800" dirty="0" smtClean="0">
                <a:latin typeface="Courier New" pitchFamily="49" charset="0"/>
                <a:cs typeface="Courier New" pitchFamily="49" charset="0"/>
              </a:rPr>
              <a:t>add(</a:t>
            </a:r>
            <a:r>
              <a:rPr lang="en-US" sz="1800" dirty="0" err="1" smtClean="0">
                <a:latin typeface="Courier New" pitchFamily="49" charset="0"/>
                <a:cs typeface="Courier New" pitchFamily="49" charset="0"/>
              </a:rPr>
              <a:t>scrollPane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BorderLayout.CENTER</a:t>
            </a:r>
            <a:r>
              <a:rPr lang="en-US" sz="1800" dirty="0" smtClean="0">
                <a:latin typeface="Courier New" pitchFamily="49" charset="0"/>
                <a:cs typeface="Courier New" pitchFamily="49" charset="0"/>
              </a:rPr>
              <a:t>);</a:t>
            </a:r>
          </a:p>
          <a:p>
            <a:r>
              <a:rPr lang="en-US" dirty="0" smtClean="0"/>
              <a:t>Example 2 (David Geary)</a:t>
            </a:r>
          </a:p>
          <a:p>
            <a:pPr marL="457200" lvl="1" indent="0">
              <a:buNone/>
            </a:pPr>
            <a:r>
              <a:rPr lang="en-US" sz="1800" dirty="0" err="1" smtClean="0">
                <a:latin typeface="Courier New" pitchFamily="49" charset="0"/>
                <a:cs typeface="Courier New" pitchFamily="49" charset="0"/>
              </a:rPr>
              <a:t>TableSortDecorator</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sortDecorator</a:t>
            </a:r>
            <a:r>
              <a:rPr lang="en-US" sz="1800" dirty="0" smtClean="0">
                <a:latin typeface="Courier New" pitchFamily="49" charset="0"/>
                <a:cs typeface="Courier New" pitchFamily="49" charset="0"/>
              </a:rPr>
              <a:t> =</a:t>
            </a:r>
          </a:p>
          <a:p>
            <a:pPr marL="457200" lvl="1" indent="0">
              <a:spcBef>
                <a:spcPts val="200"/>
              </a:spcBef>
              <a:buNone/>
            </a:pPr>
            <a:r>
              <a:rPr lang="en-US" sz="1800" dirty="0" smtClean="0">
                <a:latin typeface="Courier New" pitchFamily="49" charset="0"/>
                <a:cs typeface="Courier New" pitchFamily="49" charset="0"/>
              </a:rPr>
              <a:t>    new </a:t>
            </a:r>
            <a:r>
              <a:rPr lang="en-US" sz="1800" dirty="0" err="1" smtClean="0">
                <a:latin typeface="Courier New" pitchFamily="49" charset="0"/>
                <a:cs typeface="Courier New" pitchFamily="49" charset="0"/>
              </a:rPr>
              <a:t>TableSortDecorator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table.getModel</a:t>
            </a:r>
            <a:r>
              <a:rPr lang="en-US" sz="1800" dirty="0" smtClean="0">
                <a:latin typeface="Courier New" pitchFamily="49" charset="0"/>
                <a:cs typeface="Courier New" pitchFamily="49" charset="0"/>
              </a:rPr>
              <a:t>);</a:t>
            </a:r>
          </a:p>
          <a:p>
            <a:pPr marL="457200" lvl="1" indent="0">
              <a:spcBef>
                <a:spcPts val="200"/>
              </a:spcBef>
              <a:buNone/>
            </a:pPr>
            <a:r>
              <a:rPr lang="en-US" sz="1800" dirty="0" err="1" smtClean="0">
                <a:latin typeface="Courier New" pitchFamily="49" charset="0"/>
                <a:cs typeface="Courier New" pitchFamily="49" charset="0"/>
              </a:rPr>
              <a:t>table.setModel</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sortDecorator</a:t>
            </a:r>
            <a:r>
              <a:rPr lang="en-US" sz="18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Decorator Pattern in Java:  I/O</a:t>
            </a:r>
          </a:p>
        </p:txBody>
      </p:sp>
      <p:sp>
        <p:nvSpPr>
          <p:cNvPr id="11267" name="Rectangle 3"/>
          <p:cNvSpPr>
            <a:spLocks noGrp="1" noChangeArrowheads="1"/>
          </p:cNvSpPr>
          <p:nvPr>
            <p:ph sz="quarter" idx="1"/>
          </p:nvPr>
        </p:nvSpPr>
        <p:spPr/>
        <p:txBody>
          <a:bodyPr>
            <a:normAutofit fontScale="92500"/>
          </a:bodyPr>
          <a:lstStyle/>
          <a:p>
            <a:r>
              <a:rPr lang="en-US" dirty="0" smtClean="0"/>
              <a:t>Basic I/O classes in Java provide minimal functionality.</a:t>
            </a:r>
          </a:p>
          <a:p>
            <a:pPr lvl="1"/>
            <a:r>
              <a:rPr lang="en-US" dirty="0" smtClean="0"/>
              <a:t>classes </a:t>
            </a:r>
            <a:r>
              <a:rPr lang="en-US" dirty="0" err="1" smtClean="0">
                <a:latin typeface="Courier New" pitchFamily="49" charset="0"/>
                <a:cs typeface="Courier New" pitchFamily="49" charset="0"/>
              </a:rPr>
              <a:t>InputStream</a:t>
            </a:r>
            <a:r>
              <a:rPr lang="en-US" dirty="0" smtClean="0"/>
              <a:t> and </a:t>
            </a:r>
            <a:r>
              <a:rPr lang="en-US" dirty="0" err="1" smtClean="0">
                <a:latin typeface="Courier New" pitchFamily="49" charset="0"/>
                <a:cs typeface="Courier New" pitchFamily="49" charset="0"/>
              </a:rPr>
              <a:t>OutputStream</a:t>
            </a:r>
            <a:r>
              <a:rPr lang="en-US" dirty="0" smtClean="0"/>
              <a:t> for byte streams</a:t>
            </a:r>
          </a:p>
          <a:p>
            <a:pPr lvl="1"/>
            <a:r>
              <a:rPr lang="en-US" dirty="0" smtClean="0"/>
              <a:t>classes </a:t>
            </a:r>
            <a:r>
              <a:rPr lang="en-US" dirty="0" smtClean="0">
                <a:latin typeface="Courier New" pitchFamily="49" charset="0"/>
                <a:cs typeface="Courier New" pitchFamily="49" charset="0"/>
              </a:rPr>
              <a:t>Reader</a:t>
            </a:r>
            <a:r>
              <a:rPr lang="en-US" dirty="0" smtClean="0"/>
              <a:t> and </a:t>
            </a:r>
            <a:r>
              <a:rPr lang="en-US" dirty="0" smtClean="0">
                <a:latin typeface="Courier New" pitchFamily="49" charset="0"/>
                <a:cs typeface="Courier New" pitchFamily="49" charset="0"/>
              </a:rPr>
              <a:t>Writer</a:t>
            </a:r>
            <a:r>
              <a:rPr lang="en-US" dirty="0" smtClean="0"/>
              <a:t> for character streams</a:t>
            </a:r>
          </a:p>
          <a:p>
            <a:r>
              <a:rPr lang="en-US" dirty="0" smtClean="0"/>
              <a:t>Additional behaviors can be added to an existing stream using the decorator pattern.</a:t>
            </a:r>
          </a:p>
          <a:p>
            <a:pPr lvl="1"/>
            <a:r>
              <a:rPr lang="en-US" dirty="0" smtClean="0"/>
              <a:t>buffered stream</a:t>
            </a:r>
          </a:p>
          <a:p>
            <a:pPr lvl="1"/>
            <a:r>
              <a:rPr lang="en-US" dirty="0" smtClean="0"/>
              <a:t>data stream (I/O of primitive types)</a:t>
            </a:r>
          </a:p>
          <a:p>
            <a:pPr lvl="1"/>
            <a:r>
              <a:rPr lang="en-US" dirty="0" smtClean="0"/>
              <a:t>pushback stream (undo a read operation)</a:t>
            </a:r>
          </a:p>
          <a:p>
            <a:r>
              <a:rPr lang="en-US" dirty="0" smtClean="0"/>
              <a:t>The constructors for the byte stream classes take other byte streams as parameters, and similarly for the character stream classes.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r>
              <a:rPr lang="en-US" dirty="0" smtClean="0"/>
              <a:t>Decorator Pattern in Java:  I/O</a:t>
            </a:r>
            <a:br>
              <a:rPr lang="en-US" dirty="0" smtClean="0"/>
            </a:br>
            <a:r>
              <a:rPr lang="en-US" sz="2800" dirty="0" smtClean="0"/>
              <a:t>(continued)</a:t>
            </a:r>
          </a:p>
        </p:txBody>
      </p:sp>
      <p:sp>
        <p:nvSpPr>
          <p:cNvPr id="11267" name="Rectangle 3"/>
          <p:cNvSpPr>
            <a:spLocks noGrp="1" noChangeArrowheads="1"/>
          </p:cNvSpPr>
          <p:nvPr>
            <p:ph sz="quarter" idx="1"/>
          </p:nvPr>
        </p:nvSpPr>
        <p:spPr/>
        <p:txBody>
          <a:bodyPr/>
          <a:lstStyle/>
          <a:p>
            <a:pPr marL="274320" indent="0">
              <a:spcBef>
                <a:spcPts val="200"/>
              </a:spcBef>
              <a:buNone/>
            </a:pPr>
            <a:r>
              <a:rPr lang="en-US" sz="1800" dirty="0" smtClean="0">
                <a:latin typeface="Courier New" pitchFamily="49" charset="0"/>
                <a:cs typeface="Courier New" pitchFamily="49" charset="0"/>
              </a:rPr>
              <a:t>// create a basic file reader</a:t>
            </a:r>
          </a:p>
          <a:p>
            <a:pPr marL="274320" indent="0">
              <a:spcBef>
                <a:spcPts val="200"/>
              </a:spcBef>
              <a:buNone/>
            </a:pPr>
            <a:r>
              <a:rPr lang="en-US" sz="1800" dirty="0" err="1" smtClean="0">
                <a:latin typeface="Courier New" pitchFamily="49" charset="0"/>
                <a:cs typeface="Courier New" pitchFamily="49" charset="0"/>
              </a:rPr>
              <a:t>FileReader</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fRdr</a:t>
            </a:r>
            <a:r>
              <a:rPr lang="en-US" sz="1800" dirty="0" smtClean="0">
                <a:latin typeface="Courier New" pitchFamily="49" charset="0"/>
                <a:cs typeface="Courier New" pitchFamily="49" charset="0"/>
              </a:rPr>
              <a:t> = new </a:t>
            </a:r>
            <a:r>
              <a:rPr lang="en-US" sz="1800" dirty="0" err="1" smtClean="0">
                <a:latin typeface="Courier New" pitchFamily="49" charset="0"/>
                <a:cs typeface="Courier New" pitchFamily="49" charset="0"/>
              </a:rPr>
              <a:t>FileReader</a:t>
            </a:r>
            <a:r>
              <a:rPr lang="en-US" sz="1800" dirty="0" smtClean="0">
                <a:latin typeface="Courier New" pitchFamily="49" charset="0"/>
                <a:cs typeface="Courier New" pitchFamily="49" charset="0"/>
              </a:rPr>
              <a:t>(data.txt);</a:t>
            </a:r>
          </a:p>
          <a:p>
            <a:pPr marL="274320" indent="0">
              <a:spcBef>
                <a:spcPts val="200"/>
              </a:spcBef>
              <a:buNone/>
            </a:pPr>
            <a:endParaRPr lang="en-US" sz="1800" dirty="0" smtClean="0">
              <a:latin typeface="Courier New" pitchFamily="49" charset="0"/>
              <a:cs typeface="Courier New" pitchFamily="49" charset="0"/>
            </a:endParaRPr>
          </a:p>
          <a:p>
            <a:pPr marL="274320" indent="0">
              <a:spcBef>
                <a:spcPts val="200"/>
              </a:spcBef>
              <a:buNone/>
            </a:pPr>
            <a:r>
              <a:rPr lang="en-US" sz="1800" dirty="0" smtClean="0">
                <a:latin typeface="Courier New" pitchFamily="49" charset="0"/>
                <a:cs typeface="Courier New" pitchFamily="49" charset="0"/>
              </a:rPr>
              <a:t>// add buffering and method </a:t>
            </a:r>
            <a:r>
              <a:rPr lang="en-US" sz="1800" dirty="0" err="1" smtClean="0">
                <a:latin typeface="Courier New" pitchFamily="49" charset="0"/>
                <a:cs typeface="Courier New" pitchFamily="49" charset="0"/>
              </a:rPr>
              <a:t>readLine</a:t>
            </a:r>
            <a:r>
              <a:rPr lang="en-US" sz="1800" dirty="0" smtClean="0">
                <a:latin typeface="Courier New" pitchFamily="49" charset="0"/>
                <a:cs typeface="Courier New" pitchFamily="49" charset="0"/>
              </a:rPr>
              <a:t>()</a:t>
            </a:r>
          </a:p>
          <a:p>
            <a:pPr marL="274320" indent="0">
              <a:spcBef>
                <a:spcPts val="200"/>
              </a:spcBef>
              <a:buNone/>
            </a:pPr>
            <a:r>
              <a:rPr lang="en-US" sz="1800" dirty="0" smtClean="0">
                <a:latin typeface="Courier New" pitchFamily="49" charset="0"/>
                <a:cs typeface="Courier New" pitchFamily="49" charset="0"/>
              </a:rPr>
              <a:t>// (uses a default-sized input buffer)</a:t>
            </a:r>
          </a:p>
          <a:p>
            <a:pPr marL="274320" indent="0">
              <a:spcBef>
                <a:spcPts val="200"/>
              </a:spcBef>
              <a:buNone/>
            </a:pPr>
            <a:r>
              <a:rPr lang="en-US" sz="1800" dirty="0" err="1" smtClean="0">
                <a:latin typeface="Courier New" pitchFamily="49" charset="0"/>
                <a:cs typeface="Courier New" pitchFamily="49" charset="0"/>
              </a:rPr>
              <a:t>BufferedReader</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bRdr</a:t>
            </a:r>
            <a:r>
              <a:rPr lang="en-US" sz="1800" dirty="0" smtClean="0">
                <a:latin typeface="Courier New" pitchFamily="49" charset="0"/>
                <a:cs typeface="Courier New" pitchFamily="49" charset="0"/>
              </a:rPr>
              <a:t> = new </a:t>
            </a:r>
            <a:r>
              <a:rPr lang="en-US" sz="1800" dirty="0" err="1" smtClean="0">
                <a:latin typeface="Courier New" pitchFamily="49" charset="0"/>
                <a:cs typeface="Courier New" pitchFamily="49" charset="0"/>
              </a:rPr>
              <a:t>BufferedReader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fRdr</a:t>
            </a:r>
            <a:r>
              <a:rPr lang="en-US" sz="1800" dirty="0" smtClean="0">
                <a:latin typeface="Courier New" pitchFamily="49" charset="0"/>
                <a:cs typeface="Courier New" pitchFamily="49" charset="0"/>
              </a:rPr>
              <a:t>);</a:t>
            </a:r>
          </a:p>
          <a:p>
            <a:pPr marL="274320" indent="0">
              <a:spcBef>
                <a:spcPts val="200"/>
              </a:spcBef>
              <a:buNone/>
            </a:pPr>
            <a:endParaRPr lang="en-US" sz="1800" dirty="0" smtClean="0">
              <a:latin typeface="Courier New" pitchFamily="49" charset="0"/>
              <a:cs typeface="Courier New" pitchFamily="49" charset="0"/>
            </a:endParaRPr>
          </a:p>
          <a:p>
            <a:pPr marL="274320" indent="0">
              <a:spcBef>
                <a:spcPts val="200"/>
              </a:spcBef>
              <a:buNone/>
            </a:pPr>
            <a:r>
              <a:rPr lang="en-US" sz="1800" dirty="0" smtClean="0">
                <a:latin typeface="Courier New" pitchFamily="49" charset="0"/>
                <a:cs typeface="Courier New" pitchFamily="49" charset="0"/>
              </a:rPr>
              <a:t>// add capability to "unread" a character</a:t>
            </a:r>
          </a:p>
          <a:p>
            <a:pPr marL="274320" indent="0">
              <a:spcBef>
                <a:spcPts val="200"/>
              </a:spcBef>
              <a:buNone/>
            </a:pPr>
            <a:r>
              <a:rPr lang="en-US" sz="1800" dirty="0" smtClean="0">
                <a:latin typeface="Courier New" pitchFamily="49" charset="0"/>
                <a:cs typeface="Courier New" pitchFamily="49" charset="0"/>
              </a:rPr>
              <a:t>// or an array of characters</a:t>
            </a:r>
          </a:p>
          <a:p>
            <a:pPr marL="274320" indent="0">
              <a:spcBef>
                <a:spcPts val="200"/>
              </a:spcBef>
              <a:buNone/>
            </a:pPr>
            <a:r>
              <a:rPr lang="en-US" sz="1800" dirty="0" err="1" smtClean="0">
                <a:latin typeface="Courier New" pitchFamily="49" charset="0"/>
                <a:cs typeface="Courier New" pitchFamily="49" charset="0"/>
              </a:rPr>
              <a:t>PushbackReader</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pbRdr</a:t>
            </a:r>
            <a:r>
              <a:rPr lang="en-US" sz="1800" dirty="0" smtClean="0">
                <a:latin typeface="Courier New" pitchFamily="49" charset="0"/>
                <a:cs typeface="Courier New" pitchFamily="49" charset="0"/>
              </a:rPr>
              <a:t> = new </a:t>
            </a:r>
            <a:r>
              <a:rPr lang="en-US" sz="1800" dirty="0" err="1" smtClean="0">
                <a:latin typeface="Courier New" pitchFamily="49" charset="0"/>
                <a:cs typeface="Courier New" pitchFamily="49" charset="0"/>
              </a:rPr>
              <a:t>PushbackReader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bRdr</a:t>
            </a:r>
            <a:r>
              <a:rPr lang="en-US" sz="1800" dirty="0" smtClean="0">
                <a:latin typeface="Courier New" pitchFamily="49" charset="0"/>
                <a:cs typeface="Courier New" pitchFamily="49" charset="0"/>
              </a:rPr>
              <a:t>);</a:t>
            </a:r>
          </a:p>
          <a:p>
            <a:pPr marL="274320" indent="0">
              <a:spcBef>
                <a:spcPts val="200"/>
              </a:spcBef>
              <a:buNone/>
            </a:pPr>
            <a:endParaRPr lang="en-US" sz="1800" dirty="0" smtClean="0">
              <a:latin typeface="Courier New" pitchFamily="49" charset="0"/>
              <a:cs typeface="Courier New" pitchFamily="49" charset="0"/>
            </a:endParaRPr>
          </a:p>
          <a:p>
            <a:pPr marL="274320" indent="0">
              <a:spcBef>
                <a:spcPts val="200"/>
              </a:spcBef>
              <a:buNone/>
            </a:pPr>
            <a:r>
              <a:rPr lang="en-US" sz="1800" dirty="0" smtClean="0">
                <a:latin typeface="Courier New" pitchFamily="49" charset="0"/>
                <a:cs typeface="Courier New" pitchFamily="49" charset="0"/>
              </a:rPr>
              <a:t>// add line numbers and method </a:t>
            </a:r>
            <a:r>
              <a:rPr lang="en-US" sz="1800" dirty="0" err="1" smtClean="0">
                <a:latin typeface="Courier New" pitchFamily="49" charset="0"/>
                <a:cs typeface="Courier New" pitchFamily="49" charset="0"/>
              </a:rPr>
              <a:t>getLineNumber</a:t>
            </a:r>
            <a:r>
              <a:rPr lang="en-US" sz="1800" dirty="0" smtClean="0">
                <a:latin typeface="Courier New" pitchFamily="49" charset="0"/>
                <a:cs typeface="Courier New" pitchFamily="49" charset="0"/>
              </a:rPr>
              <a:t>()</a:t>
            </a:r>
          </a:p>
          <a:p>
            <a:pPr marL="274320" indent="0">
              <a:spcBef>
                <a:spcPts val="200"/>
              </a:spcBef>
              <a:buNone/>
            </a:pPr>
            <a:r>
              <a:rPr lang="en-US" sz="1800" dirty="0" err="1" smtClean="0">
                <a:latin typeface="Courier New" pitchFamily="49" charset="0"/>
                <a:cs typeface="Courier New" pitchFamily="49" charset="0"/>
              </a:rPr>
              <a:t>LineNumberReader</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lnRdr</a:t>
            </a:r>
            <a:r>
              <a:rPr lang="en-US" sz="1800" dirty="0" smtClean="0">
                <a:latin typeface="Courier New" pitchFamily="49" charset="0"/>
                <a:cs typeface="Courier New" pitchFamily="49" charset="0"/>
              </a:rPr>
              <a:t> = new </a:t>
            </a:r>
            <a:r>
              <a:rPr lang="en-US" sz="1800" dirty="0" err="1" smtClean="0">
                <a:latin typeface="Courier New" pitchFamily="49" charset="0"/>
                <a:cs typeface="Courier New" pitchFamily="49" charset="0"/>
              </a:rPr>
              <a:t>LineNumberReader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pbRr</a:t>
            </a:r>
            <a:r>
              <a:rPr lang="en-US" sz="1800" dirty="0" smtClean="0">
                <a:latin typeface="Courier New" pitchFamily="49" charset="0"/>
                <a:cs typeface="Courier New" pitchFamily="49" charset="0"/>
              </a:rPr>
              <a:t>);</a:t>
            </a:r>
          </a:p>
          <a:p>
            <a:pPr marL="274320" indent="0">
              <a:spcBef>
                <a:spcPts val="200"/>
              </a:spcBef>
              <a:buNone/>
            </a:pPr>
            <a:endParaRPr lang="en-US" sz="1800" dirty="0" smtClean="0">
              <a:latin typeface="Courier New" pitchFamily="49" charset="0"/>
              <a:cs typeface="Courier New" pitchFamily="49" charset="0"/>
            </a:endParaRPr>
          </a:p>
          <a:p>
            <a:pPr marL="274320" indent="0">
              <a:spcBef>
                <a:spcPts val="200"/>
              </a:spcBef>
              <a:buNone/>
            </a:pPr>
            <a:r>
              <a:rPr lang="en-US" sz="1800" dirty="0" smtClean="0">
                <a:latin typeface="Courier New" pitchFamily="49" charset="0"/>
                <a:cs typeface="Courier New" pitchFamily="49" charset="0"/>
              </a:rPr>
              <a:t>...  // read data using </a:t>
            </a:r>
            <a:r>
              <a:rPr lang="en-US" sz="1800" dirty="0" err="1" smtClean="0">
                <a:latin typeface="Courier New" pitchFamily="49" charset="0"/>
                <a:cs typeface="Courier New" pitchFamily="49" charset="0"/>
              </a:rPr>
              <a:t>lnRdr</a:t>
            </a:r>
            <a:endParaRPr lang="en-US" sz="1800" dirty="0" smtClean="0">
              <a:latin typeface="Courier New" pitchFamily="49" charset="0"/>
              <a:cs typeface="Courier New" pitchFamily="49" charset="0"/>
            </a:endParaRPr>
          </a:p>
          <a:p>
            <a:pPr marL="274320" indent="0">
              <a:spcBef>
                <a:spcPts val="200"/>
              </a:spcBef>
              <a:buNone/>
            </a:pPr>
            <a:endParaRPr lang="en-US" sz="18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Patterns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 decorator is different from an </a:t>
            </a:r>
            <a:r>
              <a:rPr lang="en-US" i="1" dirty="0" smtClean="0">
                <a:solidFill>
                  <a:schemeClr val="accent1"/>
                </a:solidFill>
              </a:rPr>
              <a:t>adapter</a:t>
            </a:r>
            <a:r>
              <a:rPr lang="en-US" dirty="0" smtClean="0"/>
              <a:t> in that a decorator only changes an objects responsibilities, not its interface (but it can add to the interface</a:t>
            </a:r>
            <a:r>
              <a:rPr lang="en-US" dirty="0" smtClean="0"/>
              <a:t>).</a:t>
            </a:r>
          </a:p>
          <a:p>
            <a:endParaRPr lang="en-US" dirty="0" smtClean="0"/>
          </a:p>
          <a:p>
            <a:r>
              <a:rPr lang="en-US" dirty="0" smtClean="0"/>
              <a:t>A decorator can be viewed as a </a:t>
            </a:r>
            <a:r>
              <a:rPr lang="en-US" i="1" dirty="0" smtClean="0">
                <a:solidFill>
                  <a:schemeClr val="accent1"/>
                </a:solidFill>
              </a:rPr>
              <a:t>degenerate composite </a:t>
            </a:r>
            <a:r>
              <a:rPr lang="en-US" dirty="0" smtClean="0"/>
              <a:t>with only one component.  However, a decorator adds additional responsibilities and isn’t intended for object aggregation</a:t>
            </a:r>
            <a:r>
              <a:rPr lang="en-US" dirty="0" smtClean="0"/>
              <a:t>.</a:t>
            </a:r>
          </a:p>
          <a:p>
            <a:endParaRPr lang="en-US" dirty="0" smtClean="0"/>
          </a:p>
          <a:p>
            <a:r>
              <a:rPr lang="en-US" dirty="0" smtClean="0"/>
              <a:t>A decorator lets you change the “skin” of an object.  A </a:t>
            </a:r>
            <a:r>
              <a:rPr lang="en-US" i="1" dirty="0" smtClean="0">
                <a:solidFill>
                  <a:schemeClr val="accent1"/>
                </a:solidFill>
              </a:rPr>
              <a:t>strategy</a:t>
            </a:r>
            <a:r>
              <a:rPr lang="en-US" dirty="0" smtClean="0"/>
              <a:t> lets you change its “guts”.</a:t>
            </a:r>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Decorator Pattern Example</a:t>
            </a:r>
            <a:br>
              <a:rPr lang="en-US" dirty="0" smtClean="0"/>
            </a:br>
            <a:r>
              <a:rPr lang="en-US" sz="2200" dirty="0" smtClean="0"/>
              <a:t>(</a:t>
            </a:r>
            <a:r>
              <a:rPr lang="en-US" sz="2200" dirty="0">
                <a:hlinkClick r:id="rId2"/>
              </a:rPr>
              <a:t>http://www.tutorialspoint.com/design_pattern/decorator_pattern.htm</a:t>
            </a:r>
            <a:r>
              <a:rPr lang="en-US" sz="2200" dirty="0" smtClean="0"/>
              <a:t>)</a:t>
            </a:r>
            <a:endParaRPr lang="en-US" sz="2200" dirty="0"/>
          </a:p>
        </p:txBody>
      </p:sp>
      <p:pic>
        <p:nvPicPr>
          <p:cNvPr id="4" name="Picture 3" descr="Decorator Pattern UML Diagram"/>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51952"/>
            <a:ext cx="8001000" cy="4901248"/>
          </a:xfrm>
          <a:prstGeom prst="rect">
            <a:avLst/>
          </a:prstGeom>
          <a:noFill/>
          <a:ln>
            <a:noFill/>
          </a:ln>
        </p:spPr>
      </p:pic>
    </p:spTree>
    <p:extLst>
      <p:ext uri="{BB962C8B-B14F-4D97-AF65-F5344CB8AC3E}">
        <p14:creationId xmlns:p14="http://schemas.microsoft.com/office/powerpoint/2010/main" val="327482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sz="quarter" idx="1"/>
          </p:nvPr>
        </p:nvSpPr>
        <p:spPr/>
        <p:txBody>
          <a:bodyPr>
            <a:normAutofit fontScale="92500"/>
          </a:bodyPr>
          <a:lstStyle/>
          <a:p>
            <a:r>
              <a:rPr lang="en-US" dirty="0" smtClean="0"/>
              <a:t>Decorator pattern (Wikipedia)</a:t>
            </a:r>
          </a:p>
          <a:p>
            <a:pPr lvl="1">
              <a:buNone/>
            </a:pPr>
            <a:r>
              <a:rPr lang="en-US" sz="1800" dirty="0" smtClean="0">
                <a:hlinkClick r:id="rId2"/>
              </a:rPr>
              <a:t>http://en.wikipedia.org/wiki/Decorator_pattern</a:t>
            </a:r>
            <a:r>
              <a:rPr lang="en-US" sz="1800" dirty="0" smtClean="0"/>
              <a:t> </a:t>
            </a:r>
          </a:p>
          <a:p>
            <a:r>
              <a:rPr lang="en-US" dirty="0" smtClean="0"/>
              <a:t>The Decorator Pattern (Bob </a:t>
            </a:r>
            <a:r>
              <a:rPr lang="en-US" dirty="0" err="1" smtClean="0"/>
              <a:t>Tarr</a:t>
            </a:r>
            <a:r>
              <a:rPr lang="en-US" dirty="0" smtClean="0"/>
              <a:t>)</a:t>
            </a:r>
          </a:p>
          <a:p>
            <a:pPr lvl="1">
              <a:buNone/>
            </a:pPr>
            <a:r>
              <a:rPr lang="en-US" sz="1800" dirty="0" smtClean="0">
                <a:hlinkClick r:id="rId3"/>
              </a:rPr>
              <a:t>http://userpages.umbc.edu/~tarr/dp/lectures/Decorator-2pp.pdf</a:t>
            </a:r>
            <a:r>
              <a:rPr lang="en-US" sz="1800" dirty="0" smtClean="0"/>
              <a:t> </a:t>
            </a:r>
          </a:p>
          <a:p>
            <a:r>
              <a:rPr lang="en-US" dirty="0" smtClean="0"/>
              <a:t>Decorate your Java Code by David Geary (</a:t>
            </a:r>
            <a:r>
              <a:rPr lang="en-US" dirty="0" err="1" smtClean="0"/>
              <a:t>JavaWorld</a:t>
            </a:r>
            <a:r>
              <a:rPr lang="en-US" dirty="0" smtClean="0"/>
              <a:t>)</a:t>
            </a:r>
          </a:p>
          <a:p>
            <a:pPr lvl="1">
              <a:buNone/>
            </a:pPr>
            <a:r>
              <a:rPr lang="en-US" sz="1750" dirty="0" smtClean="0">
                <a:hlinkClick r:id="rId4"/>
              </a:rPr>
              <a:t>http://www.javaworld.com/javaworld/jw-12-2001/jw-1214-designpatterns.html</a:t>
            </a:r>
            <a:r>
              <a:rPr lang="en-US" sz="1750" dirty="0" smtClean="0"/>
              <a:t> </a:t>
            </a:r>
          </a:p>
          <a:p>
            <a:r>
              <a:rPr lang="en-US" dirty="0" smtClean="0"/>
              <a:t>Decorating Objects (Head First Design Patterns)</a:t>
            </a:r>
          </a:p>
          <a:p>
            <a:pPr lvl="1">
              <a:buNone/>
            </a:pPr>
            <a:r>
              <a:rPr lang="en-US" sz="1800" dirty="0" smtClean="0">
                <a:hlinkClick r:id="rId5"/>
              </a:rPr>
              <a:t>http://oreilly.com/catalog/hfdesignpat/chapter/ch03.pdf</a:t>
            </a:r>
            <a:endParaRPr lang="en-US" sz="1800" dirty="0" smtClean="0">
              <a:hlinkClick r:id="rId6"/>
            </a:endParaRPr>
          </a:p>
          <a:p>
            <a:r>
              <a:rPr lang="en-US" dirty="0" smtClean="0"/>
              <a:t>Tutorial: Avoid Excessive </a:t>
            </a:r>
            <a:r>
              <a:rPr lang="en-US" dirty="0" err="1" smtClean="0"/>
              <a:t>Subclassing</a:t>
            </a:r>
            <a:r>
              <a:rPr lang="en-US" dirty="0" smtClean="0"/>
              <a:t> with the Decorator Design Pattern (</a:t>
            </a:r>
            <a:r>
              <a:rPr lang="en-US" dirty="0" err="1" smtClean="0"/>
              <a:t>Burd</a:t>
            </a:r>
            <a:r>
              <a:rPr lang="en-US" dirty="0" smtClean="0"/>
              <a:t> and </a:t>
            </a:r>
            <a:r>
              <a:rPr lang="en-US" dirty="0" err="1" smtClean="0"/>
              <a:t>Redlich</a:t>
            </a:r>
            <a:r>
              <a:rPr lang="en-US" dirty="0" smtClean="0"/>
              <a:t> – Java Boutique)</a:t>
            </a:r>
          </a:p>
          <a:p>
            <a:pPr lvl="1">
              <a:buNone/>
            </a:pPr>
            <a:r>
              <a:rPr lang="en-US" sz="1800" dirty="0" smtClean="0">
                <a:hlinkClick r:id="rId7"/>
              </a:rPr>
              <a:t>http://javaboutique.internet.com/tutorials/decorator/</a:t>
            </a:r>
            <a:r>
              <a:rPr lang="en-US" sz="1800" dirty="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Motivating Example</a:t>
            </a:r>
            <a:br>
              <a:rPr lang="en-US" dirty="0" smtClean="0"/>
            </a:br>
            <a:r>
              <a:rPr lang="en-US" sz="2800" dirty="0" smtClean="0"/>
              <a:t>(continued)</a:t>
            </a:r>
            <a:endParaRPr lang="en-US" sz="2800"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Solution 1:  Use inheritance.</a:t>
            </a:r>
          </a:p>
          <a:p>
            <a:r>
              <a:rPr lang="en-US" dirty="0" smtClean="0"/>
              <a:t>Inheritance is a static (compile-time) property.  In order to provide a solution using inheritance, we would need class TextView plus 15 subclasses.</a:t>
            </a:r>
          </a:p>
          <a:p>
            <a:pPr lvl="1"/>
            <a:r>
              <a:rPr lang="en-US" dirty="0" err="1" smtClean="0"/>
              <a:t>TextViewWithPlainBorder</a:t>
            </a:r>
            <a:endParaRPr lang="en-US" dirty="0" smtClean="0"/>
          </a:p>
          <a:p>
            <a:pPr lvl="1"/>
            <a:r>
              <a:rPr lang="en-US" dirty="0" err="1" smtClean="0"/>
              <a:t>TextViewWithFancyBorder</a:t>
            </a:r>
            <a:endParaRPr lang="en-US" dirty="0" smtClean="0"/>
          </a:p>
          <a:p>
            <a:pPr lvl="1"/>
            <a:r>
              <a:rPr lang="en-US" dirty="0" smtClean="0"/>
              <a:t>...</a:t>
            </a:r>
          </a:p>
          <a:p>
            <a:pPr lvl="1"/>
            <a:r>
              <a:rPr lang="en-US" dirty="0" smtClean="0"/>
              <a:t>TextViewWith3DBorderVerticalHorizontalScrollbar</a:t>
            </a:r>
          </a:p>
          <a:p>
            <a:r>
              <a:rPr lang="en-US" dirty="0" smtClean="0"/>
              <a:t>Problems with Solution 1</a:t>
            </a:r>
          </a:p>
          <a:p>
            <a:pPr lvl="1"/>
            <a:r>
              <a:rPr lang="en-US" dirty="0" smtClean="0"/>
              <a:t>explosion of subclasses</a:t>
            </a:r>
          </a:p>
          <a:p>
            <a:pPr lvl="1"/>
            <a:r>
              <a:rPr lang="en-US" dirty="0" smtClean="0"/>
              <a:t>choice of subclass to instantiate must be made at compile time</a:t>
            </a:r>
          </a:p>
          <a:p>
            <a:pPr lvl="1"/>
            <a:r>
              <a:rPr lang="en-US" dirty="0" smtClean="0"/>
              <a:t>What if there were another type of behavior to TextView?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07848"/>
            <a:ext cx="8534400" cy="758952"/>
          </a:xfrm>
        </p:spPr>
        <p:txBody>
          <a:bodyPr>
            <a:normAutofit fontScale="90000"/>
          </a:bodyPr>
          <a:lstStyle/>
          <a:p>
            <a:r>
              <a:rPr lang="en-US" dirty="0" smtClean="0"/>
              <a:t>Motivating Example</a:t>
            </a:r>
            <a:br>
              <a:rPr lang="en-US" dirty="0" smtClean="0"/>
            </a:br>
            <a:r>
              <a:rPr lang="en-US" sz="2800" dirty="0" smtClean="0"/>
              <a:t>(continued)</a:t>
            </a:r>
            <a:endParaRPr lang="en-US" sz="2800" dirty="0"/>
          </a:p>
        </p:txBody>
      </p:sp>
      <p:sp>
        <p:nvSpPr>
          <p:cNvPr id="3" name="Content Placeholder 2"/>
          <p:cNvSpPr>
            <a:spLocks noGrp="1"/>
          </p:cNvSpPr>
          <p:nvPr>
            <p:ph sz="quarter" idx="1"/>
          </p:nvPr>
        </p:nvSpPr>
        <p:spPr/>
        <p:txBody>
          <a:bodyPr/>
          <a:lstStyle/>
          <a:p>
            <a:pPr>
              <a:buNone/>
            </a:pPr>
            <a:r>
              <a:rPr lang="en-US" dirty="0" smtClean="0"/>
              <a:t>Solution 2:  Use the Strategy pattern.</a:t>
            </a:r>
          </a:p>
          <a:p>
            <a:r>
              <a:rPr lang="en-US" dirty="0" smtClean="0"/>
              <a:t>Design the TextView class so that it can have different types of borders and scrollbars.</a:t>
            </a:r>
          </a:p>
          <a:p>
            <a:r>
              <a:rPr lang="en-US" dirty="0" smtClean="0"/>
              <a:t>This approach would not have the problems associated with Solution 1</a:t>
            </a:r>
          </a:p>
          <a:p>
            <a:pPr lvl="1"/>
            <a:r>
              <a:rPr lang="en-US" dirty="0" smtClean="0"/>
              <a:t>no class explosion</a:t>
            </a:r>
          </a:p>
          <a:p>
            <a:pPr lvl="1"/>
            <a:r>
              <a:rPr lang="en-US" dirty="0" smtClean="0"/>
              <a:t>borders and/or scrollbars could be added at run-time.</a:t>
            </a:r>
          </a:p>
          <a:p>
            <a:pPr lvl="1"/>
            <a:r>
              <a:rPr lang="en-US" dirty="0" smtClean="0"/>
              <a:t>easy to add new types of borders or variations on scrollbars (e.g., thin versus normal)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Motivating Example</a:t>
            </a:r>
            <a:br>
              <a:rPr lang="en-US" dirty="0" smtClean="0"/>
            </a:br>
            <a:r>
              <a:rPr lang="en-US" sz="2800" dirty="0" smtClean="0"/>
              <a:t>(continued)</a:t>
            </a:r>
            <a:endParaRPr lang="en-US" sz="2800" dirty="0"/>
          </a:p>
        </p:txBody>
      </p:sp>
      <p:sp>
        <p:nvSpPr>
          <p:cNvPr id="3" name="Content Placeholder 2"/>
          <p:cNvSpPr>
            <a:spLocks noGrp="1"/>
          </p:cNvSpPr>
          <p:nvPr>
            <p:ph sz="quarter" idx="1"/>
          </p:nvPr>
        </p:nvSpPr>
        <p:spPr/>
        <p:txBody>
          <a:bodyPr>
            <a:normAutofit lnSpcReduction="10000"/>
          </a:bodyPr>
          <a:lstStyle/>
          <a:p>
            <a:pPr marL="274320" lvl="1" indent="0">
              <a:spcBef>
                <a:spcPts val="0"/>
              </a:spcBef>
              <a:buNone/>
            </a:pPr>
            <a:r>
              <a:rPr lang="en-US" sz="1800" dirty="0" smtClean="0">
                <a:latin typeface="Courier New" pitchFamily="49" charset="0"/>
                <a:cs typeface="Courier New" pitchFamily="49" charset="0"/>
              </a:rPr>
              <a:t>public class TextView extends Component</a:t>
            </a:r>
          </a:p>
          <a:p>
            <a:pPr marL="274320" lvl="1" indent="0">
              <a:spcBef>
                <a:spcPts val="0"/>
              </a:spcBef>
              <a:buNone/>
            </a:pPr>
            <a:r>
              <a:rPr lang="en-US" sz="1800" dirty="0" smtClean="0">
                <a:latin typeface="Courier New" pitchFamily="49" charset="0"/>
                <a:cs typeface="Courier New" pitchFamily="49" charset="0"/>
              </a:rPr>
              <a:t>  {</a:t>
            </a:r>
          </a:p>
          <a:p>
            <a:pPr marL="274320" lvl="1" indent="0">
              <a:spcBef>
                <a:spcPts val="0"/>
              </a:spcBef>
              <a:buNone/>
            </a:pPr>
            <a:r>
              <a:rPr lang="en-US" sz="1800" dirty="0" smtClean="0">
                <a:latin typeface="Courier New" pitchFamily="49" charset="0"/>
                <a:cs typeface="Courier New" pitchFamily="49" charset="0"/>
              </a:rPr>
              <a:t>    private Border border;</a:t>
            </a:r>
          </a:p>
          <a:p>
            <a:pPr marL="274320" lvl="1" indent="0">
              <a:spcBef>
                <a:spcPts val="0"/>
              </a:spcBef>
              <a:buNone/>
            </a:pPr>
            <a:r>
              <a:rPr lang="en-US" sz="1800" dirty="0" smtClean="0">
                <a:latin typeface="Courier New" pitchFamily="49" charset="0"/>
                <a:cs typeface="Courier New" pitchFamily="49" charset="0"/>
              </a:rPr>
              <a:t>    private Scrollbar vsb;</a:t>
            </a:r>
          </a:p>
          <a:p>
            <a:pPr marL="274320" lvl="1" indent="0">
              <a:spcBef>
                <a:spcPts val="0"/>
              </a:spcBef>
              <a:buNone/>
            </a:pPr>
            <a:r>
              <a:rPr lang="en-US" sz="1800" dirty="0" smtClean="0">
                <a:latin typeface="Courier New" pitchFamily="49" charset="0"/>
                <a:cs typeface="Courier New" pitchFamily="49" charset="0"/>
              </a:rPr>
              <a:t>    private Scrollbar hsb;</a:t>
            </a:r>
          </a:p>
          <a:p>
            <a:pPr marL="274320" lvl="1" indent="0">
              <a:spcBef>
                <a:spcPts val="0"/>
              </a:spcBef>
              <a:buNone/>
            </a:pPr>
            <a:endParaRPr lang="en-US" sz="1800" dirty="0" smtClean="0">
              <a:latin typeface="Courier New" pitchFamily="49" charset="0"/>
              <a:cs typeface="Courier New" pitchFamily="49" charset="0"/>
            </a:endParaRPr>
          </a:p>
          <a:p>
            <a:pPr marL="274320" lvl="1" indent="0">
              <a:spcBef>
                <a:spcPts val="0"/>
              </a:spcBef>
              <a:buNone/>
            </a:pPr>
            <a:r>
              <a:rPr lang="en-US" sz="1800" dirty="0" smtClean="0">
                <a:latin typeface="Courier New" pitchFamily="49" charset="0"/>
                <a:cs typeface="Courier New" pitchFamily="49" charset="0"/>
              </a:rPr>
              <a:t>    public TextView(Border border, Scrollbar vsb,</a:t>
            </a:r>
          </a:p>
          <a:p>
            <a:pPr marL="274320" lvl="1" indent="0">
              <a:spcBef>
                <a:spcPts val="0"/>
              </a:spcBef>
              <a:buNone/>
            </a:pPr>
            <a:r>
              <a:rPr lang="en-US" sz="1800" dirty="0" smtClean="0">
                <a:latin typeface="Courier New" pitchFamily="49" charset="0"/>
                <a:cs typeface="Courier New" pitchFamily="49" charset="0"/>
              </a:rPr>
              <a:t>                    Scrollbar hsb)</a:t>
            </a:r>
          </a:p>
          <a:p>
            <a:pPr marL="274320" lvl="1" indent="0">
              <a:spcBef>
                <a:spcPts val="0"/>
              </a:spcBef>
              <a:buNone/>
            </a:pPr>
            <a:r>
              <a:rPr lang="en-US" sz="1800" dirty="0" smtClean="0">
                <a:latin typeface="Courier New" pitchFamily="49" charset="0"/>
                <a:cs typeface="Courier New" pitchFamily="49" charset="0"/>
              </a:rPr>
              <a:t>      {</a:t>
            </a:r>
          </a:p>
          <a:p>
            <a:pPr marL="274320" lvl="1" indent="0">
              <a:spcBef>
                <a:spcPts val="0"/>
              </a:spcBef>
              <a:buNone/>
            </a:pPr>
            <a:r>
              <a:rPr lang="en-US" sz="1800" dirty="0" smtClean="0">
                <a:latin typeface="Courier New" pitchFamily="49" charset="0"/>
                <a:cs typeface="Courier New" pitchFamily="49" charset="0"/>
              </a:rPr>
              <a:t>        this.border = border;</a:t>
            </a:r>
          </a:p>
          <a:p>
            <a:pPr marL="274320" lvl="1" indent="0">
              <a:spcBef>
                <a:spcPts val="0"/>
              </a:spcBef>
              <a:buNone/>
            </a:pPr>
            <a:r>
              <a:rPr lang="en-US" sz="1800" dirty="0" smtClean="0">
                <a:latin typeface="Courier New" pitchFamily="49" charset="0"/>
                <a:cs typeface="Courier New" pitchFamily="49" charset="0"/>
              </a:rPr>
              <a:t>        this.vsb = </a:t>
            </a:r>
            <a:r>
              <a:rPr lang="en-US" sz="1800" dirty="0" err="1" smtClean="0">
                <a:latin typeface="Courier New" pitchFamily="49" charset="0"/>
                <a:cs typeface="Courier New" pitchFamily="49" charset="0"/>
              </a:rPr>
              <a:t>vsb</a:t>
            </a:r>
            <a:r>
              <a:rPr lang="en-US" sz="1800" dirty="0" smtClean="0">
                <a:latin typeface="Courier New" pitchFamily="49" charset="0"/>
                <a:cs typeface="Courier New" pitchFamily="49" charset="0"/>
              </a:rPr>
              <a:t>;</a:t>
            </a:r>
          </a:p>
          <a:p>
            <a:pPr marL="274320" lvl="1" indent="0">
              <a:spcBef>
                <a:spcPts val="0"/>
              </a:spcBef>
              <a:buNone/>
            </a:pPr>
            <a:r>
              <a:rPr lang="en-US" sz="1800" dirty="0" smtClean="0">
                <a:latin typeface="Courier New" pitchFamily="49" charset="0"/>
                <a:cs typeface="Courier New" pitchFamily="49" charset="0"/>
              </a:rPr>
              <a:t>        this.hsb = </a:t>
            </a:r>
            <a:r>
              <a:rPr lang="en-US" sz="1800" dirty="0" err="1" smtClean="0">
                <a:latin typeface="Courier New" pitchFamily="49" charset="0"/>
                <a:cs typeface="Courier New" pitchFamily="49" charset="0"/>
              </a:rPr>
              <a:t>hsb</a:t>
            </a:r>
            <a:r>
              <a:rPr lang="en-US" sz="1800" dirty="0" smtClean="0">
                <a:latin typeface="Courier New" pitchFamily="49" charset="0"/>
                <a:cs typeface="Courier New" pitchFamily="49" charset="0"/>
              </a:rPr>
              <a:t>;</a:t>
            </a:r>
          </a:p>
          <a:p>
            <a:pPr marL="274320" lvl="1" indent="0">
              <a:spcBef>
                <a:spcPts val="0"/>
              </a:spcBef>
              <a:buNone/>
            </a:pPr>
            <a:r>
              <a:rPr lang="en-US" sz="1800" dirty="0" smtClean="0">
                <a:latin typeface="Courier New" pitchFamily="49" charset="0"/>
                <a:cs typeface="Courier New" pitchFamily="49" charset="0"/>
              </a:rPr>
              <a:t>      }</a:t>
            </a:r>
          </a:p>
          <a:p>
            <a:pPr marL="274320" lvl="1" indent="0">
              <a:spcBef>
                <a:spcPts val="0"/>
              </a:spcBef>
              <a:buNone/>
            </a:pPr>
            <a:endParaRPr lang="en-US" sz="1800" dirty="0" smtClean="0">
              <a:latin typeface="Courier New" pitchFamily="49" charset="0"/>
              <a:cs typeface="Courier New" pitchFamily="49" charset="0"/>
            </a:endParaRPr>
          </a:p>
          <a:p>
            <a:pPr marL="274320" lvl="1" indent="0">
              <a:spcBef>
                <a:spcPts val="0"/>
              </a:spcBef>
              <a:buNone/>
            </a:pPr>
            <a:r>
              <a:rPr lang="en-US" sz="1800" dirty="0" smtClean="0">
                <a:latin typeface="Courier New" pitchFamily="49" charset="0"/>
                <a:cs typeface="Courier New" pitchFamily="49" charset="0"/>
              </a:rPr>
              <a:t>    public TextView()</a:t>
            </a:r>
          </a:p>
          <a:p>
            <a:pPr marL="274320" lvl="1" indent="0">
              <a:spcBef>
                <a:spcPts val="0"/>
              </a:spcBef>
              <a:buNone/>
            </a:pPr>
            <a:r>
              <a:rPr lang="en-US" sz="1800" dirty="0" smtClean="0">
                <a:latin typeface="Courier New" pitchFamily="49" charset="0"/>
                <a:cs typeface="Courier New" pitchFamily="49" charset="0"/>
              </a:rPr>
              <a:t>      {</a:t>
            </a:r>
          </a:p>
          <a:p>
            <a:pPr marL="274320" lvl="1" indent="0">
              <a:spcBef>
                <a:spcPts val="0"/>
              </a:spcBef>
              <a:buNone/>
            </a:pPr>
            <a:r>
              <a:rPr lang="en-US" sz="1800" dirty="0" smtClean="0">
                <a:latin typeface="Courier New" pitchFamily="49" charset="0"/>
                <a:cs typeface="Courier New" pitchFamily="49" charset="0"/>
              </a:rPr>
              <a:t>        this(null, null, null);</a:t>
            </a:r>
          </a:p>
          <a:p>
            <a:pPr marL="274320" lvl="1" indent="0">
              <a:spcBef>
                <a:spcPts val="0"/>
              </a:spcBef>
              <a:buNone/>
            </a:pPr>
            <a:r>
              <a:rPr lang="en-US" sz="1800" dirty="0" smtClean="0">
                <a:latin typeface="Courier New" pitchFamily="49" charset="0"/>
                <a:cs typeface="Courier New" pitchFamily="49" charset="0"/>
              </a:rPr>
              <a:t>      }</a:t>
            </a:r>
          </a:p>
        </p:txBody>
      </p:sp>
      <p:sp>
        <p:nvSpPr>
          <p:cNvPr id="6" name="TextBox 5"/>
          <p:cNvSpPr txBox="1"/>
          <p:nvPr/>
        </p:nvSpPr>
        <p:spPr>
          <a:xfrm>
            <a:off x="5711290" y="5899090"/>
            <a:ext cx="2977097" cy="400110"/>
          </a:xfrm>
          <a:prstGeom prst="rect">
            <a:avLst/>
          </a:prstGeom>
          <a:noFill/>
        </p:spPr>
        <p:txBody>
          <a:bodyPr wrap="none" rtlCol="0">
            <a:spAutoFit/>
          </a:bodyPr>
          <a:lstStyle/>
          <a:p>
            <a:r>
              <a:rPr lang="en-US" sz="2000" dirty="0" smtClean="0"/>
              <a:t>(continued on next slide)</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Motivating Example</a:t>
            </a:r>
            <a:br>
              <a:rPr lang="en-US" dirty="0" smtClean="0"/>
            </a:br>
            <a:r>
              <a:rPr lang="en-US" sz="2800" dirty="0" smtClean="0"/>
              <a:t>(continued)</a:t>
            </a:r>
            <a:endParaRPr lang="en-US" sz="2800" dirty="0"/>
          </a:p>
        </p:txBody>
      </p:sp>
      <p:sp>
        <p:nvSpPr>
          <p:cNvPr id="3" name="Content Placeholder 2"/>
          <p:cNvSpPr>
            <a:spLocks noGrp="1"/>
          </p:cNvSpPr>
          <p:nvPr>
            <p:ph sz="quarter" idx="1"/>
          </p:nvPr>
        </p:nvSpPr>
        <p:spPr/>
        <p:txBody>
          <a:bodyPr/>
          <a:lstStyle/>
          <a:p>
            <a:pPr marL="274320" lvl="1" indent="0">
              <a:spcBef>
                <a:spcPts val="0"/>
              </a:spcBef>
              <a:buNone/>
            </a:pPr>
            <a:r>
              <a:rPr lang="en-US" sz="1800" dirty="0" smtClean="0">
                <a:latin typeface="Courier New" pitchFamily="49" charset="0"/>
                <a:cs typeface="Courier New" pitchFamily="49" charset="0"/>
              </a:rPr>
              <a:t>    ...  // set methods for borders and scrollbars</a:t>
            </a:r>
          </a:p>
          <a:p>
            <a:pPr marL="274320" lvl="1" indent="0">
              <a:spcBef>
                <a:spcPts val="0"/>
              </a:spcBef>
              <a:buNone/>
            </a:pPr>
            <a:endParaRPr lang="en-US" sz="1800" dirty="0" smtClean="0">
              <a:latin typeface="Courier New" pitchFamily="49" charset="0"/>
              <a:cs typeface="Courier New" pitchFamily="49" charset="0"/>
            </a:endParaRPr>
          </a:p>
          <a:p>
            <a:pPr marL="274320" lvl="1" indent="0">
              <a:spcBef>
                <a:spcPts val="0"/>
              </a:spcBef>
              <a:buNone/>
            </a:pPr>
            <a:r>
              <a:rPr lang="en-US" sz="1800" dirty="0" smtClean="0">
                <a:latin typeface="Courier New" pitchFamily="49" charset="0"/>
                <a:cs typeface="Courier New" pitchFamily="49" charset="0"/>
              </a:rPr>
              <a:t>    public void draw()</a:t>
            </a:r>
          </a:p>
          <a:p>
            <a:pPr marL="274320" lvl="1" indent="0">
              <a:spcBef>
                <a:spcPts val="0"/>
              </a:spcBef>
              <a:buNone/>
            </a:pPr>
            <a:r>
              <a:rPr lang="en-US" sz="1800" dirty="0" smtClean="0">
                <a:latin typeface="Courier New" pitchFamily="49" charset="0"/>
                <a:cs typeface="Courier New" pitchFamily="49" charset="0"/>
              </a:rPr>
              <a:t>      {</a:t>
            </a:r>
          </a:p>
          <a:p>
            <a:pPr marL="274320" lvl="1" indent="0">
              <a:spcBef>
                <a:spcPts val="0"/>
              </a:spcBef>
              <a:buNone/>
            </a:pPr>
            <a:r>
              <a:rPr lang="en-US" sz="1800" dirty="0" smtClean="0">
                <a:latin typeface="Courier New" pitchFamily="49" charset="0"/>
                <a:cs typeface="Courier New" pitchFamily="49" charset="0"/>
              </a:rPr>
              <a:t>        if (border != null)</a:t>
            </a:r>
          </a:p>
          <a:p>
            <a:pPr marL="274320" lvl="1" indent="0">
              <a:spcBef>
                <a:spcPts val="0"/>
              </a:spcBef>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border.draw</a:t>
            </a:r>
            <a:r>
              <a:rPr lang="en-US" sz="1800" dirty="0" smtClean="0">
                <a:latin typeface="Courier New" pitchFamily="49" charset="0"/>
                <a:cs typeface="Courier New" pitchFamily="49" charset="0"/>
              </a:rPr>
              <a:t>();</a:t>
            </a:r>
          </a:p>
          <a:p>
            <a:pPr marL="274320" lvl="1" indent="0">
              <a:spcBef>
                <a:spcPts val="0"/>
              </a:spcBef>
              <a:buNone/>
            </a:pPr>
            <a:endParaRPr lang="en-US" sz="1800" dirty="0" smtClean="0">
              <a:latin typeface="Courier New" pitchFamily="49" charset="0"/>
              <a:cs typeface="Courier New" pitchFamily="49" charset="0"/>
            </a:endParaRPr>
          </a:p>
          <a:p>
            <a:pPr marL="274320" lvl="1" indent="0">
              <a:spcBef>
                <a:spcPts val="0"/>
              </a:spcBef>
              <a:buNone/>
            </a:pPr>
            <a:r>
              <a:rPr lang="en-US" sz="1800" dirty="0" smtClean="0">
                <a:latin typeface="Courier New" pitchFamily="49" charset="0"/>
                <a:cs typeface="Courier New" pitchFamily="49" charset="0"/>
              </a:rPr>
              <a:t>        if (vsb ! = null)</a:t>
            </a:r>
          </a:p>
          <a:p>
            <a:pPr marL="274320" lvl="1" indent="0">
              <a:spcBef>
                <a:spcPts val="0"/>
              </a:spcBef>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vsb.draw</a:t>
            </a:r>
            <a:r>
              <a:rPr lang="en-US" sz="1800" dirty="0" smtClean="0">
                <a:latin typeface="Courier New" pitchFamily="49" charset="0"/>
                <a:cs typeface="Courier New" pitchFamily="49" charset="0"/>
              </a:rPr>
              <a:t>();</a:t>
            </a:r>
          </a:p>
          <a:p>
            <a:pPr marL="274320" lvl="1" indent="0">
              <a:spcBef>
                <a:spcPts val="0"/>
              </a:spcBef>
              <a:buNone/>
            </a:pPr>
            <a:endParaRPr lang="en-US" sz="1800" dirty="0" smtClean="0">
              <a:latin typeface="Courier New" pitchFamily="49" charset="0"/>
              <a:cs typeface="Courier New" pitchFamily="49" charset="0"/>
            </a:endParaRPr>
          </a:p>
          <a:p>
            <a:pPr marL="274320" lvl="1" indent="0">
              <a:spcBef>
                <a:spcPts val="0"/>
              </a:spcBef>
              <a:buNone/>
            </a:pPr>
            <a:r>
              <a:rPr lang="en-US" sz="1800" dirty="0" smtClean="0">
                <a:latin typeface="Courier New" pitchFamily="49" charset="0"/>
                <a:cs typeface="Courier New" pitchFamily="49" charset="0"/>
              </a:rPr>
              <a:t>        if (hsb ! = null)</a:t>
            </a:r>
          </a:p>
          <a:p>
            <a:pPr marL="274320" lvl="1" indent="0">
              <a:spcBef>
                <a:spcPts val="0"/>
              </a:spcBef>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hsb.draw</a:t>
            </a:r>
            <a:r>
              <a:rPr lang="en-US" sz="1800" dirty="0" smtClean="0">
                <a:latin typeface="Courier New" pitchFamily="49" charset="0"/>
                <a:cs typeface="Courier New" pitchFamily="49" charset="0"/>
              </a:rPr>
              <a:t>();</a:t>
            </a:r>
          </a:p>
          <a:p>
            <a:pPr marL="274320" lvl="1" indent="0">
              <a:spcBef>
                <a:spcPts val="0"/>
              </a:spcBef>
              <a:buNone/>
            </a:pPr>
            <a:endParaRPr lang="en-US" sz="1800" dirty="0" smtClean="0">
              <a:latin typeface="Courier New" pitchFamily="49" charset="0"/>
              <a:cs typeface="Courier New" pitchFamily="49" charset="0"/>
            </a:endParaRPr>
          </a:p>
          <a:p>
            <a:pPr marL="274320" lvl="1" indent="0">
              <a:spcBef>
                <a:spcPts val="0"/>
              </a:spcBef>
              <a:buNone/>
            </a:pPr>
            <a:r>
              <a:rPr lang="en-US" sz="1800" dirty="0" smtClean="0">
                <a:latin typeface="Courier New" pitchFamily="49" charset="0"/>
                <a:cs typeface="Courier New" pitchFamily="49" charset="0"/>
              </a:rPr>
              <a:t>        // code to draw the TextView object</a:t>
            </a:r>
          </a:p>
          <a:p>
            <a:pPr marL="274320" lvl="1" indent="0">
              <a:spcBef>
                <a:spcPts val="0"/>
              </a:spcBef>
              <a:buNone/>
            </a:pPr>
            <a:r>
              <a:rPr lang="en-US" sz="1800" dirty="0" smtClean="0">
                <a:latin typeface="Courier New" pitchFamily="49" charset="0"/>
                <a:cs typeface="Courier New" pitchFamily="49" charset="0"/>
              </a:rPr>
              <a:t>      }</a:t>
            </a:r>
          </a:p>
          <a:p>
            <a:pPr marL="274320" lvl="1" indent="0">
              <a:spcBef>
                <a:spcPts val="0"/>
              </a:spcBef>
              <a:buNone/>
            </a:pPr>
            <a:r>
              <a:rPr lang="en-US" sz="1800" dirty="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Motivating Example</a:t>
            </a:r>
            <a:br>
              <a:rPr lang="en-US" dirty="0" smtClean="0"/>
            </a:br>
            <a:r>
              <a:rPr lang="en-US" sz="2800" dirty="0" smtClean="0"/>
              <a:t>(continued)</a:t>
            </a:r>
            <a:endParaRPr lang="en-US" sz="2800" dirty="0"/>
          </a:p>
        </p:txBody>
      </p:sp>
      <p:sp>
        <p:nvSpPr>
          <p:cNvPr id="3" name="Content Placeholder 2"/>
          <p:cNvSpPr>
            <a:spLocks noGrp="1"/>
          </p:cNvSpPr>
          <p:nvPr>
            <p:ph sz="quarter" idx="1"/>
          </p:nvPr>
        </p:nvSpPr>
        <p:spPr/>
        <p:txBody>
          <a:bodyPr/>
          <a:lstStyle/>
          <a:p>
            <a:r>
              <a:rPr lang="en-US" dirty="0" smtClean="0"/>
              <a:t>Problem with Solution 2:  Class TextView was modified so that it knew about borders and scrollbars.  </a:t>
            </a:r>
            <a:endParaRPr lang="en-US" dirty="0" smtClean="0"/>
          </a:p>
          <a:p>
            <a:r>
              <a:rPr lang="en-US" dirty="0" smtClean="0"/>
              <a:t>We </a:t>
            </a:r>
            <a:r>
              <a:rPr lang="en-US" dirty="0" smtClean="0"/>
              <a:t>could add different flavors of borders and scrollbars, but no other type of behavior; i.e., the types of behaviors that could be added to TextView were fixed at compile-time.  </a:t>
            </a:r>
            <a:endParaRPr lang="en-US" dirty="0" smtClean="0"/>
          </a:p>
          <a:p>
            <a:r>
              <a:rPr lang="en-US" dirty="0" smtClean="0"/>
              <a:t>If </a:t>
            </a:r>
            <a:r>
              <a:rPr lang="en-US" dirty="0" smtClean="0"/>
              <a:t>we wanted to add another type of behavior in addition to borders or scrollbars, we would need to modify TextView again.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07848"/>
            <a:ext cx="8534400" cy="758952"/>
          </a:xfrm>
        </p:spPr>
        <p:txBody>
          <a:bodyPr>
            <a:normAutofit fontScale="90000"/>
          </a:bodyPr>
          <a:lstStyle/>
          <a:p>
            <a:r>
              <a:rPr lang="en-US" dirty="0" smtClean="0"/>
              <a:t>Motivating Example</a:t>
            </a:r>
            <a:br>
              <a:rPr lang="en-US" dirty="0" smtClean="0"/>
            </a:br>
            <a:r>
              <a:rPr lang="en-US" sz="2800" dirty="0" smtClean="0"/>
              <a:t>(continued)</a:t>
            </a:r>
            <a:endParaRPr lang="en-US" sz="2800" dirty="0"/>
          </a:p>
        </p:txBody>
      </p:sp>
      <p:sp>
        <p:nvSpPr>
          <p:cNvPr id="3" name="Content Placeholder 2"/>
          <p:cNvSpPr>
            <a:spLocks noGrp="1"/>
          </p:cNvSpPr>
          <p:nvPr>
            <p:ph sz="quarter" idx="1"/>
          </p:nvPr>
        </p:nvSpPr>
        <p:spPr/>
        <p:txBody>
          <a:bodyPr/>
          <a:lstStyle/>
          <a:p>
            <a:pPr>
              <a:buNone/>
            </a:pPr>
            <a:r>
              <a:rPr lang="en-US" dirty="0" smtClean="0"/>
              <a:t>Solution 3:  Use the Decorator pattern.</a:t>
            </a:r>
          </a:p>
          <a:p>
            <a:r>
              <a:rPr lang="en-US" dirty="0" smtClean="0"/>
              <a:t>Instead of adding behaviors such as borders and scrollbars to a TextView object, using the decorator pattern you wrap the TextView object in one or more Decorator objects, and use those objects in the application.  In effect, you add the TextView to its decorators.</a:t>
            </a:r>
          </a:p>
          <a:p>
            <a:r>
              <a:rPr lang="en-US" dirty="0" smtClean="0"/>
              <a:t>The TextView class knows nothing about its decorator objects, which makes it easy to add new types of behaviors to a TextView.</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a:xfrm>
            <a:off x="301752" y="307848"/>
            <a:ext cx="8534400" cy="758952"/>
          </a:xfrm>
        </p:spPr>
        <p:txBody>
          <a:bodyPr>
            <a:normAutofit fontScale="90000"/>
          </a:bodyPr>
          <a:lstStyle/>
          <a:p>
            <a:pPr eaLnBrk="1" hangingPunct="1"/>
            <a:r>
              <a:rPr lang="en-US" dirty="0" smtClean="0"/>
              <a:t>Motivating Example</a:t>
            </a:r>
            <a:br>
              <a:rPr lang="en-US" dirty="0" smtClean="0"/>
            </a:br>
            <a:r>
              <a:rPr lang="en-US" sz="2800" dirty="0" smtClean="0"/>
              <a:t>(continued)</a:t>
            </a:r>
          </a:p>
        </p:txBody>
      </p:sp>
      <p:sp>
        <p:nvSpPr>
          <p:cNvPr id="54" name="Rectangle 5"/>
          <p:cNvSpPr>
            <a:spLocks noChangeArrowheads="1"/>
          </p:cNvSpPr>
          <p:nvPr/>
        </p:nvSpPr>
        <p:spPr bwMode="auto">
          <a:xfrm>
            <a:off x="3329940" y="1899702"/>
            <a:ext cx="1645920" cy="54864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800" i="1" dirty="0" smtClean="0"/>
              <a:t>Component</a:t>
            </a:r>
            <a:endParaRPr lang="en-US" sz="1800" dirty="0"/>
          </a:p>
        </p:txBody>
      </p:sp>
      <p:sp>
        <p:nvSpPr>
          <p:cNvPr id="60" name="Rectangle 13"/>
          <p:cNvSpPr>
            <a:spLocks noChangeArrowheads="1"/>
          </p:cNvSpPr>
          <p:nvPr/>
        </p:nvSpPr>
        <p:spPr bwMode="auto">
          <a:xfrm>
            <a:off x="1447800" y="3140988"/>
            <a:ext cx="1645920" cy="54864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800" dirty="0" smtClean="0"/>
              <a:t>TextView</a:t>
            </a:r>
            <a:endParaRPr lang="en-US" sz="1800" dirty="0"/>
          </a:p>
        </p:txBody>
      </p:sp>
      <p:sp>
        <p:nvSpPr>
          <p:cNvPr id="71" name="AutoShape 27"/>
          <p:cNvSpPr>
            <a:spLocks noChangeArrowheads="1"/>
          </p:cNvSpPr>
          <p:nvPr/>
        </p:nvSpPr>
        <p:spPr bwMode="auto">
          <a:xfrm>
            <a:off x="4061619" y="2465187"/>
            <a:ext cx="182562" cy="182563"/>
          </a:xfrm>
          <a:prstGeom prst="triangle">
            <a:avLst>
              <a:gd name="adj" fmla="val 50000"/>
            </a:avLst>
          </a:prstGeom>
          <a:noFill/>
          <a:ln w="12700">
            <a:solidFill>
              <a:schemeClr val="tx1"/>
            </a:solidFill>
            <a:miter lim="800000"/>
            <a:headEnd type="none" w="sm" len="sm"/>
            <a:tailEnd type="none" w="sm" len="sm"/>
          </a:ln>
        </p:spPr>
        <p:txBody>
          <a:bodyPr wrap="none" lIns="92075" tIns="46038" rIns="92075" bIns="46038" anchor="ctr"/>
          <a:lstStyle/>
          <a:p>
            <a:endParaRPr lang="en-US"/>
          </a:p>
        </p:txBody>
      </p:sp>
      <p:sp>
        <p:nvSpPr>
          <p:cNvPr id="72" name="AutoShape 31"/>
          <p:cNvSpPr>
            <a:spLocks noChangeArrowheads="1"/>
          </p:cNvSpPr>
          <p:nvPr/>
        </p:nvSpPr>
        <p:spPr bwMode="auto">
          <a:xfrm>
            <a:off x="6858000" y="3324027"/>
            <a:ext cx="320675" cy="182563"/>
          </a:xfrm>
          <a:prstGeom prst="flowChartDecision">
            <a:avLst/>
          </a:prstGeom>
          <a:noFill/>
          <a:ln w="12700">
            <a:solidFill>
              <a:schemeClr val="tx1"/>
            </a:solidFill>
            <a:miter lim="800000"/>
            <a:headEnd/>
            <a:tailEnd/>
          </a:ln>
        </p:spPr>
        <p:txBody>
          <a:bodyPr wrap="none" anchor="ctr"/>
          <a:lstStyle/>
          <a:p>
            <a:endParaRPr lang="en-US"/>
          </a:p>
        </p:txBody>
      </p:sp>
      <p:cxnSp>
        <p:nvCxnSpPr>
          <p:cNvPr id="73" name="AutoShape 32"/>
          <p:cNvCxnSpPr>
            <a:cxnSpLocks noChangeShapeType="1"/>
            <a:stCxn id="72" idx="3"/>
            <a:endCxn id="54" idx="3"/>
          </p:cNvCxnSpPr>
          <p:nvPr/>
        </p:nvCxnSpPr>
        <p:spPr bwMode="auto">
          <a:xfrm flipH="1" flipV="1">
            <a:off x="4975860" y="2174022"/>
            <a:ext cx="2202815" cy="1241287"/>
          </a:xfrm>
          <a:prstGeom prst="bentConnector3">
            <a:avLst>
              <a:gd name="adj1" fmla="val -10378"/>
            </a:avLst>
          </a:prstGeom>
          <a:noFill/>
          <a:ln w="12700">
            <a:solidFill>
              <a:schemeClr val="tx1"/>
            </a:solidFill>
            <a:miter lim="800000"/>
            <a:headEnd type="none" w="sm" len="sm"/>
            <a:tailEnd type="stealth" w="lg" len="lg"/>
          </a:ln>
        </p:spPr>
      </p:cxnSp>
      <p:sp>
        <p:nvSpPr>
          <p:cNvPr id="80" name="TextBox 79"/>
          <p:cNvSpPr txBox="1"/>
          <p:nvPr/>
        </p:nvSpPr>
        <p:spPr>
          <a:xfrm>
            <a:off x="274828" y="1362075"/>
            <a:ext cx="3230372" cy="461665"/>
          </a:xfrm>
          <a:prstGeom prst="rect">
            <a:avLst/>
          </a:prstGeom>
          <a:noFill/>
        </p:spPr>
        <p:txBody>
          <a:bodyPr wrap="none" rtlCol="0">
            <a:spAutoFit/>
          </a:bodyPr>
          <a:lstStyle/>
          <a:p>
            <a:r>
              <a:rPr lang="en-US" dirty="0" smtClean="0"/>
              <a:t>Structure of Solution 3</a:t>
            </a:r>
          </a:p>
        </p:txBody>
      </p:sp>
      <p:cxnSp>
        <p:nvCxnSpPr>
          <p:cNvPr id="82" name="Elbow Connector 81"/>
          <p:cNvCxnSpPr>
            <a:stCxn id="71" idx="3"/>
            <a:endCxn id="60" idx="0"/>
          </p:cNvCxnSpPr>
          <p:nvPr/>
        </p:nvCxnSpPr>
        <p:spPr bwMode="auto">
          <a:xfrm rot="5400000">
            <a:off x="2965211" y="1953299"/>
            <a:ext cx="493238" cy="1882140"/>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83" name="Elbow Connector 82"/>
          <p:cNvCxnSpPr>
            <a:stCxn id="71" idx="3"/>
            <a:endCxn id="77" idx="0"/>
          </p:cNvCxnSpPr>
          <p:nvPr/>
        </p:nvCxnSpPr>
        <p:spPr bwMode="auto">
          <a:xfrm rot="16200000" flipH="1">
            <a:off x="4847351" y="1953299"/>
            <a:ext cx="493238" cy="1882140"/>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sp>
        <p:nvSpPr>
          <p:cNvPr id="77" name="Rectangle 5"/>
          <p:cNvSpPr>
            <a:spLocks noChangeArrowheads="1"/>
          </p:cNvSpPr>
          <p:nvPr/>
        </p:nvSpPr>
        <p:spPr bwMode="auto">
          <a:xfrm>
            <a:off x="5212080" y="3140988"/>
            <a:ext cx="1645920" cy="54864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800" i="1" dirty="0" smtClean="0"/>
              <a:t>Decorator</a:t>
            </a:r>
            <a:endParaRPr lang="en-US" sz="1800" i="1" dirty="0"/>
          </a:p>
        </p:txBody>
      </p:sp>
      <p:sp>
        <p:nvSpPr>
          <p:cNvPr id="96" name="AutoShape 27"/>
          <p:cNvSpPr>
            <a:spLocks noChangeArrowheads="1"/>
          </p:cNvSpPr>
          <p:nvPr/>
        </p:nvSpPr>
        <p:spPr bwMode="auto">
          <a:xfrm>
            <a:off x="5943759" y="3704707"/>
            <a:ext cx="182562" cy="182563"/>
          </a:xfrm>
          <a:prstGeom prst="triangle">
            <a:avLst>
              <a:gd name="adj" fmla="val 50000"/>
            </a:avLst>
          </a:prstGeom>
          <a:noFill/>
          <a:ln w="12700">
            <a:solidFill>
              <a:schemeClr val="tx1"/>
            </a:solidFill>
            <a:miter lim="800000"/>
            <a:headEnd type="none" w="sm" len="sm"/>
            <a:tailEnd type="none" w="sm" len="sm"/>
          </a:ln>
        </p:spPr>
        <p:txBody>
          <a:bodyPr wrap="none" lIns="92075" tIns="46038" rIns="92075" bIns="46038" anchor="ctr"/>
          <a:lstStyle/>
          <a:p>
            <a:endParaRPr lang="en-US"/>
          </a:p>
        </p:txBody>
      </p:sp>
      <p:sp>
        <p:nvSpPr>
          <p:cNvPr id="98" name="Rectangle 13"/>
          <p:cNvSpPr>
            <a:spLocks noChangeArrowheads="1"/>
          </p:cNvSpPr>
          <p:nvPr/>
        </p:nvSpPr>
        <p:spPr bwMode="auto">
          <a:xfrm>
            <a:off x="1937185" y="4382274"/>
            <a:ext cx="1645920" cy="54864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800" dirty="0" smtClean="0"/>
              <a:t>Border</a:t>
            </a:r>
          </a:p>
        </p:txBody>
      </p:sp>
      <p:sp>
        <p:nvSpPr>
          <p:cNvPr id="101" name="Rectangle 13"/>
          <p:cNvSpPr>
            <a:spLocks noChangeArrowheads="1"/>
          </p:cNvSpPr>
          <p:nvPr/>
        </p:nvSpPr>
        <p:spPr bwMode="auto">
          <a:xfrm>
            <a:off x="6496250" y="4382274"/>
            <a:ext cx="1645920" cy="54864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800" dirty="0" smtClean="0"/>
              <a:t>Scrollbar</a:t>
            </a:r>
          </a:p>
        </p:txBody>
      </p:sp>
      <p:cxnSp>
        <p:nvCxnSpPr>
          <p:cNvPr id="107" name="Elbow Connector 106"/>
          <p:cNvCxnSpPr>
            <a:stCxn id="96" idx="3"/>
            <a:endCxn id="98" idx="0"/>
          </p:cNvCxnSpPr>
          <p:nvPr/>
        </p:nvCxnSpPr>
        <p:spPr bwMode="auto">
          <a:xfrm rot="5400000">
            <a:off x="4150091" y="2497325"/>
            <a:ext cx="495004" cy="3274895"/>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109" name="Elbow Connector 108"/>
          <p:cNvCxnSpPr>
            <a:stCxn id="96" idx="3"/>
            <a:endCxn id="101" idx="0"/>
          </p:cNvCxnSpPr>
          <p:nvPr/>
        </p:nvCxnSpPr>
        <p:spPr bwMode="auto">
          <a:xfrm rot="16200000" flipH="1">
            <a:off x="6429623" y="3492687"/>
            <a:ext cx="495004" cy="1284170"/>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sp>
        <p:nvSpPr>
          <p:cNvPr id="44" name="TextBox 43"/>
          <p:cNvSpPr txBox="1"/>
          <p:nvPr/>
        </p:nvSpPr>
        <p:spPr>
          <a:xfrm>
            <a:off x="5059594" y="1846083"/>
            <a:ext cx="312906" cy="369332"/>
          </a:xfrm>
          <a:prstGeom prst="rect">
            <a:avLst/>
          </a:prstGeom>
          <a:noFill/>
        </p:spPr>
        <p:txBody>
          <a:bodyPr wrap="none" rtlCol="0">
            <a:spAutoFit/>
          </a:bodyPr>
          <a:lstStyle/>
          <a:p>
            <a:r>
              <a:rPr lang="en-US" sz="1800" dirty="0" smtClean="0"/>
              <a:t>1</a:t>
            </a:r>
            <a:endParaRPr lang="en-US" sz="1800" dirty="0"/>
          </a:p>
        </p:txBody>
      </p:sp>
      <p:sp>
        <p:nvSpPr>
          <p:cNvPr id="45" name="Rectangle 13"/>
          <p:cNvSpPr>
            <a:spLocks noChangeArrowheads="1"/>
          </p:cNvSpPr>
          <p:nvPr/>
        </p:nvSpPr>
        <p:spPr bwMode="auto">
          <a:xfrm>
            <a:off x="152400" y="5623560"/>
            <a:ext cx="1645920" cy="54864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800" dirty="0" err="1" smtClean="0"/>
              <a:t>PlainBorder</a:t>
            </a:r>
            <a:endParaRPr lang="en-US" sz="1800" dirty="0" smtClean="0"/>
          </a:p>
        </p:txBody>
      </p:sp>
      <p:sp>
        <p:nvSpPr>
          <p:cNvPr id="46" name="Rectangle 13"/>
          <p:cNvSpPr>
            <a:spLocks noChangeArrowheads="1"/>
          </p:cNvSpPr>
          <p:nvPr/>
        </p:nvSpPr>
        <p:spPr bwMode="auto">
          <a:xfrm>
            <a:off x="1937185" y="5623560"/>
            <a:ext cx="1645920" cy="54864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800" dirty="0" err="1" smtClean="0"/>
              <a:t>FancyBorder</a:t>
            </a:r>
            <a:endParaRPr lang="en-US" sz="1800" dirty="0" smtClean="0"/>
          </a:p>
        </p:txBody>
      </p:sp>
      <p:sp>
        <p:nvSpPr>
          <p:cNvPr id="47" name="Rectangle 13"/>
          <p:cNvSpPr>
            <a:spLocks noChangeArrowheads="1"/>
          </p:cNvSpPr>
          <p:nvPr/>
        </p:nvSpPr>
        <p:spPr bwMode="auto">
          <a:xfrm>
            <a:off x="3710940" y="5623560"/>
            <a:ext cx="1645920" cy="54864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800" dirty="0" err="1" smtClean="0"/>
              <a:t>ThreeDBorder</a:t>
            </a:r>
            <a:endParaRPr lang="en-US" sz="1800" dirty="0" smtClean="0"/>
          </a:p>
        </p:txBody>
      </p:sp>
      <p:sp>
        <p:nvSpPr>
          <p:cNvPr id="48" name="Rectangle 13"/>
          <p:cNvSpPr>
            <a:spLocks noChangeArrowheads="1"/>
          </p:cNvSpPr>
          <p:nvPr/>
        </p:nvSpPr>
        <p:spPr bwMode="auto">
          <a:xfrm>
            <a:off x="5604110" y="5623560"/>
            <a:ext cx="1645920" cy="54864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800" dirty="0" err="1" smtClean="0"/>
              <a:t>HScrollbar</a:t>
            </a:r>
            <a:endParaRPr lang="en-US" sz="1800" dirty="0" smtClean="0"/>
          </a:p>
        </p:txBody>
      </p:sp>
      <p:sp>
        <p:nvSpPr>
          <p:cNvPr id="49" name="Rectangle 13"/>
          <p:cNvSpPr>
            <a:spLocks noChangeArrowheads="1"/>
          </p:cNvSpPr>
          <p:nvPr/>
        </p:nvSpPr>
        <p:spPr bwMode="auto">
          <a:xfrm>
            <a:off x="7383380" y="5623560"/>
            <a:ext cx="1645920" cy="54864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800" dirty="0" err="1" smtClean="0"/>
              <a:t>VScrollbar</a:t>
            </a:r>
            <a:endParaRPr lang="en-US" sz="1800" dirty="0" smtClean="0"/>
          </a:p>
        </p:txBody>
      </p:sp>
      <p:sp>
        <p:nvSpPr>
          <p:cNvPr id="50" name="AutoShape 27"/>
          <p:cNvSpPr>
            <a:spLocks noChangeArrowheads="1"/>
          </p:cNvSpPr>
          <p:nvPr/>
        </p:nvSpPr>
        <p:spPr bwMode="auto">
          <a:xfrm>
            <a:off x="2665054" y="4948237"/>
            <a:ext cx="182562" cy="182563"/>
          </a:xfrm>
          <a:prstGeom prst="triangle">
            <a:avLst>
              <a:gd name="adj" fmla="val 50000"/>
            </a:avLst>
          </a:prstGeom>
          <a:noFill/>
          <a:ln w="12700">
            <a:solidFill>
              <a:schemeClr val="tx1"/>
            </a:solidFill>
            <a:miter lim="800000"/>
            <a:headEnd type="none" w="sm" len="sm"/>
            <a:tailEnd type="none" w="sm" len="sm"/>
          </a:ln>
        </p:spPr>
        <p:txBody>
          <a:bodyPr wrap="none" lIns="92075" tIns="46038" rIns="92075" bIns="46038" anchor="ctr"/>
          <a:lstStyle/>
          <a:p>
            <a:endParaRPr lang="en-US"/>
          </a:p>
        </p:txBody>
      </p:sp>
      <p:sp>
        <p:nvSpPr>
          <p:cNvPr id="51" name="AutoShape 27"/>
          <p:cNvSpPr>
            <a:spLocks noChangeArrowheads="1"/>
          </p:cNvSpPr>
          <p:nvPr/>
        </p:nvSpPr>
        <p:spPr bwMode="auto">
          <a:xfrm>
            <a:off x="7246538" y="4948237"/>
            <a:ext cx="182562" cy="182563"/>
          </a:xfrm>
          <a:prstGeom prst="triangle">
            <a:avLst>
              <a:gd name="adj" fmla="val 50000"/>
            </a:avLst>
          </a:prstGeom>
          <a:noFill/>
          <a:ln w="12700">
            <a:solidFill>
              <a:schemeClr val="tx1"/>
            </a:solidFill>
            <a:miter lim="800000"/>
            <a:headEnd type="none" w="sm" len="sm"/>
            <a:tailEnd type="none" w="sm" len="sm"/>
          </a:ln>
        </p:spPr>
        <p:txBody>
          <a:bodyPr wrap="none" lIns="92075" tIns="46038" rIns="92075" bIns="46038" anchor="ctr"/>
          <a:lstStyle/>
          <a:p>
            <a:endParaRPr lang="en-US"/>
          </a:p>
        </p:txBody>
      </p:sp>
      <p:cxnSp>
        <p:nvCxnSpPr>
          <p:cNvPr id="53" name="Elbow Connector 52"/>
          <p:cNvCxnSpPr>
            <a:stCxn id="50" idx="3"/>
            <a:endCxn id="45" idx="0"/>
          </p:cNvCxnSpPr>
          <p:nvPr/>
        </p:nvCxnSpPr>
        <p:spPr bwMode="auto">
          <a:xfrm rot="5400000">
            <a:off x="1619468" y="4486693"/>
            <a:ext cx="492760" cy="1780975"/>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56" name="Elbow Connector 55"/>
          <p:cNvCxnSpPr>
            <a:stCxn id="50" idx="3"/>
            <a:endCxn id="46" idx="0"/>
          </p:cNvCxnSpPr>
          <p:nvPr/>
        </p:nvCxnSpPr>
        <p:spPr bwMode="auto">
          <a:xfrm>
            <a:off x="2756335" y="5130800"/>
            <a:ext cx="3810" cy="492760"/>
          </a:xfrm>
          <a:prstGeom prst="straightConnector1">
            <a:avLst/>
          </a:prstGeom>
          <a:noFill/>
          <a:ln w="12700" cap="flat" cmpd="sng" algn="ctr">
            <a:solidFill>
              <a:schemeClr val="tx1"/>
            </a:solidFill>
            <a:prstDash val="solid"/>
            <a:round/>
            <a:headEnd type="none" w="med" len="med"/>
            <a:tailEnd type="none" w="med" len="med"/>
          </a:ln>
          <a:effectLst/>
        </p:spPr>
      </p:cxnSp>
      <p:cxnSp>
        <p:nvCxnSpPr>
          <p:cNvPr id="63" name="Elbow Connector 62"/>
          <p:cNvCxnSpPr>
            <a:stCxn id="50" idx="3"/>
            <a:endCxn id="47" idx="0"/>
          </p:cNvCxnSpPr>
          <p:nvPr/>
        </p:nvCxnSpPr>
        <p:spPr bwMode="auto">
          <a:xfrm rot="16200000" flipH="1">
            <a:off x="3398737" y="4488397"/>
            <a:ext cx="492760" cy="1777565"/>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75" name="Elbow Connector 74"/>
          <p:cNvCxnSpPr>
            <a:stCxn id="51" idx="3"/>
            <a:endCxn id="48" idx="0"/>
          </p:cNvCxnSpPr>
          <p:nvPr/>
        </p:nvCxnSpPr>
        <p:spPr bwMode="auto">
          <a:xfrm rot="5400000">
            <a:off x="6636065" y="4921806"/>
            <a:ext cx="492760" cy="910749"/>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81" name="Elbow Connector 80"/>
          <p:cNvCxnSpPr>
            <a:stCxn id="51" idx="3"/>
            <a:endCxn id="49" idx="0"/>
          </p:cNvCxnSpPr>
          <p:nvPr/>
        </p:nvCxnSpPr>
        <p:spPr bwMode="auto">
          <a:xfrm rot="16200000" flipH="1">
            <a:off x="7525699" y="4942919"/>
            <a:ext cx="492760" cy="868521"/>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4711</TotalTime>
  <Words>1616</Words>
  <Application>Microsoft Office PowerPoint</Application>
  <PresentationFormat>On-screen Show (4:3)</PresentationFormat>
  <Paragraphs>268</Paragraphs>
  <Slides>26</Slides>
  <Notes>12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Civic</vt:lpstr>
      <vt:lpstr>The Decorator Pattern (Structural)</vt:lpstr>
      <vt:lpstr>Motivating Example (Bob Tarr)</vt:lpstr>
      <vt:lpstr>Motivating Example (continued)</vt:lpstr>
      <vt:lpstr>Motivating Example (continued)</vt:lpstr>
      <vt:lpstr>Motivating Example (continued)</vt:lpstr>
      <vt:lpstr>Motivating Example (continued)</vt:lpstr>
      <vt:lpstr>Motivating Example (continued)</vt:lpstr>
      <vt:lpstr>Motivating Example (continued)</vt:lpstr>
      <vt:lpstr>Motivating Example (continued)</vt:lpstr>
      <vt:lpstr>Motivating Example (continued)</vt:lpstr>
      <vt:lpstr>Motivating Example (continued)</vt:lpstr>
      <vt:lpstr>Motivating Example (continued)</vt:lpstr>
      <vt:lpstr>Strategy versus Decorator</vt:lpstr>
      <vt:lpstr>Decorator Pattern</vt:lpstr>
      <vt:lpstr>Decorator Pattern (continued)</vt:lpstr>
      <vt:lpstr>Decorator Pattern Participants</vt:lpstr>
      <vt:lpstr>Decorator Pattern Collaborations</vt:lpstr>
      <vt:lpstr>Decorator Pattern Consequences (two benefits and two liabilities)</vt:lpstr>
      <vt:lpstr>Decorator Pattern Implementation</vt:lpstr>
      <vt:lpstr>Decorator Pattern Implementation (continued)</vt:lpstr>
      <vt:lpstr>Decorator Pattern in Java:  Swing</vt:lpstr>
      <vt:lpstr>Decorator Pattern in Java:  I/O</vt:lpstr>
      <vt:lpstr>Decorator Pattern in Java:  I/O (continued)</vt:lpstr>
      <vt:lpstr>Related Patterns</vt:lpstr>
      <vt:lpstr>Decorator Pattern Example (http://www.tutorialspoint.com/design_pattern/decorator_pattern.htm)</vt:lpstr>
      <vt:lpstr>References</vt:lpstr>
    </vt:vector>
  </TitlesOfParts>
  <Company>SoftMoore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Deepti Joshi</dc:creator>
  <cp:lastModifiedBy>Deepti Joshi</cp:lastModifiedBy>
  <cp:revision>292</cp:revision>
  <cp:lastPrinted>1999-09-29T12:48:05Z</cp:lastPrinted>
  <dcterms:created xsi:type="dcterms:W3CDTF">1998-10-23T20:46:09Z</dcterms:created>
  <dcterms:modified xsi:type="dcterms:W3CDTF">2013-10-24T11:22:13Z</dcterms:modified>
</cp:coreProperties>
</file>