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456" r:id="rId3"/>
    <p:sldId id="471" r:id="rId4"/>
    <p:sldId id="462" r:id="rId5"/>
    <p:sldId id="463" r:id="rId6"/>
    <p:sldId id="450" r:id="rId7"/>
    <p:sldId id="460" r:id="rId8"/>
    <p:sldId id="461" r:id="rId9"/>
    <p:sldId id="451" r:id="rId10"/>
    <p:sldId id="464" r:id="rId11"/>
    <p:sldId id="465" r:id="rId12"/>
    <p:sldId id="466" r:id="rId13"/>
    <p:sldId id="467" r:id="rId14"/>
    <p:sldId id="468" r:id="rId15"/>
    <p:sldId id="469" r:id="rId16"/>
    <p:sldId id="472" r:id="rId17"/>
    <p:sldId id="473" r:id="rId18"/>
    <p:sldId id="453" r:id="rId19"/>
    <p:sldId id="470" r:id="rId20"/>
    <p:sldId id="474" r:id="rId21"/>
    <p:sldId id="448" r:id="rId22"/>
    <p:sldId id="418" r:id="rId23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45" autoAdjust="0"/>
    <p:restoredTop sz="90929"/>
  </p:normalViewPr>
  <p:slideViewPr>
    <p:cSldViewPr>
      <p:cViewPr varScale="1">
        <p:scale>
          <a:sx n="70" d="100"/>
          <a:sy n="70" d="100"/>
        </p:scale>
        <p:origin x="-117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410" y="-8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977429" y="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The Facade Pattern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4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4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22-</a:t>
            </a:r>
            <a:fld id="{67119BB9-8FE0-4A81-BC05-B3A9D81FB030}" type="slidenum">
              <a:rPr lang="en-US" sz="1100" smtClean="0"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942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Design Patterns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86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3698DF6-5EC5-44D7-ACC7-1FA77EEF8D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8991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460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8A72CF-B4A9-437D-B815-220047D2A5F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2B0055-7FB2-456F-A281-D71B92E41BC2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2B0055-7FB2-456F-A281-D71B92E41BC2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2B0055-7FB2-456F-A281-D71B92E41BC2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CF8750-EDE3-4FB8-BFFA-3F3AB0EA55BE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CF8750-EDE3-4FB8-BFFA-3F3AB0EA55BE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CF8750-EDE3-4FB8-BFFA-3F3AB0EA55BE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542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0D9EFE-B26D-470F-9822-D8688850D124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542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0D9EFE-B26D-470F-9822-D8688850D124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10/24/2013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</a:t>
            </a:r>
            <a:fld id="{AA718E19-58D3-4556-80CC-14261D7958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B7BF9203-25C8-4DF9-B98A-06A2727B461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B3728DD5-025D-46D7-BF08-E11FFFF793A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46CAAFC6-0D9A-4A71-98CF-C1F514125B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10/24/2013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</a:t>
            </a:r>
            <a:fld id="{0529CA9F-0F7A-47C8-A267-4EE632414E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1B877134-5977-4AC5-BF99-BB26FECC1E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smtClean="0"/>
              <a:t>Slide </a:t>
            </a:r>
            <a:fld id="{692A2384-5AF8-47E0-A44F-3F1539168A1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3519EB55-8801-4A47-B218-3217CC941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</a:t>
            </a:r>
            <a:fld id="{EF5D9BC9-069D-449A-9E4F-8206B221569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</a:t>
            </a:r>
            <a:fld id="{10E1542F-4AE0-4720-8263-E881464AAF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7D05ABC1-E4E4-4795-82F0-39334438F8F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10/24/2013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10/24/2013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</a:t>
            </a:r>
            <a:fld id="{EFF403E2-32B0-43CD-8F55-F26327E3C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tutorialspoint.com/design_pattern/facade_pattern.htm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userpages.umbc.edu/~tarr/dp/lectures/Facade-2pp.pdf" TargetMode="External"/><Relationship Id="rId7" Type="http://schemas.openxmlformats.org/officeDocument/2006/relationships/hyperlink" Target="http://www.corej2eepatterns.com/Patterns2ndEd/SessionFacade.htm" TargetMode="External"/><Relationship Id="rId2" Type="http://schemas.openxmlformats.org/officeDocument/2006/relationships/hyperlink" Target="http://en.wikipedia.org/wiki/Facade_patter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javaworld.com/javaworld/jw-05-2003/jw-0530-designpatterns.html" TargetMode="External"/><Relationship Id="rId5" Type="http://schemas.openxmlformats.org/officeDocument/2006/relationships/hyperlink" Target="http://sourcemaking.com/design_patterns/factory_method" TargetMode="External"/><Relationship Id="rId4" Type="http://schemas.openxmlformats.org/officeDocument/2006/relationships/hyperlink" Target="http://sourcemaking.com/design_patterns/facad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Facade Pattern</a:t>
            </a:r>
            <a:br>
              <a:rPr lang="en-US" dirty="0" smtClean="0"/>
            </a:br>
            <a:r>
              <a:rPr lang="en-US" sz="3200" dirty="0" smtClean="0"/>
              <a:t>(Structural)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Façade Pattern</a:t>
            </a:r>
            <a:br>
              <a:rPr lang="en-US" dirty="0" smtClean="0"/>
            </a:br>
            <a:r>
              <a:rPr lang="en-US" sz="2400" b="1" dirty="0" smtClean="0"/>
              <a:t>Consequences</a:t>
            </a:r>
            <a:endParaRPr lang="en-US" sz="2400" b="1" dirty="0"/>
          </a:p>
        </p:txBody>
      </p:sp>
      <p:sp>
        <p:nvSpPr>
          <p:cNvPr id="9219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shields </a:t>
            </a:r>
            <a:r>
              <a:rPr lang="en-US" dirty="0" smtClean="0"/>
              <a:t>clients from subsystem components, thereby reducing the number of objects that clients deal with and making the subsystem easier to use.</a:t>
            </a:r>
          </a:p>
          <a:p>
            <a:r>
              <a:rPr lang="en-US" dirty="0" smtClean="0"/>
              <a:t>promotes weak coupling between the subsystem and its clients.</a:t>
            </a:r>
          </a:p>
          <a:p>
            <a:pPr lvl="1"/>
            <a:r>
              <a:rPr lang="en-US" dirty="0" smtClean="0"/>
              <a:t>lets you vary the components of the subsystem without affecting its clients</a:t>
            </a:r>
          </a:p>
          <a:p>
            <a:pPr lvl="1"/>
            <a:r>
              <a:rPr lang="en-US" dirty="0" smtClean="0"/>
              <a:t>reduces compilation dependencies</a:t>
            </a:r>
          </a:p>
          <a:p>
            <a:r>
              <a:rPr lang="en-US" dirty="0" smtClean="0"/>
              <a:t>doesn’t prevent applications from using the subsystem classes if they need 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Façade Pattern</a:t>
            </a:r>
            <a:br>
              <a:rPr lang="en-US" dirty="0" smtClean="0"/>
            </a:br>
            <a:r>
              <a:rPr lang="en-US" sz="2400" b="1" dirty="0"/>
              <a:t>Implementation</a:t>
            </a:r>
          </a:p>
        </p:txBody>
      </p:sp>
      <p:sp>
        <p:nvSpPr>
          <p:cNvPr id="9219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350" dirty="0" smtClean="0"/>
              <a:t>Coupling </a:t>
            </a:r>
            <a:r>
              <a:rPr lang="en-US" sz="2350" dirty="0" smtClean="0"/>
              <a:t>between clients and the subsystem can be reduced even further by making Façade an abstract class with concrete subclasses for different implementations of a subsystem.</a:t>
            </a:r>
          </a:p>
          <a:p>
            <a:pPr eaLnBrk="1" hangingPunct="1"/>
            <a:r>
              <a:rPr lang="en-US" sz="2350" dirty="0" smtClean="0"/>
              <a:t>It can be useful to think of the public and private parts of a subsystem, where the public interface consists of classes that can be accessed by clients.  Façade encapsulates “most” of a subsystem’s public interface.</a:t>
            </a:r>
          </a:p>
          <a:p>
            <a:pPr eaLnBrk="1" hangingPunct="1"/>
            <a:r>
              <a:rPr lang="en-US" sz="2350" dirty="0" smtClean="0"/>
              <a:t>Subsystem classes can be grouped together in a Java package, a C++ namespace, or similar grouping mechanisms in other languages.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Façade Pattern Example 1: 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compiler consists of many classes that perform functions such as scanning, parsing, structuring into abstract syntax trees, semantic analysis, optimization, and code generation.</a:t>
            </a:r>
          </a:p>
          <a:p>
            <a:r>
              <a:rPr lang="en-US" dirty="0" smtClean="0"/>
              <a:t>Most clients of a compiler don’t care about the details of these classes – they merely want to compile some code.</a:t>
            </a:r>
          </a:p>
          <a:p>
            <a:r>
              <a:rPr lang="en-US" dirty="0" smtClean="0"/>
              <a:t>To provide a higher-level interface for its clients, a compiler subsystem can also provide a Compiler class as a façade.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Façade Pattern Example 1: Compiler</a:t>
            </a:r>
            <a:br>
              <a:rPr lang="en-US" dirty="0" smtClean="0"/>
            </a:br>
            <a:r>
              <a:rPr lang="en-US" sz="2800" dirty="0" smtClean="0"/>
              <a:t>(continued)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8787" y="1363663"/>
            <a:ext cx="8229600" cy="493553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public class Compiler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public void compile(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FileReader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sourceFileReader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OutputStream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targetStream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throws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Source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source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= new Source(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sourceFileReader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Scanner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scanner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new Scanner(source);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Parser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parser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= new Parser(scanner);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ErrorHandler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errorHandler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ErrorHandler.getInstance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76134" y="4881960"/>
            <a:ext cx="20361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Note Singleton</a:t>
            </a:r>
            <a:endParaRPr 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5711290" y="5899090"/>
            <a:ext cx="2977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(continued on next slide)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Façade Pattern Example 1: Compiler</a:t>
            </a:r>
            <a:br>
              <a:rPr lang="en-US" dirty="0" smtClean="0"/>
            </a:br>
            <a:r>
              <a:rPr lang="en-US" sz="2800" dirty="0" smtClean="0"/>
              <a:t>(continued)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8787" y="1363663"/>
            <a:ext cx="8229600" cy="4935537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printProgressMsg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("Starting compilation...");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// parse source file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Program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prog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parser.parseProgram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// check constraints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if (!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errorHandler.errorsExist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printProgressMsg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("Checking constraints...");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prog.checkConstraints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// optimize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if (!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errorHandler.errorsExist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printProgressMsg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("Optimizing...");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prog.optimize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1290" y="5899090"/>
            <a:ext cx="2977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(continued on next slide)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Façade Pattern Example 1: Compiler</a:t>
            </a:r>
            <a:br>
              <a:rPr lang="en-US" dirty="0" smtClean="0"/>
            </a:br>
            <a:r>
              <a:rPr lang="en-US" sz="2800" dirty="0" smtClean="0"/>
              <a:t>(continued)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8787" y="1363663"/>
            <a:ext cx="8229600" cy="493553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// generate code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if (!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errorHandler.errorsExist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printProgressMsg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("Generating code...");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prog.setOutputStream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targetStream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prog.emit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errorHandler.errorsExist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printProgressMsg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("Errors detected 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    + "-- compilation terminated.");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printProgressMsg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("Compilation complete.");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Façade Pattern Example 2: Email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JavaMail</a:t>
            </a:r>
            <a:r>
              <a:rPr lang="en-US" dirty="0" smtClean="0"/>
              <a:t> provides a complete API for creating and sending messages including classes that support</a:t>
            </a:r>
          </a:p>
          <a:p>
            <a:pPr lvl="1"/>
            <a:r>
              <a:rPr lang="en-US" dirty="0" smtClean="0"/>
              <a:t>message headers	</a:t>
            </a:r>
            <a:endParaRPr lang="en-US" dirty="0" smtClean="0"/>
          </a:p>
          <a:p>
            <a:pPr lvl="1"/>
            <a:r>
              <a:rPr lang="en-US" dirty="0" smtClean="0"/>
              <a:t>message </a:t>
            </a:r>
            <a:r>
              <a:rPr lang="en-US" dirty="0" smtClean="0"/>
              <a:t>body</a:t>
            </a:r>
          </a:p>
          <a:p>
            <a:pPr lvl="1"/>
            <a:r>
              <a:rPr lang="en-US" dirty="0" smtClean="0"/>
              <a:t>attachments	</a:t>
            </a:r>
            <a:endParaRPr lang="en-US" dirty="0" smtClean="0"/>
          </a:p>
          <a:p>
            <a:pPr lvl="1"/>
            <a:r>
              <a:rPr lang="en-US" dirty="0" smtClean="0"/>
              <a:t>security</a:t>
            </a:r>
            <a:endParaRPr lang="en-US" dirty="0" smtClean="0"/>
          </a:p>
          <a:p>
            <a:r>
              <a:rPr lang="en-US" dirty="0" smtClean="0"/>
              <a:t>A façade can simplify the creation of simple messages and shield most clients from the complexity of the </a:t>
            </a:r>
            <a:r>
              <a:rPr lang="en-US" dirty="0" err="1" smtClean="0"/>
              <a:t>JavaMail</a:t>
            </a:r>
            <a:r>
              <a:rPr lang="en-US" dirty="0" smtClean="0"/>
              <a:t> API.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0784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Façade Pattern Example 2: Email</a:t>
            </a:r>
            <a:br>
              <a:rPr lang="en-US" dirty="0" smtClean="0"/>
            </a:br>
            <a:r>
              <a:rPr lang="en-US" sz="2800" dirty="0" smtClean="0"/>
              <a:t>(continued)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8787" y="1363663"/>
            <a:ext cx="8321040" cy="493553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75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750" dirty="0" err="1" smtClean="0">
                <a:latin typeface="Courier New" pitchFamily="49" charset="0"/>
                <a:cs typeface="Courier New" pitchFamily="49" charset="0"/>
              </a:rPr>
              <a:t>EmailUtil</a:t>
            </a:r>
            <a:endParaRPr lang="en-US" sz="175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0" indent="0">
              <a:spcBef>
                <a:spcPts val="0"/>
              </a:spcBef>
              <a:buNone/>
            </a:pPr>
            <a:endParaRPr lang="en-US" sz="175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 smtClean="0">
                <a:latin typeface="Courier New" pitchFamily="49" charset="0"/>
                <a:cs typeface="Courier New" pitchFamily="49" charset="0"/>
              </a:rPr>
              <a:t>    public static void send(String host,     String username,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 smtClean="0">
                <a:latin typeface="Courier New" pitchFamily="49" charset="0"/>
                <a:cs typeface="Courier New" pitchFamily="49" charset="0"/>
              </a:rPr>
              <a:t>                            String password, String from,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 smtClean="0">
                <a:latin typeface="Courier New" pitchFamily="49" charset="0"/>
                <a:cs typeface="Courier New" pitchFamily="49" charset="0"/>
              </a:rPr>
              <a:t>                            String[] to,     String subject,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 smtClean="0">
                <a:latin typeface="Courier New" pitchFamily="49" charset="0"/>
                <a:cs typeface="Courier New" pitchFamily="49" charset="0"/>
              </a:rPr>
              <a:t>                            String </a:t>
            </a:r>
            <a:r>
              <a:rPr lang="en-US" sz="1750" dirty="0" err="1" smtClean="0">
                <a:latin typeface="Courier New" pitchFamily="49" charset="0"/>
                <a:cs typeface="Courier New" pitchFamily="49" charset="0"/>
              </a:rPr>
              <a:t>msgText</a:t>
            </a:r>
            <a:r>
              <a:rPr lang="en-US" sz="175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 smtClean="0">
                <a:latin typeface="Courier New" pitchFamily="49" charset="0"/>
                <a:cs typeface="Courier New" pitchFamily="49" charset="0"/>
              </a:rPr>
              <a:t>        throws </a:t>
            </a:r>
            <a:r>
              <a:rPr lang="en-US" sz="1750" dirty="0" err="1" smtClean="0">
                <a:latin typeface="Courier New" pitchFamily="49" charset="0"/>
                <a:cs typeface="Courier New" pitchFamily="49" charset="0"/>
              </a:rPr>
              <a:t>MessagingException</a:t>
            </a:r>
            <a:endParaRPr lang="en-US" sz="175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 smtClean="0"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 smtClean="0">
                <a:latin typeface="Courier New" pitchFamily="49" charset="0"/>
                <a:cs typeface="Courier New" pitchFamily="49" charset="0"/>
              </a:rPr>
              <a:t>       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 smtClean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75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 smtClean="0">
                <a:latin typeface="Courier New" pitchFamily="49" charset="0"/>
                <a:cs typeface="Courier New" pitchFamily="49" charset="0"/>
              </a:rPr>
              <a:t>    public static </a:t>
            </a:r>
            <a:r>
              <a:rPr lang="en-US" sz="175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75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50" dirty="0" err="1" smtClean="0">
                <a:latin typeface="Courier New" pitchFamily="49" charset="0"/>
                <a:cs typeface="Courier New" pitchFamily="49" charset="0"/>
              </a:rPr>
              <a:t>isValidEmailAddr</a:t>
            </a:r>
            <a:r>
              <a:rPr lang="en-US" sz="1750" dirty="0" smtClean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1750" dirty="0" err="1" smtClean="0">
                <a:latin typeface="Courier New" pitchFamily="49" charset="0"/>
                <a:cs typeface="Courier New" pitchFamily="49" charset="0"/>
              </a:rPr>
              <a:t>emailAddr</a:t>
            </a:r>
            <a:r>
              <a:rPr lang="en-US" sz="175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 smtClean="0"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 smtClean="0">
                <a:latin typeface="Courier New" pitchFamily="49" charset="0"/>
                <a:cs typeface="Courier New" pitchFamily="49" charset="0"/>
              </a:rPr>
              <a:t>       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 smtClean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 smtClean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1752" y="30784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Façade Pattern in Java</a:t>
            </a:r>
            <a:br>
              <a:rPr lang="en-US" dirty="0" smtClean="0"/>
            </a:br>
            <a:r>
              <a:rPr lang="en-US" sz="2800" dirty="0" smtClean="0"/>
              <a:t>(David Geary)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Java Swing GUI classes provide extensive facilities for windows and dialog boxes, but it is rather tedious and complicated to create a simple dialog box from scratch.</a:t>
            </a:r>
          </a:p>
          <a:p>
            <a:r>
              <a:rPr lang="en-US" dirty="0" smtClean="0"/>
              <a:t>Swing provides a façade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JOptionPane</a:t>
            </a:r>
            <a:r>
              <a:rPr lang="en-US" dirty="0" smtClean="0"/>
              <a:t> that simplifies the creation and use of the most common types of dialog boxes.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Façade Pattern in Java</a:t>
            </a:r>
            <a:br>
              <a:rPr lang="en-US" dirty="0" smtClean="0"/>
            </a:br>
            <a:r>
              <a:rPr lang="en-US" sz="2800" dirty="0" smtClean="0"/>
              <a:t>(continued)</a:t>
            </a:r>
          </a:p>
        </p:txBody>
      </p:sp>
      <p:sp>
        <p:nvSpPr>
          <p:cNvPr id="7" name="AutoShape 65"/>
          <p:cNvSpPr>
            <a:spLocks noChangeArrowheads="1"/>
          </p:cNvSpPr>
          <p:nvPr/>
        </p:nvSpPr>
        <p:spPr bwMode="auto">
          <a:xfrm>
            <a:off x="6694329" y="4640580"/>
            <a:ext cx="182562" cy="182563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39"/>
          <p:cNvSpPr>
            <a:spLocks noChangeArrowheads="1"/>
          </p:cNvSpPr>
          <p:nvPr/>
        </p:nvSpPr>
        <p:spPr bwMode="auto">
          <a:xfrm>
            <a:off x="1295400" y="3429000"/>
            <a:ext cx="13716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r>
              <a:rPr lang="en-US" sz="1800" dirty="0" err="1" smtClean="0"/>
              <a:t>JPanel</a:t>
            </a:r>
            <a:endParaRPr lang="en-US" sz="1800" dirty="0"/>
          </a:p>
        </p:txBody>
      </p:sp>
      <p:sp>
        <p:nvSpPr>
          <p:cNvPr id="12" name="Rectangle 39"/>
          <p:cNvSpPr>
            <a:spLocks noChangeArrowheads="1"/>
          </p:cNvSpPr>
          <p:nvPr/>
        </p:nvSpPr>
        <p:spPr bwMode="auto">
          <a:xfrm>
            <a:off x="1021080" y="4165600"/>
            <a:ext cx="164592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r>
              <a:rPr lang="en-US" sz="1800" dirty="0" err="1" smtClean="0"/>
              <a:t>BorderFactory</a:t>
            </a:r>
            <a:endParaRPr lang="en-US" sz="1800" dirty="0"/>
          </a:p>
        </p:txBody>
      </p:sp>
      <p:sp>
        <p:nvSpPr>
          <p:cNvPr id="13" name="Rectangle 39"/>
          <p:cNvSpPr>
            <a:spLocks noChangeArrowheads="1"/>
          </p:cNvSpPr>
          <p:nvPr/>
        </p:nvSpPr>
        <p:spPr bwMode="auto">
          <a:xfrm>
            <a:off x="6097905" y="4176092"/>
            <a:ext cx="13716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r>
              <a:rPr lang="en-US" sz="1800" dirty="0" smtClean="0"/>
              <a:t>Dialog</a:t>
            </a:r>
            <a:endParaRPr lang="en-US" sz="1800" dirty="0"/>
          </a:p>
        </p:txBody>
      </p:sp>
      <p:sp>
        <p:nvSpPr>
          <p:cNvPr id="14" name="Rectangle 39"/>
          <p:cNvSpPr>
            <a:spLocks noChangeArrowheads="1"/>
          </p:cNvSpPr>
          <p:nvPr/>
        </p:nvSpPr>
        <p:spPr bwMode="auto">
          <a:xfrm>
            <a:off x="6097905" y="5257800"/>
            <a:ext cx="13716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r>
              <a:rPr lang="en-US" sz="1800" dirty="0" err="1" smtClean="0"/>
              <a:t>JDialog</a:t>
            </a:r>
            <a:endParaRPr lang="en-US" sz="1800" dirty="0"/>
          </a:p>
        </p:txBody>
      </p:sp>
      <p:sp>
        <p:nvSpPr>
          <p:cNvPr id="15" name="Rectangle 39"/>
          <p:cNvSpPr>
            <a:spLocks noChangeArrowheads="1"/>
          </p:cNvSpPr>
          <p:nvPr/>
        </p:nvSpPr>
        <p:spPr bwMode="auto">
          <a:xfrm>
            <a:off x="1021080" y="4902200"/>
            <a:ext cx="164592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r>
              <a:rPr lang="en-US" sz="1800" dirty="0" err="1" smtClean="0"/>
              <a:t>BorderLayout</a:t>
            </a:r>
            <a:endParaRPr lang="en-US" sz="1800" dirty="0"/>
          </a:p>
        </p:txBody>
      </p:sp>
      <p:cxnSp>
        <p:nvCxnSpPr>
          <p:cNvPr id="17" name="Elbow Connector 16"/>
          <p:cNvCxnSpPr>
            <a:stCxn id="7" idx="3"/>
            <a:endCxn id="14" idx="0"/>
          </p:cNvCxnSpPr>
          <p:nvPr/>
        </p:nvCxnSpPr>
        <p:spPr bwMode="auto">
          <a:xfrm flipH="1">
            <a:off x="6783705" y="4823143"/>
            <a:ext cx="1905" cy="43465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Rectangle 19"/>
          <p:cNvSpPr/>
          <p:nvPr/>
        </p:nvSpPr>
        <p:spPr bwMode="auto">
          <a:xfrm>
            <a:off x="457200" y="2971800"/>
            <a:ext cx="8229600" cy="3276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Elbow Connector 21"/>
          <p:cNvCxnSpPr>
            <a:stCxn id="28" idx="2"/>
            <a:endCxn id="9" idx="3"/>
          </p:cNvCxnSpPr>
          <p:nvPr/>
        </p:nvCxnSpPr>
        <p:spPr bwMode="auto">
          <a:xfrm rot="5400000">
            <a:off x="3121746" y="2748683"/>
            <a:ext cx="454172" cy="1363663"/>
          </a:xfrm>
          <a:prstGeom prst="bent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3" name="Elbow Connector 22"/>
          <p:cNvCxnSpPr>
            <a:stCxn id="29" idx="2"/>
            <a:endCxn id="12" idx="3"/>
          </p:cNvCxnSpPr>
          <p:nvPr/>
        </p:nvCxnSpPr>
        <p:spPr bwMode="auto">
          <a:xfrm rot="5400000">
            <a:off x="2898305" y="2972123"/>
            <a:ext cx="1190772" cy="1653382"/>
          </a:xfrm>
          <a:prstGeom prst="bent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4" name="Shape 23"/>
          <p:cNvCxnSpPr>
            <a:stCxn id="30" idx="2"/>
            <a:endCxn id="38" idx="3"/>
          </p:cNvCxnSpPr>
          <p:nvPr/>
        </p:nvCxnSpPr>
        <p:spPr bwMode="auto">
          <a:xfrm rot="5400000">
            <a:off x="2451424" y="3419004"/>
            <a:ext cx="2663972" cy="2232820"/>
          </a:xfrm>
          <a:prstGeom prst="bent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5" name="Shape 24"/>
          <p:cNvCxnSpPr>
            <a:stCxn id="31" idx="2"/>
            <a:endCxn id="14" idx="1"/>
          </p:cNvCxnSpPr>
          <p:nvPr/>
        </p:nvCxnSpPr>
        <p:spPr bwMode="auto">
          <a:xfrm rot="16200000" flipH="1">
            <a:off x="4502235" y="3890730"/>
            <a:ext cx="2282972" cy="908367"/>
          </a:xfrm>
          <a:prstGeom prst="bent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7" name="Rectangle 39"/>
          <p:cNvSpPr>
            <a:spLocks noChangeArrowheads="1"/>
          </p:cNvSpPr>
          <p:nvPr/>
        </p:nvSpPr>
        <p:spPr bwMode="auto">
          <a:xfrm>
            <a:off x="3810000" y="2750737"/>
            <a:ext cx="155448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r>
              <a:rPr lang="en-US" sz="1800" dirty="0" err="1" smtClean="0"/>
              <a:t>JOptionPane</a:t>
            </a:r>
            <a:endParaRPr lang="en-US" sz="1800" dirty="0"/>
          </a:p>
        </p:txBody>
      </p:sp>
      <p:sp>
        <p:nvSpPr>
          <p:cNvPr id="28" name="AutoShape 24"/>
          <p:cNvSpPr>
            <a:spLocks noChangeArrowheads="1"/>
          </p:cNvSpPr>
          <p:nvPr/>
        </p:nvSpPr>
        <p:spPr bwMode="auto">
          <a:xfrm>
            <a:off x="3962400" y="3066903"/>
            <a:ext cx="136525" cy="136525"/>
          </a:xfrm>
          <a:prstGeom prst="diamond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9" name="AutoShape 24"/>
          <p:cNvSpPr>
            <a:spLocks noChangeArrowheads="1"/>
          </p:cNvSpPr>
          <p:nvPr/>
        </p:nvSpPr>
        <p:spPr bwMode="auto">
          <a:xfrm>
            <a:off x="4252119" y="3066903"/>
            <a:ext cx="136525" cy="136525"/>
          </a:xfrm>
          <a:prstGeom prst="diamond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30" name="AutoShape 24"/>
          <p:cNvSpPr>
            <a:spLocks noChangeArrowheads="1"/>
          </p:cNvSpPr>
          <p:nvPr/>
        </p:nvSpPr>
        <p:spPr bwMode="auto">
          <a:xfrm>
            <a:off x="4831557" y="3066903"/>
            <a:ext cx="136525" cy="136525"/>
          </a:xfrm>
          <a:prstGeom prst="diamond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31" name="AutoShape 24"/>
          <p:cNvSpPr>
            <a:spLocks noChangeArrowheads="1"/>
          </p:cNvSpPr>
          <p:nvPr/>
        </p:nvSpPr>
        <p:spPr bwMode="auto">
          <a:xfrm>
            <a:off x="5121275" y="3066903"/>
            <a:ext cx="136525" cy="136525"/>
          </a:xfrm>
          <a:prstGeom prst="diamond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32" name="Rectangle 39"/>
          <p:cNvSpPr>
            <a:spLocks noChangeArrowheads="1"/>
          </p:cNvSpPr>
          <p:nvPr/>
        </p:nvSpPr>
        <p:spPr bwMode="auto">
          <a:xfrm>
            <a:off x="3901440" y="1676400"/>
            <a:ext cx="13716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r>
              <a:rPr lang="en-US" sz="1800" dirty="0" smtClean="0"/>
              <a:t>Client</a:t>
            </a:r>
            <a:endParaRPr lang="en-US" sz="1800" dirty="0"/>
          </a:p>
        </p:txBody>
      </p:sp>
      <p:sp>
        <p:nvSpPr>
          <p:cNvPr id="34" name="AutoShape 65"/>
          <p:cNvSpPr>
            <a:spLocks noChangeArrowheads="1"/>
          </p:cNvSpPr>
          <p:nvPr/>
        </p:nvSpPr>
        <p:spPr bwMode="auto">
          <a:xfrm>
            <a:off x="6690519" y="3557933"/>
            <a:ext cx="182562" cy="182563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6097905" y="3094383"/>
            <a:ext cx="13716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r>
              <a:rPr lang="en-US" sz="1800" dirty="0" smtClean="0"/>
              <a:t>Window</a:t>
            </a:r>
            <a:endParaRPr lang="en-US" sz="1800" dirty="0"/>
          </a:p>
        </p:txBody>
      </p:sp>
      <p:cxnSp>
        <p:nvCxnSpPr>
          <p:cNvPr id="37" name="Elbow Connector 36"/>
          <p:cNvCxnSpPr>
            <a:stCxn id="34" idx="3"/>
            <a:endCxn id="13" idx="0"/>
          </p:cNvCxnSpPr>
          <p:nvPr/>
        </p:nvCxnSpPr>
        <p:spPr bwMode="auto">
          <a:xfrm>
            <a:off x="6781800" y="3740496"/>
            <a:ext cx="1905" cy="43559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Rectangle 39"/>
          <p:cNvSpPr>
            <a:spLocks noChangeArrowheads="1"/>
          </p:cNvSpPr>
          <p:nvPr/>
        </p:nvSpPr>
        <p:spPr bwMode="auto">
          <a:xfrm>
            <a:off x="1295400" y="5638800"/>
            <a:ext cx="13716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r>
              <a:rPr lang="en-US" sz="1800" dirty="0" err="1" smtClean="0"/>
              <a:t>FlowLayout</a:t>
            </a:r>
            <a:endParaRPr lang="en-US" sz="1800" dirty="0"/>
          </a:p>
        </p:txBody>
      </p:sp>
      <p:sp>
        <p:nvSpPr>
          <p:cNvPr id="44" name="AutoShape 24"/>
          <p:cNvSpPr>
            <a:spLocks noChangeArrowheads="1"/>
          </p:cNvSpPr>
          <p:nvPr/>
        </p:nvSpPr>
        <p:spPr bwMode="auto">
          <a:xfrm>
            <a:off x="4541838" y="3066903"/>
            <a:ext cx="136525" cy="136525"/>
          </a:xfrm>
          <a:prstGeom prst="diamond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47" name="Shape 46"/>
          <p:cNvCxnSpPr>
            <a:stCxn id="44" idx="2"/>
            <a:endCxn id="15" idx="3"/>
          </p:cNvCxnSpPr>
          <p:nvPr/>
        </p:nvCxnSpPr>
        <p:spPr bwMode="auto">
          <a:xfrm rot="5400000">
            <a:off x="2674865" y="3195564"/>
            <a:ext cx="1927372" cy="1943101"/>
          </a:xfrm>
          <a:prstGeom prst="bent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9" name="Elbow Connector 48"/>
          <p:cNvCxnSpPr>
            <a:stCxn id="32" idx="2"/>
            <a:endCxn id="27" idx="0"/>
          </p:cNvCxnSpPr>
          <p:nvPr/>
        </p:nvCxnSpPr>
        <p:spPr bwMode="auto">
          <a:xfrm>
            <a:off x="4587240" y="2133600"/>
            <a:ext cx="0" cy="61713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subsystem is a group of related functions, classes, and interfaces.</a:t>
            </a:r>
          </a:p>
          <a:p>
            <a:r>
              <a:rPr lang="en-US" dirty="0" smtClean="0"/>
              <a:t>Structuring a system into subsystems helps reduce complexity, but the interface exposed by the components of a subsystem can be quite complex.  A developer who wants to use the subsystem may not know where to begin.</a:t>
            </a:r>
          </a:p>
          <a:p>
            <a:r>
              <a:rPr lang="en-US" dirty="0" smtClean="0"/>
              <a:t>A common design goal is to minimize the communication and dependencies between subsystems.  One way to achieve this goal is to introduce a façade object that provides a single, simplified interface to the more general facilities of a subsystem.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Façade </a:t>
            </a:r>
            <a:r>
              <a:rPr lang="en-US" dirty="0" smtClean="0"/>
              <a:t>Pattern Example</a:t>
            </a:r>
            <a:br>
              <a:rPr lang="en-US" dirty="0" smtClean="0"/>
            </a:br>
            <a:r>
              <a:rPr lang="en-US" sz="2200" dirty="0" smtClean="0"/>
              <a:t>(</a:t>
            </a:r>
            <a:r>
              <a:rPr lang="en-US" sz="2200" dirty="0">
                <a:hlinkClick r:id="rId2"/>
              </a:rPr>
              <a:t>http://www.tutorialspoint.com/design_pattern/facade_pattern.htm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pic>
        <p:nvPicPr>
          <p:cNvPr id="1026" name="Picture 2" descr="Facade Pattern UM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8367056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29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1800" i="1" dirty="0" smtClean="0">
                <a:solidFill>
                  <a:schemeClr val="accent1"/>
                </a:solidFill>
              </a:rPr>
              <a:t>Abstract Factory </a:t>
            </a:r>
            <a:r>
              <a:rPr lang="en-US" sz="1800" dirty="0" smtClean="0"/>
              <a:t>can be used with Façade to provide an interface for creating subsystem objects in a subsystem-independent way</a:t>
            </a:r>
            <a:r>
              <a:rPr lang="en-US" sz="1800" dirty="0" smtClean="0"/>
              <a:t>.</a:t>
            </a:r>
          </a:p>
          <a:p>
            <a:endParaRPr lang="en-US" sz="1800" dirty="0" smtClean="0"/>
          </a:p>
          <a:p>
            <a:r>
              <a:rPr lang="en-US" sz="1800" i="1" dirty="0" smtClean="0">
                <a:solidFill>
                  <a:schemeClr val="accent1"/>
                </a:solidFill>
              </a:rPr>
              <a:t>Mediator</a:t>
            </a:r>
            <a:r>
              <a:rPr lang="en-US" sz="1800" dirty="0" smtClean="0"/>
              <a:t> is similar to Façade in that it abstracts functionality of existing classes.  However, a mediator’s colleagues are aware of and communicate with the mediator instead of communicating with each other directly.  In contrast, a façade’s subsystem classes are unaware of the façade</a:t>
            </a:r>
            <a:r>
              <a:rPr lang="en-US" sz="1800" dirty="0" smtClean="0"/>
              <a:t>.</a:t>
            </a:r>
          </a:p>
          <a:p>
            <a:endParaRPr lang="en-US" sz="1800" dirty="0" smtClean="0"/>
          </a:p>
          <a:p>
            <a:r>
              <a:rPr lang="en-US" sz="1800" dirty="0" smtClean="0"/>
              <a:t>Usually only one Façade object is required.  Thus Façade objects are often </a:t>
            </a:r>
            <a:r>
              <a:rPr lang="en-US" sz="1800" i="1" dirty="0" smtClean="0">
                <a:solidFill>
                  <a:schemeClr val="accent1"/>
                </a:solidFill>
              </a:rPr>
              <a:t>Singleton</a:t>
            </a:r>
            <a:r>
              <a:rPr lang="en-US" sz="1800" dirty="0" smtClean="0"/>
              <a:t>.</a:t>
            </a:r>
          </a:p>
          <a:p>
            <a:endParaRPr lang="en-US" sz="1800" dirty="0" smtClean="0"/>
          </a:p>
          <a:p>
            <a:r>
              <a:rPr lang="en-US" sz="1800" i="1" dirty="0">
                <a:solidFill>
                  <a:schemeClr val="accent1"/>
                </a:solidFill>
              </a:rPr>
              <a:t>Adapter </a:t>
            </a:r>
            <a:r>
              <a:rPr lang="en-US" sz="1800" dirty="0"/>
              <a:t>and Facade are both wrappers; but they are different kinds of wrappers. The intent of Facade is to produce a simpler interface, and the intent of Adapter is to design to an existing interface. While Facade routinely wraps multiple objects and Adapter wraps a single object; Facade could front-end a single complex object and Adapter could wrap several legacy objects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Façade pattern (Wikipedia)</a:t>
            </a:r>
          </a:p>
          <a:p>
            <a:pPr lvl="1">
              <a:buNone/>
            </a:pPr>
            <a:r>
              <a:rPr lang="en-US" sz="1900" dirty="0" smtClean="0">
                <a:hlinkClick r:id="rId2"/>
              </a:rPr>
              <a:t>http://en.wikipedia.org/wiki/Facade_pattern</a:t>
            </a:r>
            <a:endParaRPr lang="en-US" sz="1900" dirty="0" smtClean="0"/>
          </a:p>
          <a:p>
            <a:r>
              <a:rPr lang="en-US" dirty="0" smtClean="0"/>
              <a:t>The Façade Pattern (Bob </a:t>
            </a:r>
            <a:r>
              <a:rPr lang="en-US" dirty="0" err="1" smtClean="0"/>
              <a:t>Tarr</a:t>
            </a:r>
            <a:r>
              <a:rPr lang="en-US" dirty="0" smtClean="0"/>
              <a:t>)</a:t>
            </a:r>
          </a:p>
          <a:p>
            <a:pPr lvl="1">
              <a:buNone/>
            </a:pPr>
            <a:r>
              <a:rPr lang="en-US" sz="1900" dirty="0" smtClean="0">
                <a:hlinkClick r:id="rId3"/>
              </a:rPr>
              <a:t>http://userpages.umbc.edu/~tarr/dp/lectures/Facade-2pp.pdf</a:t>
            </a:r>
            <a:r>
              <a:rPr lang="en-US" sz="1900" dirty="0" smtClean="0"/>
              <a:t> </a:t>
            </a:r>
          </a:p>
          <a:p>
            <a:r>
              <a:rPr lang="en-US" dirty="0" smtClean="0"/>
              <a:t>Façade Design Pattern (</a:t>
            </a:r>
            <a:r>
              <a:rPr lang="en-US" dirty="0" err="1" smtClean="0"/>
              <a:t>SourceMaking</a:t>
            </a:r>
            <a:r>
              <a:rPr lang="en-US" dirty="0" smtClean="0"/>
              <a:t>)</a:t>
            </a:r>
          </a:p>
          <a:p>
            <a:pPr lvl="1">
              <a:buNone/>
            </a:pPr>
            <a:r>
              <a:rPr lang="en-US" sz="1900" dirty="0" smtClean="0">
                <a:hlinkClick r:id="rId4"/>
              </a:rPr>
              <a:t>http://sourcemaking.com/design_patterns/facade</a:t>
            </a:r>
            <a:endParaRPr lang="en-US" sz="1900" dirty="0" smtClean="0">
              <a:hlinkClick r:id="rId5"/>
            </a:endParaRPr>
          </a:p>
          <a:p>
            <a:r>
              <a:rPr lang="en-US" dirty="0" smtClean="0"/>
              <a:t>Façade clears complexity by David Geary (</a:t>
            </a:r>
            <a:r>
              <a:rPr lang="en-US" dirty="0" err="1" smtClean="0"/>
              <a:t>JavaWorld</a:t>
            </a:r>
            <a:r>
              <a:rPr lang="en-US" dirty="0" smtClean="0"/>
              <a:t>)</a:t>
            </a:r>
          </a:p>
          <a:p>
            <a:pPr lvl="1">
              <a:buNone/>
            </a:pPr>
            <a:r>
              <a:rPr lang="en-US" sz="1750" dirty="0" smtClean="0">
                <a:hlinkClick r:id="rId6"/>
              </a:rPr>
              <a:t>http://www.javaworld.com/javaworld/jw-05-2003/jw-0530-designpatterns.html</a:t>
            </a:r>
            <a:endParaRPr lang="en-US" sz="1750" dirty="0" smtClean="0"/>
          </a:p>
          <a:p>
            <a:r>
              <a:rPr lang="en-US" dirty="0" smtClean="0"/>
              <a:t>Session Façade (Core J2EE Patterns)</a:t>
            </a:r>
          </a:p>
          <a:p>
            <a:pPr lvl="1">
              <a:buNone/>
            </a:pPr>
            <a:r>
              <a:rPr lang="en-US" sz="1900" dirty="0" smtClean="0">
                <a:hlinkClick r:id="rId7"/>
              </a:rPr>
              <a:t>http://www.corej2eepatterns.com/Patterns2ndEd/SessionFacade.htm</a:t>
            </a:r>
            <a:endParaRPr lang="en-US" sz="1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0784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Motivation</a:t>
            </a:r>
            <a:br>
              <a:rPr lang="en-US" dirty="0" smtClean="0"/>
            </a:br>
            <a:r>
              <a:rPr lang="en-US" sz="2800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Façade Pattern:  Basic Idea</a:t>
            </a:r>
          </a:p>
          <a:p>
            <a:r>
              <a:rPr lang="en-US" dirty="0" smtClean="0"/>
              <a:t>Create a Façade class to abstract/</a:t>
            </a:r>
            <a:r>
              <a:rPr lang="en-US" dirty="0" err="1" smtClean="0"/>
              <a:t>encapculate</a:t>
            </a:r>
            <a:r>
              <a:rPr lang="en-US" dirty="0" smtClean="0"/>
              <a:t> the interface to a subsystem.</a:t>
            </a:r>
          </a:p>
          <a:p>
            <a:r>
              <a:rPr lang="en-US" dirty="0" smtClean="0"/>
              <a:t>Clients communicate with subsystem classes through the Façade.</a:t>
            </a:r>
          </a:p>
          <a:p>
            <a:r>
              <a:rPr lang="en-US" dirty="0" smtClean="0"/>
              <a:t>The Façade forwards messages to the correct subsystem classes.</a:t>
            </a:r>
          </a:p>
          <a:p>
            <a:r>
              <a:rPr lang="en-US" dirty="0" smtClean="0"/>
              <a:t>The Façade may adapt the interface of the subsystem.</a:t>
            </a:r>
          </a:p>
          <a:p>
            <a:r>
              <a:rPr lang="en-US" dirty="0" smtClean="0"/>
              <a:t>Clients can always use subsystem classes directly if necessary.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Motivation</a:t>
            </a:r>
            <a:br>
              <a:rPr lang="en-US" dirty="0" smtClean="0"/>
            </a:br>
            <a:r>
              <a:rPr lang="en-US" sz="2800" dirty="0" smtClean="0"/>
              <a:t>(continued)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367135"/>
            <a:ext cx="4222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Subsystem without a Façade</a:t>
            </a:r>
            <a:endParaRPr lang="en-US" dirty="0"/>
          </a:p>
        </p:txBody>
      </p:sp>
      <p:sp>
        <p:nvSpPr>
          <p:cNvPr id="7" name="AutoShape 65"/>
          <p:cNvSpPr>
            <a:spLocks noChangeArrowheads="1"/>
          </p:cNvSpPr>
          <p:nvPr/>
        </p:nvSpPr>
        <p:spPr bwMode="auto">
          <a:xfrm>
            <a:off x="6690519" y="4425950"/>
            <a:ext cx="182562" cy="182563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66"/>
          <p:cNvSpPr>
            <a:spLocks noChangeArrowheads="1"/>
          </p:cNvSpPr>
          <p:nvPr/>
        </p:nvSpPr>
        <p:spPr bwMode="auto">
          <a:xfrm>
            <a:off x="1442344" y="4883150"/>
            <a:ext cx="182562" cy="182563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39"/>
          <p:cNvSpPr>
            <a:spLocks noChangeArrowheads="1"/>
          </p:cNvSpPr>
          <p:nvPr/>
        </p:nvSpPr>
        <p:spPr bwMode="auto">
          <a:xfrm>
            <a:off x="1987222" y="3581400"/>
            <a:ext cx="13716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 sz="1800" dirty="0"/>
          </a:p>
        </p:txBody>
      </p:sp>
      <p:sp>
        <p:nvSpPr>
          <p:cNvPr id="10" name="Rectangle 39"/>
          <p:cNvSpPr>
            <a:spLocks noChangeArrowheads="1"/>
          </p:cNvSpPr>
          <p:nvPr/>
        </p:nvSpPr>
        <p:spPr bwMode="auto">
          <a:xfrm>
            <a:off x="847825" y="4419600"/>
            <a:ext cx="13716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 sz="1600" dirty="0"/>
          </a:p>
        </p:txBody>
      </p:sp>
      <p:sp>
        <p:nvSpPr>
          <p:cNvPr id="11" name="Rectangle 39"/>
          <p:cNvSpPr>
            <a:spLocks noChangeArrowheads="1"/>
          </p:cNvSpPr>
          <p:nvPr/>
        </p:nvSpPr>
        <p:spPr bwMode="auto">
          <a:xfrm>
            <a:off x="847778" y="5410200"/>
            <a:ext cx="13716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 sz="1600" dirty="0"/>
          </a:p>
        </p:txBody>
      </p:sp>
      <p:sp>
        <p:nvSpPr>
          <p:cNvPr id="12" name="Rectangle 39"/>
          <p:cNvSpPr>
            <a:spLocks noChangeArrowheads="1"/>
          </p:cNvSpPr>
          <p:nvPr/>
        </p:nvSpPr>
        <p:spPr bwMode="auto">
          <a:xfrm>
            <a:off x="2971800" y="4953000"/>
            <a:ext cx="13716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 sz="1600" dirty="0"/>
          </a:p>
        </p:txBody>
      </p:sp>
      <p:sp>
        <p:nvSpPr>
          <p:cNvPr id="13" name="Rectangle 39"/>
          <p:cNvSpPr>
            <a:spLocks noChangeArrowheads="1"/>
          </p:cNvSpPr>
          <p:nvPr/>
        </p:nvSpPr>
        <p:spPr bwMode="auto">
          <a:xfrm>
            <a:off x="6096000" y="3962400"/>
            <a:ext cx="13716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 sz="1600" dirty="0"/>
          </a:p>
        </p:txBody>
      </p:sp>
      <p:sp>
        <p:nvSpPr>
          <p:cNvPr id="14" name="Rectangle 39"/>
          <p:cNvSpPr>
            <a:spLocks noChangeArrowheads="1"/>
          </p:cNvSpPr>
          <p:nvPr/>
        </p:nvSpPr>
        <p:spPr bwMode="auto">
          <a:xfrm>
            <a:off x="5257800" y="5334000"/>
            <a:ext cx="13716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 sz="1600" dirty="0"/>
          </a:p>
        </p:txBody>
      </p:sp>
      <p:sp>
        <p:nvSpPr>
          <p:cNvPr id="15" name="Rectangle 39"/>
          <p:cNvSpPr>
            <a:spLocks noChangeArrowheads="1"/>
          </p:cNvSpPr>
          <p:nvPr/>
        </p:nvSpPr>
        <p:spPr bwMode="auto">
          <a:xfrm>
            <a:off x="6934200" y="5334000"/>
            <a:ext cx="13716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 sz="1600" dirty="0"/>
          </a:p>
        </p:txBody>
      </p:sp>
      <p:cxnSp>
        <p:nvCxnSpPr>
          <p:cNvPr id="16" name="Elbow Connector 15"/>
          <p:cNvCxnSpPr>
            <a:stCxn id="8" idx="3"/>
            <a:endCxn id="11" idx="0"/>
          </p:cNvCxnSpPr>
          <p:nvPr/>
        </p:nvCxnSpPr>
        <p:spPr bwMode="auto">
          <a:xfrm rot="5400000">
            <a:off x="1361359" y="5237933"/>
            <a:ext cx="344487" cy="47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Elbow Connector 16"/>
          <p:cNvCxnSpPr>
            <a:stCxn id="7" idx="3"/>
            <a:endCxn id="14" idx="0"/>
          </p:cNvCxnSpPr>
          <p:nvPr/>
        </p:nvCxnSpPr>
        <p:spPr bwMode="auto">
          <a:xfrm rot="5400000">
            <a:off x="5999957" y="4552156"/>
            <a:ext cx="725487" cy="83820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Elbow Connector 17"/>
          <p:cNvCxnSpPr>
            <a:stCxn id="7" idx="3"/>
            <a:endCxn id="15" idx="0"/>
          </p:cNvCxnSpPr>
          <p:nvPr/>
        </p:nvCxnSpPr>
        <p:spPr bwMode="auto">
          <a:xfrm rot="16200000" flipH="1">
            <a:off x="6838157" y="4552156"/>
            <a:ext cx="725487" cy="83820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Elbow Connector 18"/>
          <p:cNvCxnSpPr>
            <a:stCxn id="10" idx="3"/>
            <a:endCxn id="12" idx="1"/>
          </p:cNvCxnSpPr>
          <p:nvPr/>
        </p:nvCxnSpPr>
        <p:spPr bwMode="auto">
          <a:xfrm>
            <a:off x="2219425" y="4648200"/>
            <a:ext cx="752375" cy="53340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0" name="Rectangle 19"/>
          <p:cNvSpPr/>
          <p:nvPr/>
        </p:nvSpPr>
        <p:spPr bwMode="auto">
          <a:xfrm>
            <a:off x="457200" y="2971800"/>
            <a:ext cx="8229600" cy="3276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5482" y="2980625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subsystem classes</a:t>
            </a:r>
            <a:endParaRPr lang="en-US" sz="1800" dirty="0"/>
          </a:p>
        </p:txBody>
      </p:sp>
      <p:sp>
        <p:nvSpPr>
          <p:cNvPr id="32" name="Rectangle 39"/>
          <p:cNvSpPr>
            <a:spLocks noChangeArrowheads="1"/>
          </p:cNvSpPr>
          <p:nvPr/>
        </p:nvSpPr>
        <p:spPr bwMode="auto">
          <a:xfrm>
            <a:off x="1986012" y="1981200"/>
            <a:ext cx="13716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r>
              <a:rPr lang="en-US" sz="2000" dirty="0" smtClean="0"/>
              <a:t>Client</a:t>
            </a:r>
            <a:endParaRPr lang="en-US" sz="2000" dirty="0"/>
          </a:p>
        </p:txBody>
      </p:sp>
      <p:sp>
        <p:nvSpPr>
          <p:cNvPr id="33" name="Rectangle 39"/>
          <p:cNvSpPr>
            <a:spLocks noChangeArrowheads="1"/>
          </p:cNvSpPr>
          <p:nvPr/>
        </p:nvSpPr>
        <p:spPr bwMode="auto">
          <a:xfrm>
            <a:off x="5943600" y="1981200"/>
            <a:ext cx="13716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r>
              <a:rPr lang="en-US" sz="2000" dirty="0" smtClean="0"/>
              <a:t>Client</a:t>
            </a:r>
            <a:endParaRPr lang="en-US" sz="2000" dirty="0"/>
          </a:p>
        </p:txBody>
      </p:sp>
      <p:cxnSp>
        <p:nvCxnSpPr>
          <p:cNvPr id="34" name="Shape 33"/>
          <p:cNvCxnSpPr>
            <a:stCxn id="32" idx="2"/>
            <a:endCxn id="9" idx="0"/>
          </p:cNvCxnSpPr>
          <p:nvPr/>
        </p:nvCxnSpPr>
        <p:spPr bwMode="auto">
          <a:xfrm>
            <a:off x="2671812" y="2438400"/>
            <a:ext cx="1210" cy="114300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5" name="Shape 34"/>
          <p:cNvCxnSpPr>
            <a:stCxn id="33" idx="2"/>
            <a:endCxn id="9" idx="3"/>
          </p:cNvCxnSpPr>
          <p:nvPr/>
        </p:nvCxnSpPr>
        <p:spPr bwMode="auto">
          <a:xfrm rot="5400000">
            <a:off x="4308311" y="1488911"/>
            <a:ext cx="1371600" cy="3270578"/>
          </a:xfrm>
          <a:prstGeom prst="bent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39" name="AutoShape 24"/>
          <p:cNvSpPr>
            <a:spLocks noChangeArrowheads="1"/>
          </p:cNvSpPr>
          <p:nvPr/>
        </p:nvSpPr>
        <p:spPr bwMode="auto">
          <a:xfrm>
            <a:off x="5654675" y="5340250"/>
            <a:ext cx="136525" cy="136525"/>
          </a:xfrm>
          <a:prstGeom prst="diamond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0" name="AutoShape 24"/>
          <p:cNvSpPr>
            <a:spLocks noChangeArrowheads="1"/>
          </p:cNvSpPr>
          <p:nvPr/>
        </p:nvSpPr>
        <p:spPr bwMode="auto">
          <a:xfrm>
            <a:off x="5349875" y="5334000"/>
            <a:ext cx="136525" cy="136525"/>
          </a:xfrm>
          <a:prstGeom prst="diamond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44" name="Shape 43"/>
          <p:cNvCxnSpPr>
            <a:stCxn id="32" idx="3"/>
            <a:endCxn id="40" idx="0"/>
          </p:cNvCxnSpPr>
          <p:nvPr/>
        </p:nvCxnSpPr>
        <p:spPr bwMode="auto">
          <a:xfrm>
            <a:off x="3357612" y="2209800"/>
            <a:ext cx="2060526" cy="3124200"/>
          </a:xfrm>
          <a:prstGeom prst="bent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45" name="AutoShape 24"/>
          <p:cNvSpPr>
            <a:spLocks noChangeArrowheads="1"/>
          </p:cNvSpPr>
          <p:nvPr/>
        </p:nvSpPr>
        <p:spPr bwMode="auto">
          <a:xfrm>
            <a:off x="3962400" y="4959250"/>
            <a:ext cx="136525" cy="136525"/>
          </a:xfrm>
          <a:prstGeom prst="diamond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7" name="AutoShape 24"/>
          <p:cNvSpPr>
            <a:spLocks noChangeArrowheads="1"/>
          </p:cNvSpPr>
          <p:nvPr/>
        </p:nvSpPr>
        <p:spPr bwMode="auto">
          <a:xfrm>
            <a:off x="3048000" y="2295625"/>
            <a:ext cx="136525" cy="136525"/>
          </a:xfrm>
          <a:prstGeom prst="diamond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8" name="AutoShape 24"/>
          <p:cNvSpPr>
            <a:spLocks noChangeArrowheads="1"/>
          </p:cNvSpPr>
          <p:nvPr/>
        </p:nvSpPr>
        <p:spPr bwMode="auto">
          <a:xfrm>
            <a:off x="3219650" y="2295625"/>
            <a:ext cx="136525" cy="136525"/>
          </a:xfrm>
          <a:prstGeom prst="diamond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50" name="Elbow Connector 49"/>
          <p:cNvCxnSpPr>
            <a:stCxn id="48" idx="3"/>
            <a:endCxn id="11" idx="3"/>
          </p:cNvCxnSpPr>
          <p:nvPr/>
        </p:nvCxnSpPr>
        <p:spPr bwMode="auto">
          <a:xfrm flipH="1">
            <a:off x="2219378" y="2363888"/>
            <a:ext cx="1136797" cy="3274912"/>
          </a:xfrm>
          <a:prstGeom prst="bentConnector3">
            <a:avLst>
              <a:gd name="adj1" fmla="val -128487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53" name="Elbow Connector 52"/>
          <p:cNvCxnSpPr>
            <a:stCxn id="47" idx="2"/>
            <a:endCxn id="12" idx="0"/>
          </p:cNvCxnSpPr>
          <p:nvPr/>
        </p:nvCxnSpPr>
        <p:spPr bwMode="auto">
          <a:xfrm rot="16200000" flipH="1">
            <a:off x="2126506" y="3421906"/>
            <a:ext cx="2520850" cy="541337"/>
          </a:xfrm>
          <a:prstGeom prst="bentConnector3">
            <a:avLst>
              <a:gd name="adj1" fmla="val 374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0" name="Shape 59"/>
          <p:cNvCxnSpPr>
            <a:stCxn id="33" idx="1"/>
            <a:endCxn id="39" idx="0"/>
          </p:cNvCxnSpPr>
          <p:nvPr/>
        </p:nvCxnSpPr>
        <p:spPr bwMode="auto">
          <a:xfrm rot="10800000" flipV="1">
            <a:off x="5722938" y="2209800"/>
            <a:ext cx="220662" cy="3130450"/>
          </a:xfrm>
          <a:prstGeom prst="bent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Motivation</a:t>
            </a:r>
            <a:br>
              <a:rPr lang="en-US" dirty="0" smtClean="0"/>
            </a:br>
            <a:r>
              <a:rPr lang="en-US" sz="2800" dirty="0" smtClean="0"/>
              <a:t>(continued)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3680" y="1367135"/>
            <a:ext cx="370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Subsystem with a Façade</a:t>
            </a:r>
            <a:endParaRPr lang="en-US" dirty="0"/>
          </a:p>
        </p:txBody>
      </p:sp>
      <p:sp>
        <p:nvSpPr>
          <p:cNvPr id="7" name="AutoShape 65"/>
          <p:cNvSpPr>
            <a:spLocks noChangeArrowheads="1"/>
          </p:cNvSpPr>
          <p:nvPr/>
        </p:nvSpPr>
        <p:spPr bwMode="auto">
          <a:xfrm>
            <a:off x="6690519" y="4425950"/>
            <a:ext cx="182562" cy="182563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66"/>
          <p:cNvSpPr>
            <a:spLocks noChangeArrowheads="1"/>
          </p:cNvSpPr>
          <p:nvPr/>
        </p:nvSpPr>
        <p:spPr bwMode="auto">
          <a:xfrm>
            <a:off x="1442344" y="4883150"/>
            <a:ext cx="182562" cy="182563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39"/>
          <p:cNvSpPr>
            <a:spLocks noChangeArrowheads="1"/>
          </p:cNvSpPr>
          <p:nvPr/>
        </p:nvSpPr>
        <p:spPr bwMode="auto">
          <a:xfrm>
            <a:off x="2057400" y="3657600"/>
            <a:ext cx="13716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 sz="1600" dirty="0"/>
          </a:p>
        </p:txBody>
      </p:sp>
      <p:sp>
        <p:nvSpPr>
          <p:cNvPr id="10" name="Rectangle 39"/>
          <p:cNvSpPr>
            <a:spLocks noChangeArrowheads="1"/>
          </p:cNvSpPr>
          <p:nvPr/>
        </p:nvSpPr>
        <p:spPr bwMode="auto">
          <a:xfrm>
            <a:off x="847825" y="4419600"/>
            <a:ext cx="13716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 sz="1600" dirty="0"/>
          </a:p>
        </p:txBody>
      </p:sp>
      <p:sp>
        <p:nvSpPr>
          <p:cNvPr id="11" name="Rectangle 39"/>
          <p:cNvSpPr>
            <a:spLocks noChangeArrowheads="1"/>
          </p:cNvSpPr>
          <p:nvPr/>
        </p:nvSpPr>
        <p:spPr bwMode="auto">
          <a:xfrm>
            <a:off x="847778" y="5410200"/>
            <a:ext cx="13716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 sz="1600" dirty="0"/>
          </a:p>
        </p:txBody>
      </p:sp>
      <p:sp>
        <p:nvSpPr>
          <p:cNvPr id="12" name="Rectangle 39"/>
          <p:cNvSpPr>
            <a:spLocks noChangeArrowheads="1"/>
          </p:cNvSpPr>
          <p:nvPr/>
        </p:nvSpPr>
        <p:spPr bwMode="auto">
          <a:xfrm>
            <a:off x="2971800" y="4953000"/>
            <a:ext cx="13716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 sz="1600" dirty="0"/>
          </a:p>
        </p:txBody>
      </p:sp>
      <p:sp>
        <p:nvSpPr>
          <p:cNvPr id="13" name="Rectangle 39"/>
          <p:cNvSpPr>
            <a:spLocks noChangeArrowheads="1"/>
          </p:cNvSpPr>
          <p:nvPr/>
        </p:nvSpPr>
        <p:spPr bwMode="auto">
          <a:xfrm>
            <a:off x="6096000" y="3962400"/>
            <a:ext cx="13716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 sz="1600" dirty="0"/>
          </a:p>
        </p:txBody>
      </p:sp>
      <p:sp>
        <p:nvSpPr>
          <p:cNvPr id="14" name="Rectangle 39"/>
          <p:cNvSpPr>
            <a:spLocks noChangeArrowheads="1"/>
          </p:cNvSpPr>
          <p:nvPr/>
        </p:nvSpPr>
        <p:spPr bwMode="auto">
          <a:xfrm>
            <a:off x="5257800" y="5334000"/>
            <a:ext cx="13716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 sz="1600" dirty="0"/>
          </a:p>
        </p:txBody>
      </p:sp>
      <p:sp>
        <p:nvSpPr>
          <p:cNvPr id="15" name="Rectangle 39"/>
          <p:cNvSpPr>
            <a:spLocks noChangeArrowheads="1"/>
          </p:cNvSpPr>
          <p:nvPr/>
        </p:nvSpPr>
        <p:spPr bwMode="auto">
          <a:xfrm>
            <a:off x="6934200" y="5334000"/>
            <a:ext cx="13716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 sz="1600" dirty="0"/>
          </a:p>
        </p:txBody>
      </p:sp>
      <p:cxnSp>
        <p:nvCxnSpPr>
          <p:cNvPr id="16" name="Elbow Connector 15"/>
          <p:cNvCxnSpPr>
            <a:stCxn id="8" idx="3"/>
            <a:endCxn id="11" idx="0"/>
          </p:cNvCxnSpPr>
          <p:nvPr/>
        </p:nvCxnSpPr>
        <p:spPr bwMode="auto">
          <a:xfrm rot="5400000">
            <a:off x="1361359" y="5237933"/>
            <a:ext cx="344487" cy="47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Elbow Connector 16"/>
          <p:cNvCxnSpPr>
            <a:stCxn id="7" idx="3"/>
            <a:endCxn id="14" idx="0"/>
          </p:cNvCxnSpPr>
          <p:nvPr/>
        </p:nvCxnSpPr>
        <p:spPr bwMode="auto">
          <a:xfrm rot="5400000">
            <a:off x="5999957" y="4552156"/>
            <a:ext cx="725487" cy="83820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Elbow Connector 17"/>
          <p:cNvCxnSpPr>
            <a:stCxn id="7" idx="3"/>
            <a:endCxn id="15" idx="0"/>
          </p:cNvCxnSpPr>
          <p:nvPr/>
        </p:nvCxnSpPr>
        <p:spPr bwMode="auto">
          <a:xfrm rot="16200000" flipH="1">
            <a:off x="6838157" y="4552156"/>
            <a:ext cx="725487" cy="83820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Elbow Connector 18"/>
          <p:cNvCxnSpPr>
            <a:stCxn id="10" idx="3"/>
            <a:endCxn id="12" idx="1"/>
          </p:cNvCxnSpPr>
          <p:nvPr/>
        </p:nvCxnSpPr>
        <p:spPr bwMode="auto">
          <a:xfrm>
            <a:off x="2219425" y="4648200"/>
            <a:ext cx="752375" cy="53340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0" name="Rectangle 19"/>
          <p:cNvSpPr/>
          <p:nvPr/>
        </p:nvSpPr>
        <p:spPr bwMode="auto">
          <a:xfrm>
            <a:off x="457200" y="2971800"/>
            <a:ext cx="8229600" cy="3276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5482" y="2980625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subsystem classes</a:t>
            </a:r>
            <a:endParaRPr lang="en-US" sz="1800" dirty="0"/>
          </a:p>
        </p:txBody>
      </p:sp>
      <p:cxnSp>
        <p:nvCxnSpPr>
          <p:cNvPr id="22" name="Elbow Connector 21"/>
          <p:cNvCxnSpPr>
            <a:stCxn id="28" idx="2"/>
            <a:endCxn id="9" idx="0"/>
          </p:cNvCxnSpPr>
          <p:nvPr/>
        </p:nvCxnSpPr>
        <p:spPr bwMode="auto">
          <a:xfrm rot="5400000">
            <a:off x="3267819" y="2680263"/>
            <a:ext cx="452718" cy="1501956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3" name="Elbow Connector 22"/>
          <p:cNvCxnSpPr>
            <a:stCxn id="29" idx="2"/>
            <a:endCxn id="12" idx="0"/>
          </p:cNvCxnSpPr>
          <p:nvPr/>
        </p:nvCxnSpPr>
        <p:spPr bwMode="auto">
          <a:xfrm rot="5400000">
            <a:off x="3194265" y="3668217"/>
            <a:ext cx="1748118" cy="821448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4" name="Shape 23"/>
          <p:cNvCxnSpPr>
            <a:stCxn id="30" idx="2"/>
            <a:endCxn id="11" idx="3"/>
          </p:cNvCxnSpPr>
          <p:nvPr/>
        </p:nvCxnSpPr>
        <p:spPr bwMode="auto">
          <a:xfrm rot="5400000">
            <a:off x="2249200" y="3175060"/>
            <a:ext cx="2433918" cy="2493562"/>
          </a:xfrm>
          <a:prstGeom prst="bent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5" name="Shape 24"/>
          <p:cNvCxnSpPr>
            <a:stCxn id="31" idx="2"/>
            <a:endCxn id="14" idx="1"/>
          </p:cNvCxnSpPr>
          <p:nvPr/>
        </p:nvCxnSpPr>
        <p:spPr bwMode="auto">
          <a:xfrm rot="16200000" flipH="1">
            <a:off x="3923456" y="4228256"/>
            <a:ext cx="2357718" cy="310969"/>
          </a:xfrm>
          <a:prstGeom prst="bent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grpSp>
        <p:nvGrpSpPr>
          <p:cNvPr id="3" name="Group 25"/>
          <p:cNvGrpSpPr/>
          <p:nvPr/>
        </p:nvGrpSpPr>
        <p:grpSpPr>
          <a:xfrm>
            <a:off x="3886200" y="2750737"/>
            <a:ext cx="1371600" cy="457200"/>
            <a:chOff x="3810000" y="2064937"/>
            <a:chExt cx="1371600" cy="457200"/>
          </a:xfrm>
        </p:grpSpPr>
        <p:sp>
          <p:nvSpPr>
            <p:cNvPr id="27" name="Rectangle 39"/>
            <p:cNvSpPr>
              <a:spLocks noChangeArrowheads="1"/>
            </p:cNvSpPr>
            <p:nvPr/>
          </p:nvSpPr>
          <p:spPr bwMode="auto">
            <a:xfrm>
              <a:off x="3810000" y="2064937"/>
              <a:ext cx="13716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r>
                <a:rPr lang="en-US" sz="2000" dirty="0" smtClean="0"/>
                <a:t>Façade</a:t>
              </a:r>
              <a:endParaRPr lang="en-US" sz="2000" dirty="0"/>
            </a:p>
          </p:txBody>
        </p:sp>
        <p:sp>
          <p:nvSpPr>
            <p:cNvPr id="28" name="AutoShape 24"/>
            <p:cNvSpPr>
              <a:spLocks noChangeArrowheads="1"/>
            </p:cNvSpPr>
            <p:nvPr/>
          </p:nvSpPr>
          <p:spPr bwMode="auto">
            <a:xfrm>
              <a:off x="4100693" y="2382557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9" name="AutoShape 24"/>
            <p:cNvSpPr>
              <a:spLocks noChangeArrowheads="1"/>
            </p:cNvSpPr>
            <p:nvPr/>
          </p:nvSpPr>
          <p:spPr bwMode="auto">
            <a:xfrm>
              <a:off x="4334585" y="2382557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30" name="AutoShape 24"/>
            <p:cNvSpPr>
              <a:spLocks noChangeArrowheads="1"/>
            </p:cNvSpPr>
            <p:nvPr/>
          </p:nvSpPr>
          <p:spPr bwMode="auto">
            <a:xfrm>
              <a:off x="4568477" y="2382557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31" name="AutoShape 24"/>
            <p:cNvSpPr>
              <a:spLocks noChangeArrowheads="1"/>
            </p:cNvSpPr>
            <p:nvPr/>
          </p:nvSpPr>
          <p:spPr bwMode="auto">
            <a:xfrm>
              <a:off x="4802368" y="2382557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</p:grpSp>
      <p:sp>
        <p:nvSpPr>
          <p:cNvPr id="32" name="Rectangle 39"/>
          <p:cNvSpPr>
            <a:spLocks noChangeArrowheads="1"/>
          </p:cNvSpPr>
          <p:nvPr/>
        </p:nvSpPr>
        <p:spPr bwMode="auto">
          <a:xfrm>
            <a:off x="1981200" y="1981200"/>
            <a:ext cx="13716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r>
              <a:rPr lang="en-US" sz="2000" dirty="0" smtClean="0"/>
              <a:t>Client</a:t>
            </a:r>
            <a:endParaRPr lang="en-US" sz="2000" dirty="0"/>
          </a:p>
        </p:txBody>
      </p:sp>
      <p:sp>
        <p:nvSpPr>
          <p:cNvPr id="33" name="Rectangle 39"/>
          <p:cNvSpPr>
            <a:spLocks noChangeArrowheads="1"/>
          </p:cNvSpPr>
          <p:nvPr/>
        </p:nvSpPr>
        <p:spPr bwMode="auto">
          <a:xfrm>
            <a:off x="5791200" y="1981200"/>
            <a:ext cx="13716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r>
              <a:rPr lang="en-US" sz="2000" dirty="0" smtClean="0"/>
              <a:t>Client</a:t>
            </a:r>
            <a:endParaRPr lang="en-US" sz="2000" dirty="0"/>
          </a:p>
        </p:txBody>
      </p:sp>
      <p:sp>
        <p:nvSpPr>
          <p:cNvPr id="34" name="AutoShape 24"/>
          <p:cNvSpPr>
            <a:spLocks noChangeArrowheads="1"/>
          </p:cNvSpPr>
          <p:nvPr/>
        </p:nvSpPr>
        <p:spPr bwMode="auto">
          <a:xfrm>
            <a:off x="4359275" y="2752825"/>
            <a:ext cx="136525" cy="136525"/>
          </a:xfrm>
          <a:prstGeom prst="diamond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35" name="AutoShape 24"/>
          <p:cNvSpPr>
            <a:spLocks noChangeArrowheads="1"/>
          </p:cNvSpPr>
          <p:nvPr/>
        </p:nvSpPr>
        <p:spPr bwMode="auto">
          <a:xfrm>
            <a:off x="4664075" y="2752825"/>
            <a:ext cx="136525" cy="136525"/>
          </a:xfrm>
          <a:prstGeom prst="diamond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37" name="Shape 36"/>
          <p:cNvCxnSpPr>
            <a:stCxn id="32" idx="3"/>
            <a:endCxn id="34" idx="0"/>
          </p:cNvCxnSpPr>
          <p:nvPr/>
        </p:nvCxnSpPr>
        <p:spPr bwMode="auto">
          <a:xfrm>
            <a:off x="3352800" y="2209800"/>
            <a:ext cx="1074738" cy="543025"/>
          </a:xfrm>
          <a:prstGeom prst="bent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9" name="Shape 38"/>
          <p:cNvCxnSpPr>
            <a:stCxn id="33" idx="1"/>
            <a:endCxn id="35" idx="0"/>
          </p:cNvCxnSpPr>
          <p:nvPr/>
        </p:nvCxnSpPr>
        <p:spPr bwMode="auto">
          <a:xfrm rot="10800000" flipV="1">
            <a:off x="4732338" y="2209799"/>
            <a:ext cx="1058862" cy="543025"/>
          </a:xfrm>
          <a:prstGeom prst="bent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Façade Pattern</a:t>
            </a:r>
          </a:p>
        </p:txBody>
      </p:sp>
      <p:sp>
        <p:nvSpPr>
          <p:cNvPr id="8195" name="Rectangle 38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dirty="0" smtClean="0"/>
              <a:t>Intent:  Provide a unified interface to a set of classes and interfaces in a subsystem.  Façade defines a higher-level interface that makes the subsystem easier to use</a:t>
            </a:r>
            <a:r>
              <a:rPr lang="en-US" dirty="0" smtClean="0"/>
              <a:t>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Applicability:  Use the Façade pattern when</a:t>
            </a:r>
          </a:p>
          <a:p>
            <a:pPr lvl="1" eaLnBrk="1" hangingPunct="1"/>
            <a:r>
              <a:rPr lang="en-US" dirty="0" smtClean="0"/>
              <a:t>you want to provide a simple interface to a complex subsystem.  A façade can provide a simple default view of the subsystem that is good enough for most clients</a:t>
            </a:r>
            <a:r>
              <a:rPr lang="en-US" dirty="0" smtClean="0"/>
              <a:t>.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there are many dependencies between clients and implementation classes of an abstraction.  Introduce a façade to decouple the subsystem from clients and other subsystems, thereby promoting subsystem independence and </a:t>
            </a:r>
            <a:r>
              <a:rPr lang="en-US" dirty="0" err="1" smtClean="0"/>
              <a:t>protability</a:t>
            </a:r>
            <a:r>
              <a:rPr lang="en-US" dirty="0" smtClean="0"/>
              <a:t>.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you want to layer your subsystems (architectural pattern).  Use a façade to define an entry point to each subsystem.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Façade Pattern</a:t>
            </a:r>
            <a:br>
              <a:rPr lang="en-US" dirty="0" smtClean="0"/>
            </a:br>
            <a:r>
              <a:rPr lang="en-US" sz="2800" dirty="0" smtClean="0"/>
              <a:t>(continued)</a:t>
            </a:r>
          </a:p>
        </p:txBody>
      </p:sp>
      <p:sp>
        <p:nvSpPr>
          <p:cNvPr id="8204" name="AutoShape 65"/>
          <p:cNvSpPr>
            <a:spLocks noChangeArrowheads="1"/>
          </p:cNvSpPr>
          <p:nvPr/>
        </p:nvSpPr>
        <p:spPr bwMode="auto">
          <a:xfrm>
            <a:off x="6690519" y="3740150"/>
            <a:ext cx="182562" cy="182563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5" name="AutoShape 66"/>
          <p:cNvSpPr>
            <a:spLocks noChangeArrowheads="1"/>
          </p:cNvSpPr>
          <p:nvPr/>
        </p:nvSpPr>
        <p:spPr bwMode="auto">
          <a:xfrm>
            <a:off x="1442344" y="4197350"/>
            <a:ext cx="182562" cy="182563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39"/>
          <p:cNvSpPr>
            <a:spLocks noChangeArrowheads="1"/>
          </p:cNvSpPr>
          <p:nvPr/>
        </p:nvSpPr>
        <p:spPr bwMode="auto">
          <a:xfrm>
            <a:off x="2057400" y="2971800"/>
            <a:ext cx="13716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 sz="1600" dirty="0"/>
          </a:p>
        </p:txBody>
      </p:sp>
      <p:sp>
        <p:nvSpPr>
          <p:cNvPr id="52" name="Rectangle 39"/>
          <p:cNvSpPr>
            <a:spLocks noChangeArrowheads="1"/>
          </p:cNvSpPr>
          <p:nvPr/>
        </p:nvSpPr>
        <p:spPr bwMode="auto">
          <a:xfrm>
            <a:off x="847825" y="3733800"/>
            <a:ext cx="13716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 sz="1600" dirty="0"/>
          </a:p>
        </p:txBody>
      </p: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847778" y="4724400"/>
            <a:ext cx="13716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 sz="1600" dirty="0"/>
          </a:p>
        </p:txBody>
      </p:sp>
      <p:sp>
        <p:nvSpPr>
          <p:cNvPr id="57" name="Rectangle 39"/>
          <p:cNvSpPr>
            <a:spLocks noChangeArrowheads="1"/>
          </p:cNvSpPr>
          <p:nvPr/>
        </p:nvSpPr>
        <p:spPr bwMode="auto">
          <a:xfrm>
            <a:off x="2971800" y="4267200"/>
            <a:ext cx="13716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 sz="1600" dirty="0"/>
          </a:p>
        </p:txBody>
      </p:sp>
      <p:sp>
        <p:nvSpPr>
          <p:cNvPr id="58" name="Rectangle 39"/>
          <p:cNvSpPr>
            <a:spLocks noChangeArrowheads="1"/>
          </p:cNvSpPr>
          <p:nvPr/>
        </p:nvSpPr>
        <p:spPr bwMode="auto">
          <a:xfrm>
            <a:off x="6096000" y="3276600"/>
            <a:ext cx="13716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 sz="1600" dirty="0"/>
          </a:p>
        </p:txBody>
      </p:sp>
      <p:sp>
        <p:nvSpPr>
          <p:cNvPr id="59" name="Rectangle 39"/>
          <p:cNvSpPr>
            <a:spLocks noChangeArrowheads="1"/>
          </p:cNvSpPr>
          <p:nvPr/>
        </p:nvSpPr>
        <p:spPr bwMode="auto">
          <a:xfrm>
            <a:off x="5257800" y="4648200"/>
            <a:ext cx="13716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 sz="1600" dirty="0"/>
          </a:p>
        </p:txBody>
      </p:sp>
      <p:sp>
        <p:nvSpPr>
          <p:cNvPr id="60" name="Rectangle 39"/>
          <p:cNvSpPr>
            <a:spLocks noChangeArrowheads="1"/>
          </p:cNvSpPr>
          <p:nvPr/>
        </p:nvSpPr>
        <p:spPr bwMode="auto">
          <a:xfrm>
            <a:off x="6934200" y="4648200"/>
            <a:ext cx="13716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800100" y="1362075"/>
            <a:ext cx="1433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Structure</a:t>
            </a:r>
          </a:p>
        </p:txBody>
      </p:sp>
      <p:cxnSp>
        <p:nvCxnSpPr>
          <p:cNvPr id="63" name="Elbow Connector 62"/>
          <p:cNvCxnSpPr>
            <a:stCxn id="8205" idx="3"/>
            <a:endCxn id="54" idx="0"/>
          </p:cNvCxnSpPr>
          <p:nvPr/>
        </p:nvCxnSpPr>
        <p:spPr bwMode="auto">
          <a:xfrm rot="5400000">
            <a:off x="1361359" y="4552133"/>
            <a:ext cx="344487" cy="47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Elbow Connector 67"/>
          <p:cNvCxnSpPr>
            <a:stCxn id="8204" idx="3"/>
            <a:endCxn id="59" idx="0"/>
          </p:cNvCxnSpPr>
          <p:nvPr/>
        </p:nvCxnSpPr>
        <p:spPr bwMode="auto">
          <a:xfrm rot="5400000">
            <a:off x="5999957" y="3866356"/>
            <a:ext cx="725487" cy="83820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Elbow Connector 69"/>
          <p:cNvCxnSpPr>
            <a:stCxn id="8204" idx="3"/>
            <a:endCxn id="60" idx="0"/>
          </p:cNvCxnSpPr>
          <p:nvPr/>
        </p:nvCxnSpPr>
        <p:spPr bwMode="auto">
          <a:xfrm rot="16200000" flipH="1">
            <a:off x="6838157" y="3866356"/>
            <a:ext cx="725487" cy="83820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Elbow Connector 71"/>
          <p:cNvCxnSpPr>
            <a:stCxn id="52" idx="3"/>
            <a:endCxn id="57" idx="1"/>
          </p:cNvCxnSpPr>
          <p:nvPr/>
        </p:nvCxnSpPr>
        <p:spPr bwMode="auto">
          <a:xfrm>
            <a:off x="2219425" y="3962400"/>
            <a:ext cx="752375" cy="53340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73" name="Rectangle 72"/>
          <p:cNvSpPr/>
          <p:nvPr/>
        </p:nvSpPr>
        <p:spPr bwMode="auto">
          <a:xfrm>
            <a:off x="457200" y="2286000"/>
            <a:ext cx="8229600" cy="3276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35482" y="2294825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subsystem classes</a:t>
            </a:r>
            <a:endParaRPr lang="en-US" sz="1800" dirty="0"/>
          </a:p>
        </p:txBody>
      </p:sp>
      <p:cxnSp>
        <p:nvCxnSpPr>
          <p:cNvPr id="77" name="Elbow Connector 76"/>
          <p:cNvCxnSpPr>
            <a:stCxn id="75" idx="2"/>
            <a:endCxn id="50" idx="0"/>
          </p:cNvCxnSpPr>
          <p:nvPr/>
        </p:nvCxnSpPr>
        <p:spPr bwMode="auto">
          <a:xfrm rot="5400000">
            <a:off x="3267819" y="1994463"/>
            <a:ext cx="452718" cy="1501956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79" name="Elbow Connector 78"/>
          <p:cNvCxnSpPr>
            <a:stCxn id="87" idx="2"/>
            <a:endCxn id="57" idx="0"/>
          </p:cNvCxnSpPr>
          <p:nvPr/>
        </p:nvCxnSpPr>
        <p:spPr bwMode="auto">
          <a:xfrm rot="5400000">
            <a:off x="3194265" y="2982417"/>
            <a:ext cx="1748118" cy="821448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81" name="Shape 80"/>
          <p:cNvCxnSpPr>
            <a:stCxn id="88" idx="2"/>
            <a:endCxn id="54" idx="3"/>
          </p:cNvCxnSpPr>
          <p:nvPr/>
        </p:nvCxnSpPr>
        <p:spPr bwMode="auto">
          <a:xfrm rot="5400000">
            <a:off x="2249200" y="2489260"/>
            <a:ext cx="2433918" cy="2493562"/>
          </a:xfrm>
          <a:prstGeom prst="bent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83" name="Shape 82"/>
          <p:cNvCxnSpPr>
            <a:stCxn id="89" idx="2"/>
            <a:endCxn id="59" idx="1"/>
          </p:cNvCxnSpPr>
          <p:nvPr/>
        </p:nvCxnSpPr>
        <p:spPr bwMode="auto">
          <a:xfrm rot="16200000" flipH="1">
            <a:off x="3923456" y="3542456"/>
            <a:ext cx="2357718" cy="310969"/>
          </a:xfrm>
          <a:prstGeom prst="bent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grpSp>
        <p:nvGrpSpPr>
          <p:cNvPr id="98" name="Group 97"/>
          <p:cNvGrpSpPr/>
          <p:nvPr/>
        </p:nvGrpSpPr>
        <p:grpSpPr>
          <a:xfrm>
            <a:off x="3886200" y="2064937"/>
            <a:ext cx="1371600" cy="457200"/>
            <a:chOff x="3810000" y="2064937"/>
            <a:chExt cx="1371600" cy="457200"/>
          </a:xfrm>
        </p:grpSpPr>
        <p:sp>
          <p:nvSpPr>
            <p:cNvPr id="8198" name="Rectangle 39"/>
            <p:cNvSpPr>
              <a:spLocks noChangeArrowheads="1"/>
            </p:cNvSpPr>
            <p:nvPr/>
          </p:nvSpPr>
          <p:spPr bwMode="auto">
            <a:xfrm>
              <a:off x="3810000" y="2064937"/>
              <a:ext cx="13716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r>
                <a:rPr lang="en-US" sz="2000" dirty="0" smtClean="0"/>
                <a:t>Façade</a:t>
              </a:r>
              <a:endParaRPr lang="en-US" sz="2000" dirty="0"/>
            </a:p>
          </p:txBody>
        </p:sp>
        <p:sp>
          <p:nvSpPr>
            <p:cNvPr id="75" name="AutoShape 24"/>
            <p:cNvSpPr>
              <a:spLocks noChangeArrowheads="1"/>
            </p:cNvSpPr>
            <p:nvPr/>
          </p:nvSpPr>
          <p:spPr bwMode="auto">
            <a:xfrm>
              <a:off x="4100693" y="2382557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87" name="AutoShape 24"/>
            <p:cNvSpPr>
              <a:spLocks noChangeArrowheads="1"/>
            </p:cNvSpPr>
            <p:nvPr/>
          </p:nvSpPr>
          <p:spPr bwMode="auto">
            <a:xfrm>
              <a:off x="4334585" y="2382557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88" name="AutoShape 24"/>
            <p:cNvSpPr>
              <a:spLocks noChangeArrowheads="1"/>
            </p:cNvSpPr>
            <p:nvPr/>
          </p:nvSpPr>
          <p:spPr bwMode="auto">
            <a:xfrm>
              <a:off x="4568477" y="2382557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89" name="AutoShape 24"/>
            <p:cNvSpPr>
              <a:spLocks noChangeArrowheads="1"/>
            </p:cNvSpPr>
            <p:nvPr/>
          </p:nvSpPr>
          <p:spPr bwMode="auto">
            <a:xfrm>
              <a:off x="4802368" y="2382557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Façade Pattern</a:t>
            </a:r>
            <a:br>
              <a:rPr lang="en-US" dirty="0" smtClean="0"/>
            </a:br>
            <a:r>
              <a:rPr lang="en-US" sz="2400" b="1" dirty="0"/>
              <a:t>Participants</a:t>
            </a:r>
          </a:p>
        </p:txBody>
      </p:sp>
      <p:sp>
        <p:nvSpPr>
          <p:cNvPr id="8195" name="Rectangle 38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Façade</a:t>
            </a:r>
            <a:endParaRPr lang="en-US" dirty="0" smtClean="0"/>
          </a:p>
          <a:p>
            <a:pPr lvl="1"/>
            <a:r>
              <a:rPr lang="en-US" dirty="0" smtClean="0"/>
              <a:t>knows which subsystem classes are responsible for a request</a:t>
            </a:r>
          </a:p>
          <a:p>
            <a:pPr lvl="1"/>
            <a:r>
              <a:rPr lang="en-US" dirty="0" smtClean="0"/>
              <a:t>delegates client requests to appropriate subsystem classes</a:t>
            </a:r>
          </a:p>
          <a:p>
            <a:r>
              <a:rPr lang="en-US" dirty="0" smtClean="0"/>
              <a:t>Subsystem classes</a:t>
            </a:r>
          </a:p>
          <a:p>
            <a:pPr lvl="1"/>
            <a:r>
              <a:rPr lang="en-US" dirty="0" smtClean="0"/>
              <a:t>implement subsystem functionality</a:t>
            </a:r>
          </a:p>
          <a:p>
            <a:pPr lvl="1"/>
            <a:r>
              <a:rPr lang="en-US" dirty="0" smtClean="0"/>
              <a:t>handle work assigned by the Façade object</a:t>
            </a:r>
          </a:p>
          <a:p>
            <a:pPr lvl="1"/>
            <a:r>
              <a:rPr lang="en-US" dirty="0" smtClean="0"/>
              <a:t>have no knowledge of the façade; i.e., they keep no references to 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Façade Pattern</a:t>
            </a:r>
            <a:br>
              <a:rPr lang="en-US" dirty="0" smtClean="0"/>
            </a:br>
            <a:r>
              <a:rPr lang="en-US" sz="2400" b="1" dirty="0"/>
              <a:t>Collaborations</a:t>
            </a:r>
          </a:p>
        </p:txBody>
      </p:sp>
      <p:sp>
        <p:nvSpPr>
          <p:cNvPr id="9219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Clients </a:t>
            </a:r>
            <a:r>
              <a:rPr lang="en-US" dirty="0" smtClean="0"/>
              <a:t>communicate with the subsystem by sending requests to Façade, which forwards them to the appropriate subsystem object(s).  </a:t>
            </a:r>
            <a:endParaRPr lang="en-US" dirty="0" smtClean="0"/>
          </a:p>
          <a:p>
            <a:pPr lvl="1"/>
            <a:r>
              <a:rPr lang="en-US" dirty="0" smtClean="0"/>
              <a:t>Although </a:t>
            </a:r>
            <a:r>
              <a:rPr lang="en-US" dirty="0" smtClean="0"/>
              <a:t>the subsystem objects perform the actual work, the façade may have to do work of its own to translate its interface to subsystem interfaces</a:t>
            </a:r>
            <a:r>
              <a:rPr lang="en-US" dirty="0" smtClean="0"/>
              <a:t>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Clients that use the façade don’t usually access the subsystem objects directly.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4760</TotalTime>
  <Words>1236</Words>
  <Application>Microsoft Office PowerPoint</Application>
  <PresentationFormat>On-screen Show (4:3)</PresentationFormat>
  <Paragraphs>193</Paragraphs>
  <Slides>22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Civic</vt:lpstr>
      <vt:lpstr>The Facade Pattern (Structural)</vt:lpstr>
      <vt:lpstr>Motivation</vt:lpstr>
      <vt:lpstr>Motivation (continued)</vt:lpstr>
      <vt:lpstr>Motivation (continued)</vt:lpstr>
      <vt:lpstr>Motivation (continued)</vt:lpstr>
      <vt:lpstr>Façade Pattern</vt:lpstr>
      <vt:lpstr>Façade Pattern (continued)</vt:lpstr>
      <vt:lpstr>Façade Pattern Participants</vt:lpstr>
      <vt:lpstr>Façade Pattern Collaborations</vt:lpstr>
      <vt:lpstr>Façade Pattern Consequences</vt:lpstr>
      <vt:lpstr>Façade Pattern Implementation</vt:lpstr>
      <vt:lpstr>Façade Pattern Example 1: Compiler</vt:lpstr>
      <vt:lpstr>Façade Pattern Example 1: Compiler (continued)</vt:lpstr>
      <vt:lpstr>Façade Pattern Example 1: Compiler (continued)</vt:lpstr>
      <vt:lpstr>Façade Pattern Example 1: Compiler (continued)</vt:lpstr>
      <vt:lpstr>Façade Pattern Example 2: Email</vt:lpstr>
      <vt:lpstr>Façade Pattern Example 2: Email (continued)</vt:lpstr>
      <vt:lpstr>Façade Pattern in Java (David Geary)</vt:lpstr>
      <vt:lpstr>Façade Pattern in Java (continued)</vt:lpstr>
      <vt:lpstr>Façade Pattern Example (http://www.tutorialspoint.com/design_pattern/facade_pattern.htm)</vt:lpstr>
      <vt:lpstr>Related Patterns</vt:lpstr>
      <vt:lpstr>References</vt:lpstr>
    </vt:vector>
  </TitlesOfParts>
  <Company>SoftMoore Consulting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Deepti Joshi</dc:creator>
  <cp:lastModifiedBy>Deepti Joshi</cp:lastModifiedBy>
  <cp:revision>266</cp:revision>
  <cp:lastPrinted>1999-09-29T12:48:05Z</cp:lastPrinted>
  <dcterms:created xsi:type="dcterms:W3CDTF">1998-10-23T20:46:09Z</dcterms:created>
  <dcterms:modified xsi:type="dcterms:W3CDTF">2013-10-24T11:52:44Z</dcterms:modified>
</cp:coreProperties>
</file>