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2"/>
  </p:notesMasterIdLst>
  <p:handoutMasterIdLst>
    <p:handoutMasterId r:id="rId23"/>
  </p:handoutMasterIdLst>
  <p:sldIdLst>
    <p:sldId id="256" r:id="rId2"/>
    <p:sldId id="464" r:id="rId3"/>
    <p:sldId id="465" r:id="rId4"/>
    <p:sldId id="469" r:id="rId5"/>
    <p:sldId id="450" r:id="rId6"/>
    <p:sldId id="460" r:id="rId7"/>
    <p:sldId id="461" r:id="rId8"/>
    <p:sldId id="466" r:id="rId9"/>
    <p:sldId id="451" r:id="rId10"/>
    <p:sldId id="468" r:id="rId11"/>
    <p:sldId id="467" r:id="rId12"/>
    <p:sldId id="473" r:id="rId13"/>
    <p:sldId id="475" r:id="rId14"/>
    <p:sldId id="474" r:id="rId15"/>
    <p:sldId id="462" r:id="rId16"/>
    <p:sldId id="448" r:id="rId17"/>
    <p:sldId id="476" r:id="rId18"/>
    <p:sldId id="477" r:id="rId19"/>
    <p:sldId id="478" r:id="rId20"/>
    <p:sldId id="418" r:id="rId21"/>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54" autoAdjust="0"/>
    <p:restoredTop sz="90929"/>
  </p:normalViewPr>
  <p:slideViewPr>
    <p:cSldViewPr>
      <p:cViewPr varScale="1">
        <p:scale>
          <a:sx n="88" d="100"/>
          <a:sy n="88" d="100"/>
        </p:scale>
        <p:origin x="-12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Flyweight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23-</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3173729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281977211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4996" name="Header Placeholder 3"/>
          <p:cNvSpPr>
            <a:spLocks noGrp="1"/>
          </p:cNvSpPr>
          <p:nvPr>
            <p:ph type="hdr" sz="quarter"/>
          </p:nvPr>
        </p:nvSpPr>
        <p:spPr>
          <a:noFill/>
        </p:spPr>
        <p:txBody>
          <a:bodyPr/>
          <a:lstStyle/>
          <a:p>
            <a:r>
              <a:rPr lang="en-US" smtClean="0"/>
              <a:t>Classes:  Part 1</a:t>
            </a:r>
          </a:p>
        </p:txBody>
      </p:sp>
      <p:sp>
        <p:nvSpPr>
          <p:cNvPr id="84997" name="Slide Number Placeholder 4"/>
          <p:cNvSpPr>
            <a:spLocks noGrp="1"/>
          </p:cNvSpPr>
          <p:nvPr>
            <p:ph type="sldNum" sz="quarter" idx="5"/>
          </p:nvPr>
        </p:nvSpPr>
        <p:spPr>
          <a:noFill/>
        </p:spPr>
        <p:txBody>
          <a:bodyPr/>
          <a:lstStyle/>
          <a:p>
            <a:fld id="{0C5C3F4F-EDC1-47B9-833D-0A0DB3E5B173}" type="slidenum">
              <a:rPr lang="en-US" smtClean="0"/>
              <a:pPr/>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4996" name="Header Placeholder 3"/>
          <p:cNvSpPr>
            <a:spLocks noGrp="1"/>
          </p:cNvSpPr>
          <p:nvPr>
            <p:ph type="hdr" sz="quarter"/>
          </p:nvPr>
        </p:nvSpPr>
        <p:spPr>
          <a:noFill/>
        </p:spPr>
        <p:txBody>
          <a:bodyPr/>
          <a:lstStyle/>
          <a:p>
            <a:r>
              <a:rPr lang="en-US" smtClean="0"/>
              <a:t>Classes:  Part 1</a:t>
            </a:r>
          </a:p>
        </p:txBody>
      </p:sp>
      <p:sp>
        <p:nvSpPr>
          <p:cNvPr id="84997" name="Slide Number Placeholder 4"/>
          <p:cNvSpPr>
            <a:spLocks noGrp="1"/>
          </p:cNvSpPr>
          <p:nvPr>
            <p:ph type="sldNum" sz="quarter" idx="5"/>
          </p:nvPr>
        </p:nvSpPr>
        <p:spPr>
          <a:noFill/>
        </p:spPr>
        <p:txBody>
          <a:bodyPr/>
          <a:lstStyle/>
          <a:p>
            <a:fld id="{0C5C3F4F-EDC1-47B9-833D-0A0DB3E5B173}"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10/31/2013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10/31/2013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10/31/2013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10/31/2013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oodesign.com/flyweight-pattern-wargame-example-java-sourcecod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oodesign.com/flyweight-pattern-wargame-example-java-sourceco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dofactory.com/Patterns/PatternFlyweight.aspx" TargetMode="External"/><Relationship Id="rId7" Type="http://schemas.openxmlformats.org/officeDocument/2006/relationships/hyperlink" Target="http://onjava.com/pub/a/onjava/2003/04/23/jenum.html" TargetMode="External"/><Relationship Id="rId2" Type="http://schemas.openxmlformats.org/officeDocument/2006/relationships/hyperlink" Target="http://en.wikipedia.org/wiki/Flyweight_pattern" TargetMode="External"/><Relationship Id="rId1" Type="http://schemas.openxmlformats.org/officeDocument/2006/relationships/slideLayout" Target="../slideLayouts/slideLayout2.xml"/><Relationship Id="rId6" Type="http://schemas.openxmlformats.org/officeDocument/2006/relationships/hyperlink" Target="http://www.javaworld.com/javaworld/jw-07-2003/jw-0725-designpatterns.html" TargetMode="External"/><Relationship Id="rId5" Type="http://schemas.openxmlformats.org/officeDocument/2006/relationships/hyperlink" Target="http://sourcemaking.com/design_patterns/factory_method" TargetMode="External"/><Relationship Id="rId4" Type="http://schemas.openxmlformats.org/officeDocument/2006/relationships/hyperlink" Target="http://sourcemaking.com/design_patterns/flyweigh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Flyweight Pattern</a:t>
            </a:r>
            <a:br>
              <a:rPr lang="en-US" dirty="0" smtClean="0"/>
            </a:br>
            <a:r>
              <a:rPr lang="en-US" sz="3200" dirty="0" smtClean="0"/>
              <a:t>(Structural)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Flyweight Pattern</a:t>
            </a:r>
            <a:br>
              <a:rPr lang="en-US" dirty="0" smtClean="0"/>
            </a:br>
            <a:r>
              <a:rPr lang="en-US" sz="2800" dirty="0"/>
              <a:t>Consequences</a:t>
            </a:r>
          </a:p>
        </p:txBody>
      </p:sp>
      <p:sp>
        <p:nvSpPr>
          <p:cNvPr id="9219" name="Rectangle 7"/>
          <p:cNvSpPr>
            <a:spLocks noGrp="1" noChangeArrowheads="1"/>
          </p:cNvSpPr>
          <p:nvPr>
            <p:ph sz="quarter" idx="1"/>
          </p:nvPr>
        </p:nvSpPr>
        <p:spPr/>
        <p:txBody>
          <a:bodyPr>
            <a:noAutofit/>
          </a:bodyPr>
          <a:lstStyle/>
          <a:p>
            <a:r>
              <a:rPr lang="en-US" sz="2400" dirty="0" smtClean="0"/>
              <a:t>Flyweights </a:t>
            </a:r>
            <a:r>
              <a:rPr lang="en-US" sz="2400" dirty="0" smtClean="0"/>
              <a:t>may introduce run-time costs associated with transferring, finding, and/or computing extrinsic state.  Such costs should be offset by space savings, which increase as more flyweights are shared</a:t>
            </a:r>
            <a:r>
              <a:rPr lang="en-US" sz="2400" dirty="0" smtClean="0"/>
              <a:t>.</a:t>
            </a:r>
          </a:p>
          <a:p>
            <a:pPr marL="0" indent="0">
              <a:buNone/>
            </a:pPr>
            <a:endParaRPr lang="en-US" sz="2400" dirty="0" smtClean="0"/>
          </a:p>
          <a:p>
            <a:r>
              <a:rPr lang="en-US" sz="2400" dirty="0" smtClean="0"/>
              <a:t>Storage savings are a function of several factors:</a:t>
            </a:r>
          </a:p>
          <a:p>
            <a:pPr lvl="1"/>
            <a:r>
              <a:rPr lang="en-US" sz="2000" dirty="0" smtClean="0"/>
              <a:t>the reduction in the total number of instances that comes from sharing</a:t>
            </a:r>
          </a:p>
          <a:p>
            <a:pPr lvl="1"/>
            <a:r>
              <a:rPr lang="en-US" sz="2000" dirty="0" smtClean="0"/>
              <a:t>the amount of intrinsic state per object</a:t>
            </a:r>
          </a:p>
          <a:p>
            <a:pPr lvl="1"/>
            <a:r>
              <a:rPr lang="en-US" sz="2000" dirty="0" smtClean="0"/>
              <a:t>whether extrinsic state is computed or </a:t>
            </a:r>
            <a:r>
              <a:rPr lang="en-US" sz="2000" dirty="0" smtClean="0"/>
              <a:t>stored</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Flyweight Pattern</a:t>
            </a:r>
            <a:br>
              <a:rPr lang="en-US" dirty="0" smtClean="0"/>
            </a:br>
            <a:r>
              <a:rPr lang="en-US" sz="2400" dirty="0"/>
              <a:t>Implementation</a:t>
            </a:r>
          </a:p>
        </p:txBody>
      </p:sp>
      <p:sp>
        <p:nvSpPr>
          <p:cNvPr id="9219" name="Rectangle 7"/>
          <p:cNvSpPr>
            <a:spLocks noGrp="1" noChangeArrowheads="1"/>
          </p:cNvSpPr>
          <p:nvPr>
            <p:ph sz="quarter" idx="1"/>
          </p:nvPr>
        </p:nvSpPr>
        <p:spPr/>
        <p:txBody>
          <a:bodyPr>
            <a:normAutofit/>
          </a:bodyPr>
          <a:lstStyle/>
          <a:p>
            <a:pPr eaLnBrk="1" hangingPunct="1"/>
            <a:r>
              <a:rPr lang="en-US" sz="2400" dirty="0" smtClean="0"/>
              <a:t>The </a:t>
            </a:r>
            <a:r>
              <a:rPr lang="en-US" sz="2400" dirty="0" smtClean="0"/>
              <a:t>pattern’s applicability is determined largely by how easy it is to identify extrinsic state and remove it from shared objects.  Ideally extrinsic state can be computed from a separate object, one with far smaller storage requirements. </a:t>
            </a:r>
            <a:endParaRPr lang="en-US" sz="2400" dirty="0" smtClean="0"/>
          </a:p>
          <a:p>
            <a:pPr eaLnBrk="1" hangingPunct="1"/>
            <a:endParaRPr lang="en-US" sz="2400" dirty="0" smtClean="0"/>
          </a:p>
          <a:p>
            <a:pPr eaLnBrk="1" hangingPunct="1"/>
            <a:r>
              <a:rPr lang="en-US" sz="2400" dirty="0" smtClean="0"/>
              <a:t>Since flyweights are shared, clients shouldn’t instantiate them directly.  FlyweightFactory lets clients locate a particular flyweight.  FlyweightFactory often uses an associative store (map) to let clients look up flyweights of interest.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Immutable Class</a:t>
            </a:r>
          </a:p>
        </p:txBody>
      </p:sp>
      <p:sp>
        <p:nvSpPr>
          <p:cNvPr id="22531" name="Content Placeholder 2"/>
          <p:cNvSpPr>
            <a:spLocks noGrp="1"/>
          </p:cNvSpPr>
          <p:nvPr>
            <p:ph sz="quarter" idx="1"/>
          </p:nvPr>
        </p:nvSpPr>
        <p:spPr/>
        <p:txBody>
          <a:bodyPr>
            <a:normAutofit/>
          </a:bodyPr>
          <a:lstStyle/>
          <a:p>
            <a:r>
              <a:rPr lang="en-US" sz="2400" dirty="0" smtClean="0"/>
              <a:t>A class is said to be </a:t>
            </a:r>
            <a:r>
              <a:rPr lang="en-US" sz="2400" i="1" dirty="0" smtClean="0"/>
              <a:t>immutable</a:t>
            </a:r>
            <a:r>
              <a:rPr lang="en-US" sz="2400" dirty="0" smtClean="0"/>
              <a:t> if its instances cannot be modified after construction.  An immutable object is an instance of an immutable class.</a:t>
            </a:r>
          </a:p>
          <a:p>
            <a:r>
              <a:rPr lang="en-US" sz="2400" dirty="0" smtClean="0"/>
              <a:t>Guidelines for making a class immutable</a:t>
            </a:r>
          </a:p>
          <a:p>
            <a:pPr lvl="1"/>
            <a:r>
              <a:rPr lang="en-US" sz="2000" dirty="0" smtClean="0"/>
              <a:t>Don’t provide methods that modify the object’s state.</a:t>
            </a:r>
          </a:p>
          <a:p>
            <a:pPr lvl="1"/>
            <a:r>
              <a:rPr lang="en-US" sz="2000" dirty="0" smtClean="0"/>
              <a:t>Ensure that the class can’t be extended (e.g., make it final).</a:t>
            </a:r>
          </a:p>
          <a:p>
            <a:pPr lvl="1"/>
            <a:r>
              <a:rPr lang="en-US" sz="2000" dirty="0" smtClean="0"/>
              <a:t>Make all fields private and final.</a:t>
            </a:r>
          </a:p>
          <a:p>
            <a:r>
              <a:rPr lang="en-US" sz="2400" dirty="0" smtClean="0"/>
              <a:t>Examples in Java</a:t>
            </a:r>
          </a:p>
          <a:p>
            <a:pPr lvl="1"/>
            <a:r>
              <a:rPr lang="en-US" sz="2000" dirty="0" smtClean="0"/>
              <a:t>String</a:t>
            </a:r>
          </a:p>
          <a:p>
            <a:pPr lvl="1"/>
            <a:r>
              <a:rPr lang="en-US" sz="2000" dirty="0" smtClean="0"/>
              <a:t>Wrapper classes (Integer, Double, Character, etc.)</a:t>
            </a:r>
          </a:p>
          <a:p>
            <a:pPr lvl="1"/>
            <a:r>
              <a:rPr lang="en-US" sz="2000" dirty="0" err="1" smtClean="0"/>
              <a:t>BigInteger</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Using Immutable Objects</a:t>
            </a:r>
            <a:endParaRPr lang="en-US" sz="2800" dirty="0" smtClean="0"/>
          </a:p>
        </p:txBody>
      </p:sp>
      <p:sp>
        <p:nvSpPr>
          <p:cNvPr id="22531" name="Content Placeholder 2"/>
          <p:cNvSpPr>
            <a:spLocks noGrp="1"/>
          </p:cNvSpPr>
          <p:nvPr>
            <p:ph sz="quarter" idx="1"/>
          </p:nvPr>
        </p:nvSpPr>
        <p:spPr/>
        <p:txBody>
          <a:bodyPr>
            <a:normAutofit/>
          </a:bodyPr>
          <a:lstStyle/>
          <a:p>
            <a:r>
              <a:rPr lang="en-US" sz="2400" dirty="0" smtClean="0"/>
              <a:t>Immutable objects can be freely shared without the need to clone or copy.  A client of an immutable object cannot make changes that affect other clients</a:t>
            </a:r>
            <a:r>
              <a:rPr lang="en-US" sz="2400" dirty="0" smtClean="0"/>
              <a:t>.</a:t>
            </a:r>
          </a:p>
          <a:p>
            <a:r>
              <a:rPr lang="en-US" sz="2400" dirty="0" smtClean="0"/>
              <a:t>Immutable </a:t>
            </a:r>
            <a:r>
              <a:rPr lang="en-US" sz="2400" dirty="0" smtClean="0"/>
              <a:t>objects are inherently thread-safe.  They perform correctly when accessed from multiple threads with no additional synchronization or other coordination on the part of their clients.</a:t>
            </a:r>
          </a:p>
          <a:p>
            <a:endParaRPr lang="en-US" sz="2400" dirty="0" smtClean="0"/>
          </a:p>
        </p:txBody>
      </p:sp>
      <p:sp>
        <p:nvSpPr>
          <p:cNvPr id="22534" name="TextBox 5"/>
          <p:cNvSpPr txBox="1">
            <a:spLocks noChangeArrowheads="1"/>
          </p:cNvSpPr>
          <p:nvPr/>
        </p:nvSpPr>
        <p:spPr bwMode="auto">
          <a:xfrm>
            <a:off x="990600" y="4724400"/>
            <a:ext cx="7312025" cy="830263"/>
          </a:xfrm>
          <a:prstGeom prst="rect">
            <a:avLst/>
          </a:prstGeom>
          <a:noFill/>
          <a:ln w="9525">
            <a:solidFill>
              <a:schemeClr val="tx1"/>
            </a:solidFill>
            <a:miter lim="800000"/>
            <a:headEnd/>
            <a:tailEnd/>
          </a:ln>
        </p:spPr>
        <p:txBody>
          <a:bodyPr wrap="none">
            <a:spAutoFit/>
          </a:bodyPr>
          <a:lstStyle/>
          <a:p>
            <a:pPr algn="l"/>
            <a:r>
              <a:rPr lang="en-US"/>
              <a:t>“Classes should be immutable unless there is a very</a:t>
            </a:r>
          </a:p>
          <a:p>
            <a:pPr algn="l"/>
            <a:r>
              <a:rPr lang="en-US"/>
              <a:t>good reason to make them mutable” – Joshua Bloch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Flyweights and Immutable Objects</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Since multiple clients share access to flyweights, when one client changes the state of the flyweight, every client is affected by that change</a:t>
            </a:r>
            <a:r>
              <a:rPr lang="en-US" sz="2400" dirty="0" smtClean="0"/>
              <a:t>.</a:t>
            </a:r>
          </a:p>
          <a:p>
            <a:endParaRPr lang="en-US" sz="2400" dirty="0" smtClean="0"/>
          </a:p>
          <a:p>
            <a:r>
              <a:rPr lang="en-US" sz="2400" dirty="0" smtClean="0"/>
              <a:t>If the flyweights are immutable, then they can be shared freely – clients cannot make changes that affect one another</a:t>
            </a:r>
            <a:r>
              <a:rPr lang="en-US" sz="2400" dirty="0" smtClean="0"/>
              <a:t>.</a:t>
            </a:r>
          </a:p>
          <a:p>
            <a:endParaRPr lang="en-US" sz="2400" dirty="0" smtClean="0"/>
          </a:p>
          <a:p>
            <a:r>
              <a:rPr lang="en-US" sz="2400" dirty="0" smtClean="0"/>
              <a:t>Shared flyweights (flyweights with only the intrinsic state) should generally be immutable.  Shared flyweights that are not immutable require special consideration to ensure that changes by one client don’t adversely affect other clients.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 in Java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300" dirty="0" smtClean="0"/>
              <a:t>The factory method </a:t>
            </a:r>
            <a:r>
              <a:rPr lang="en-US" sz="2300" dirty="0" err="1" smtClean="0">
                <a:latin typeface="Courier New" pitchFamily="49" charset="0"/>
                <a:cs typeface="Courier New" pitchFamily="49" charset="0"/>
              </a:rPr>
              <a:t>Boolean.valueOf</a:t>
            </a:r>
            <a:r>
              <a:rPr lang="en-US" sz="2300" dirty="0" smtClean="0">
                <a:latin typeface="Courier New" pitchFamily="49" charset="0"/>
                <a:cs typeface="Courier New" pitchFamily="49" charset="0"/>
              </a:rPr>
              <a:t>(</a:t>
            </a:r>
            <a:r>
              <a:rPr lang="en-US" sz="2300" dirty="0" err="1" smtClean="0">
                <a:latin typeface="Courier New" pitchFamily="49" charset="0"/>
                <a:cs typeface="Courier New" pitchFamily="49" charset="0"/>
              </a:rPr>
              <a:t>boolean</a:t>
            </a:r>
            <a:r>
              <a:rPr lang="en-US" sz="2300" dirty="0" smtClean="0">
                <a:latin typeface="Courier New" pitchFamily="49" charset="0"/>
                <a:cs typeface="Courier New" pitchFamily="49" charset="0"/>
              </a:rPr>
              <a:t>)</a:t>
            </a:r>
            <a:r>
              <a:rPr lang="en-US" sz="2300" dirty="0" smtClean="0"/>
              <a:t> returns a shared instance – essentially a flyweight</a:t>
            </a:r>
            <a:r>
              <a:rPr lang="en-US" sz="2300" dirty="0" smtClean="0"/>
              <a:t>.</a:t>
            </a:r>
          </a:p>
          <a:p>
            <a:endParaRPr lang="en-US" sz="2300" dirty="0" smtClean="0"/>
          </a:p>
          <a:p>
            <a:r>
              <a:rPr lang="en-US" sz="2300" dirty="0" smtClean="0"/>
              <a:t>Since strings in Java are immutable, they are easily shared.  In Java, strings specified at compile-time are flyweights;  i.e., strings with the same sequence of characters are automatically shared.</a:t>
            </a:r>
          </a:p>
          <a:p>
            <a:pPr marL="457200" lvl="1" indent="0">
              <a:buNone/>
            </a:pPr>
            <a:r>
              <a:rPr lang="en-US" sz="1800" dirty="0" smtClean="0">
                <a:latin typeface="Courier New" pitchFamily="49" charset="0"/>
                <a:cs typeface="Courier New" pitchFamily="49" charset="0"/>
              </a:rPr>
              <a:t>String s1 = "flyweight";</a:t>
            </a:r>
          </a:p>
          <a:p>
            <a:pPr marL="457200" lvl="1" indent="0">
              <a:spcBef>
                <a:spcPts val="0"/>
              </a:spcBef>
              <a:buNone/>
            </a:pPr>
            <a:r>
              <a:rPr lang="en-US" sz="1800" dirty="0" smtClean="0">
                <a:latin typeface="Courier New" pitchFamily="49" charset="0"/>
                <a:cs typeface="Courier New" pitchFamily="49" charset="0"/>
              </a:rPr>
              <a:t>String s2 = "flyweight";</a:t>
            </a:r>
          </a:p>
          <a:p>
            <a:pPr marL="457200" lvl="1" indent="0">
              <a:spcBef>
                <a:spcPts val="0"/>
              </a:spcBef>
              <a:buNone/>
            </a:pPr>
            <a:r>
              <a:rPr lang="en-US" sz="1800" dirty="0" smtClean="0">
                <a:latin typeface="Courier New" pitchFamily="49" charset="0"/>
                <a:cs typeface="Courier New" pitchFamily="49" charset="0"/>
              </a:rPr>
              <a:t>System.out.println(s1 == s2);   // prints </a:t>
            </a:r>
            <a:r>
              <a:rPr lang="en-US" sz="1800" dirty="0" smtClean="0">
                <a:latin typeface="Courier New" pitchFamily="49" charset="0"/>
                <a:cs typeface="Courier New" pitchFamily="49" charset="0"/>
              </a:rPr>
              <a:t>true</a:t>
            </a:r>
          </a:p>
          <a:p>
            <a:pPr marL="457200" lvl="1" indent="0">
              <a:spcBef>
                <a:spcPts val="0"/>
              </a:spcBef>
              <a:buNone/>
            </a:pPr>
            <a:endParaRPr lang="en-US" sz="1800" dirty="0" smtClean="0">
              <a:latin typeface="Courier New" pitchFamily="49" charset="0"/>
              <a:cs typeface="Courier New" pitchFamily="49" charset="0"/>
            </a:endParaRPr>
          </a:p>
          <a:p>
            <a:r>
              <a:rPr lang="en-US" sz="2300" dirty="0" smtClean="0"/>
              <a:t>The GUI classes in Java Swing provide a border factory that creates sharable flyweight borders.</a:t>
            </a:r>
          </a:p>
          <a:p>
            <a:pPr marL="457200" lvl="1" indent="0">
              <a:buNone/>
            </a:pPr>
            <a:r>
              <a:rPr lang="en-US" sz="1800" dirty="0" smtClean="0">
                <a:latin typeface="Courier New" pitchFamily="49" charset="0"/>
                <a:cs typeface="Courier New" pitchFamily="49" charset="0"/>
              </a:rPr>
              <a:t>Border b1 = </a:t>
            </a:r>
            <a:r>
              <a:rPr lang="en-US" sz="1800" dirty="0" err="1" smtClean="0">
                <a:latin typeface="Courier New" pitchFamily="49" charset="0"/>
                <a:cs typeface="Courier New" pitchFamily="49" charset="0"/>
              </a:rPr>
              <a:t>BorderFactory.createRaisedBevelBorder</a:t>
            </a:r>
            <a:r>
              <a:rPr lang="en-US" sz="1800" dirty="0" smtClean="0">
                <a:latin typeface="Courier New" pitchFamily="49" charset="0"/>
                <a:cs typeface="Courier New" pitchFamily="49" charset="0"/>
              </a:rPr>
              <a:t>();</a:t>
            </a:r>
          </a:p>
          <a:p>
            <a:pPr marL="457200" lvl="1" indent="0">
              <a:spcBef>
                <a:spcPts val="0"/>
              </a:spcBef>
              <a:buNone/>
            </a:pPr>
            <a:r>
              <a:rPr lang="en-US" sz="1800" dirty="0" smtClean="0">
                <a:latin typeface="Courier New" pitchFamily="49" charset="0"/>
                <a:cs typeface="Courier New" pitchFamily="49" charset="0"/>
              </a:rPr>
              <a:t>Border b2 = </a:t>
            </a:r>
            <a:r>
              <a:rPr lang="en-US" sz="1800" dirty="0" err="1" smtClean="0">
                <a:latin typeface="Courier New" pitchFamily="49" charset="0"/>
                <a:cs typeface="Courier New" pitchFamily="49" charset="0"/>
              </a:rPr>
              <a:t>BorderFactory.createRaisedBevelBorder</a:t>
            </a:r>
            <a:r>
              <a:rPr lang="en-US" sz="1800" dirty="0" smtClean="0">
                <a:latin typeface="Courier New" pitchFamily="49" charset="0"/>
                <a:cs typeface="Courier New" pitchFamily="49" charset="0"/>
              </a:rPr>
              <a:t>();</a:t>
            </a:r>
          </a:p>
          <a:p>
            <a:pPr marL="457200" lvl="1" indent="0">
              <a:spcBef>
                <a:spcPts val="0"/>
              </a:spcBef>
              <a:buNone/>
            </a:pPr>
            <a:r>
              <a:rPr lang="en-US" sz="1800" dirty="0" smtClean="0">
                <a:latin typeface="Courier New" pitchFamily="49" charset="0"/>
                <a:cs typeface="Courier New" pitchFamily="49" charset="0"/>
              </a:rPr>
              <a:t>System.out.println(s1 == s2);   // prints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normAutofit/>
          </a:bodyPr>
          <a:lstStyle/>
          <a:p>
            <a:r>
              <a:rPr lang="en-US" sz="2400" dirty="0" smtClean="0"/>
              <a:t>The flyweight pattern is often combined with the </a:t>
            </a:r>
            <a:r>
              <a:rPr lang="en-US" sz="2400" i="1" dirty="0" smtClean="0">
                <a:solidFill>
                  <a:schemeClr val="accent1"/>
                </a:solidFill>
              </a:rPr>
              <a:t>Composite pattern</a:t>
            </a:r>
            <a:r>
              <a:rPr lang="en-US" sz="2400" dirty="0" smtClean="0"/>
              <a:t> to implement a logically hierarchical structure in terms of a directed-acyclic graph with shared leaf nodes</a:t>
            </a:r>
            <a:r>
              <a:rPr lang="en-US" sz="2400" dirty="0" smtClean="0"/>
              <a:t>.</a:t>
            </a:r>
          </a:p>
          <a:p>
            <a:endParaRPr lang="en-US" sz="2400" dirty="0" smtClean="0"/>
          </a:p>
          <a:p>
            <a:r>
              <a:rPr lang="en-US" sz="2400" dirty="0" smtClean="0"/>
              <a:t>It is often best to implement State and Strategy objects as flyweights</a:t>
            </a:r>
            <a:r>
              <a:rPr lang="en-US" sz="2400" dirty="0" smtClean="0"/>
              <a:t>.</a:t>
            </a:r>
          </a:p>
          <a:p>
            <a:endParaRPr lang="en-US" sz="2400" dirty="0" smtClean="0"/>
          </a:p>
          <a:p>
            <a:r>
              <a:rPr lang="en-US" sz="2400" dirty="0" smtClean="0"/>
              <a:t>FlyweightFactory is an example of an Object Pool.</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 the Flyweight Pattern - </a:t>
            </a:r>
            <a:r>
              <a:rPr lang="en-US" dirty="0" err="1"/>
              <a:t>WarGame</a:t>
            </a:r>
            <a:endParaRPr lang="en-US" dirty="0"/>
          </a:p>
        </p:txBody>
      </p:sp>
      <p:sp>
        <p:nvSpPr>
          <p:cNvPr id="3" name="Content Placeholder 2"/>
          <p:cNvSpPr>
            <a:spLocks noGrp="1"/>
          </p:cNvSpPr>
          <p:nvPr>
            <p:ph sz="quarter" idx="1"/>
          </p:nvPr>
        </p:nvSpPr>
        <p:spPr/>
        <p:txBody>
          <a:bodyPr>
            <a:normAutofit/>
          </a:bodyPr>
          <a:lstStyle/>
          <a:p>
            <a:r>
              <a:rPr lang="en-US" dirty="0"/>
              <a:t>Consider for example a game of war, were there is a large number of soldier objects; </a:t>
            </a:r>
            <a:endParaRPr lang="en-US" dirty="0" smtClean="0"/>
          </a:p>
          <a:p>
            <a:pPr lvl="1"/>
            <a:r>
              <a:rPr lang="en-US" dirty="0" smtClean="0"/>
              <a:t>a </a:t>
            </a:r>
            <a:r>
              <a:rPr lang="en-US" dirty="0"/>
              <a:t>soldier object </a:t>
            </a:r>
            <a:r>
              <a:rPr lang="en-US" dirty="0" smtClean="0"/>
              <a:t>maintains </a:t>
            </a:r>
            <a:r>
              <a:rPr lang="en-US" dirty="0"/>
              <a:t>the graphical representation of a soldier, </a:t>
            </a:r>
            <a:endParaRPr lang="en-US" dirty="0" smtClean="0"/>
          </a:p>
          <a:p>
            <a:pPr lvl="1"/>
            <a:r>
              <a:rPr lang="en-US" dirty="0" smtClean="0"/>
              <a:t>soldier </a:t>
            </a:r>
            <a:r>
              <a:rPr lang="en-US" dirty="0"/>
              <a:t>behavior such as motion, </a:t>
            </a:r>
            <a:r>
              <a:rPr lang="en-US" dirty="0" smtClean="0"/>
              <a:t>and </a:t>
            </a:r>
            <a:r>
              <a:rPr lang="en-US" dirty="0"/>
              <a:t>firing weapons, </a:t>
            </a:r>
            <a:endParaRPr lang="en-US" dirty="0" smtClean="0"/>
          </a:p>
          <a:p>
            <a:pPr lvl="1"/>
            <a:r>
              <a:rPr lang="en-US" dirty="0" smtClean="0"/>
              <a:t>in addition, soldier’s </a:t>
            </a:r>
            <a:r>
              <a:rPr lang="en-US" dirty="0"/>
              <a:t>health and location on the war terrain. </a:t>
            </a:r>
            <a:endParaRPr lang="en-US" dirty="0" smtClean="0"/>
          </a:p>
          <a:p>
            <a:r>
              <a:rPr lang="en-US" dirty="0" smtClean="0"/>
              <a:t>The </a:t>
            </a:r>
            <a:r>
              <a:rPr lang="en-US" dirty="0"/>
              <a:t>solution is to keep the common state of soldiers in a shared </a:t>
            </a:r>
            <a:r>
              <a:rPr lang="en-US" dirty="0" smtClean="0"/>
              <a:t>object</a:t>
            </a:r>
          </a:p>
          <a:p>
            <a:endParaRPr lang="en-US" dirty="0"/>
          </a:p>
          <a:p>
            <a:pPr marL="0" indent="0">
              <a:buNone/>
            </a:pPr>
            <a:r>
              <a:rPr lang="en-US" sz="2000" dirty="0" smtClean="0"/>
              <a:t>Source: </a:t>
            </a:r>
            <a:r>
              <a:rPr lang="en-US" sz="2000" dirty="0">
                <a:hlinkClick r:id="rId2"/>
              </a:rPr>
              <a:t>http://www.oodesign.com/flyweight-pattern-wargame-example-java-sourcecode.html</a:t>
            </a:r>
            <a:endParaRPr lang="en-US" sz="2000" dirty="0"/>
          </a:p>
        </p:txBody>
      </p:sp>
    </p:spTree>
    <p:extLst>
      <p:ext uri="{BB962C8B-B14F-4D97-AF65-F5344CB8AC3E}">
        <p14:creationId xmlns:p14="http://schemas.microsoft.com/office/powerpoint/2010/main" val="1325654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 the Flyweight Pattern </a:t>
            </a:r>
            <a:r>
              <a:rPr lang="en-US" dirty="0" smtClean="0"/>
              <a:t>– </a:t>
            </a:r>
            <a:r>
              <a:rPr lang="en-US" dirty="0" err="1" smtClean="0"/>
              <a:t>WarGame</a:t>
            </a:r>
            <a:endParaRPr lang="en-US" dirty="0"/>
          </a:p>
        </p:txBody>
      </p:sp>
      <p:pic>
        <p:nvPicPr>
          <p:cNvPr id="1026" name="Picture 2" descr="Flyweight Example - WarGame -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76896"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0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 the Flyweight Pattern – </a:t>
            </a:r>
            <a:r>
              <a:rPr lang="en-US" dirty="0" err="1"/>
              <a:t>WarGame</a:t>
            </a:r>
            <a:endParaRPr lang="en-US" dirty="0"/>
          </a:p>
        </p:txBody>
      </p:sp>
      <p:sp>
        <p:nvSpPr>
          <p:cNvPr id="3" name="Content Placeholder 2"/>
          <p:cNvSpPr>
            <a:spLocks noGrp="1"/>
          </p:cNvSpPr>
          <p:nvPr>
            <p:ph sz="quarter" idx="1"/>
          </p:nvPr>
        </p:nvSpPr>
        <p:spPr/>
        <p:txBody>
          <a:bodyPr/>
          <a:lstStyle/>
          <a:p>
            <a:r>
              <a:rPr lang="en-US" dirty="0" smtClean="0"/>
              <a:t>To view the source code in java go to: </a:t>
            </a:r>
            <a:r>
              <a:rPr lang="en-US" dirty="0">
                <a:hlinkClick r:id="rId2"/>
              </a:rPr>
              <a:t>http://www.oodesign.com/flyweight-pattern-wargame-example-java-sourcecode.html</a:t>
            </a:r>
            <a:endParaRPr lang="en-US" dirty="0"/>
          </a:p>
        </p:txBody>
      </p:sp>
    </p:spTree>
    <p:extLst>
      <p:ext uri="{BB962C8B-B14F-4D97-AF65-F5344CB8AC3E}">
        <p14:creationId xmlns:p14="http://schemas.microsoft.com/office/powerpoint/2010/main" val="517386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smtClean="0"/>
              <a:t>Some applications would benefit from using objects, but a naive implementation would create thousands of small objects, which would consume lots of memory and incur unacceptable run-time overhead.</a:t>
            </a:r>
          </a:p>
          <a:p>
            <a:r>
              <a:rPr lang="en-US" dirty="0" smtClean="0"/>
              <a:t>Example:  Using an object-oriented approach to implementing a document editor, should we use objects to represent each character in the document?</a:t>
            </a:r>
          </a:p>
          <a:p>
            <a:r>
              <a:rPr lang="en-US" dirty="0" smtClean="0"/>
              <a:t>The Flyweight pattern describes how to share objects to allow their use at fine granularities without prohibitive costs.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normAutofit lnSpcReduction="10000"/>
          </a:bodyPr>
          <a:lstStyle/>
          <a:p>
            <a:r>
              <a:rPr lang="en-US" dirty="0" smtClean="0"/>
              <a:t>Flyweight pattern (Wikipedia)</a:t>
            </a:r>
          </a:p>
          <a:p>
            <a:pPr lvl="1">
              <a:buNone/>
            </a:pPr>
            <a:r>
              <a:rPr lang="en-US" sz="1800" dirty="0" smtClean="0">
                <a:hlinkClick r:id="rId2"/>
              </a:rPr>
              <a:t>http://en.wikipedia.org/wiki/Flyweight_pattern</a:t>
            </a:r>
            <a:endParaRPr lang="en-US" sz="1800" dirty="0" smtClean="0"/>
          </a:p>
          <a:p>
            <a:r>
              <a:rPr lang="en-US" dirty="0" smtClean="0"/>
              <a:t>Flyweight (</a:t>
            </a:r>
            <a:r>
              <a:rPr lang="en-US" dirty="0" err="1" smtClean="0"/>
              <a:t>doFactory</a:t>
            </a:r>
            <a:r>
              <a:rPr lang="en-US" dirty="0" smtClean="0"/>
              <a:t>)</a:t>
            </a:r>
          </a:p>
          <a:p>
            <a:pPr lvl="1">
              <a:buNone/>
            </a:pPr>
            <a:r>
              <a:rPr lang="en-US" sz="1800" dirty="0" smtClean="0">
                <a:hlinkClick r:id="rId3"/>
              </a:rPr>
              <a:t>http://www.dofactory.com/Patterns/PatternFlyweight.aspx</a:t>
            </a:r>
            <a:endParaRPr lang="en-US" sz="1800" dirty="0" smtClean="0"/>
          </a:p>
          <a:p>
            <a:r>
              <a:rPr lang="en-US" dirty="0" smtClean="0"/>
              <a:t>Flyweight Design Pattern (</a:t>
            </a:r>
            <a:r>
              <a:rPr lang="en-US" dirty="0" err="1" smtClean="0"/>
              <a:t>SourceMaking</a:t>
            </a:r>
            <a:r>
              <a:rPr lang="en-US" dirty="0" smtClean="0"/>
              <a:t>)</a:t>
            </a:r>
          </a:p>
          <a:p>
            <a:pPr lvl="1">
              <a:buNone/>
            </a:pPr>
            <a:r>
              <a:rPr lang="en-US" sz="1800" dirty="0" smtClean="0">
                <a:hlinkClick r:id="rId4"/>
              </a:rPr>
              <a:t>http://sourcemaking.com/design_patterns/flyweight</a:t>
            </a:r>
            <a:endParaRPr lang="en-US" sz="1800" dirty="0" smtClean="0">
              <a:hlinkClick r:id="rId5"/>
            </a:endParaRPr>
          </a:p>
          <a:p>
            <a:r>
              <a:rPr lang="en-US" dirty="0" smtClean="0"/>
              <a:t>Make your apps fly (David Geary – </a:t>
            </a:r>
            <a:r>
              <a:rPr lang="en-US" dirty="0" err="1" smtClean="0"/>
              <a:t>JavaWorld</a:t>
            </a:r>
            <a:r>
              <a:rPr lang="en-US" dirty="0" smtClean="0"/>
              <a:t>)</a:t>
            </a:r>
          </a:p>
          <a:p>
            <a:pPr lvl="1">
              <a:buNone/>
            </a:pPr>
            <a:r>
              <a:rPr lang="en-US" sz="1750" dirty="0" smtClean="0">
                <a:hlinkClick r:id="rId6"/>
              </a:rPr>
              <a:t>http://www.javaworld.com/javaworld/jw-07-2003/jw-0725-designpatterns.html</a:t>
            </a:r>
            <a:endParaRPr lang="en-US" sz="1750" dirty="0" smtClean="0"/>
          </a:p>
          <a:p>
            <a:r>
              <a:rPr lang="en-US" dirty="0" smtClean="0"/>
              <a:t>Enums in Java (One More Time)</a:t>
            </a:r>
            <a:br>
              <a:rPr lang="en-US" dirty="0" smtClean="0"/>
            </a:br>
            <a:r>
              <a:rPr lang="en-US" dirty="0" smtClean="0"/>
              <a:t>(John Moore – O’Reilly Media’s onJava.com)</a:t>
            </a:r>
          </a:p>
          <a:p>
            <a:pPr lvl="1">
              <a:buNone/>
            </a:pPr>
            <a:r>
              <a:rPr lang="en-US" dirty="0" smtClean="0">
                <a:hlinkClick r:id="rId7"/>
              </a:rPr>
              <a:t>http://onjava.com/pub/a/onjava/2003/04/23/jenum.html</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versus Extrinsic State</a:t>
            </a:r>
            <a:endParaRPr lang="en-US" dirty="0"/>
          </a:p>
        </p:txBody>
      </p:sp>
      <p:sp>
        <p:nvSpPr>
          <p:cNvPr id="3" name="Content Placeholder 2"/>
          <p:cNvSpPr>
            <a:spLocks noGrp="1"/>
          </p:cNvSpPr>
          <p:nvPr>
            <p:ph sz="quarter" idx="1"/>
          </p:nvPr>
        </p:nvSpPr>
        <p:spPr/>
        <p:txBody>
          <a:bodyPr>
            <a:normAutofit lnSpcReduction="10000"/>
          </a:bodyPr>
          <a:lstStyle/>
          <a:p>
            <a:r>
              <a:rPr lang="en-US" sz="2350" dirty="0" smtClean="0"/>
              <a:t>A flyweight is a shared object that can be used in multiple contexts simultaneously.  Flyweights cannot make assumptions about the context in which they operate.</a:t>
            </a:r>
          </a:p>
          <a:p>
            <a:r>
              <a:rPr lang="en-US" sz="2350" dirty="0" smtClean="0"/>
              <a:t>The state of an object is the complete set of all attribute values of that object at a point in time.  A flyweight object can have both intrinsic state and extrinsic state.</a:t>
            </a:r>
          </a:p>
          <a:p>
            <a:r>
              <a:rPr lang="en-US" sz="2350" dirty="0" smtClean="0"/>
              <a:t>Intrinsic State</a:t>
            </a:r>
          </a:p>
          <a:p>
            <a:pPr lvl="1"/>
            <a:r>
              <a:rPr lang="en-US" dirty="0" smtClean="0"/>
              <a:t>independent of the flyweight’s context</a:t>
            </a:r>
          </a:p>
          <a:p>
            <a:pPr lvl="1"/>
            <a:r>
              <a:rPr lang="en-US" dirty="0" smtClean="0"/>
              <a:t>stored in the flyweight</a:t>
            </a:r>
          </a:p>
          <a:p>
            <a:r>
              <a:rPr lang="en-US" sz="2350" dirty="0" smtClean="0"/>
              <a:t>Extrinsic State</a:t>
            </a:r>
          </a:p>
          <a:p>
            <a:pPr lvl="1"/>
            <a:r>
              <a:rPr lang="en-US" dirty="0" smtClean="0"/>
              <a:t>depends on and varies with the object’s context</a:t>
            </a:r>
          </a:p>
          <a:p>
            <a:pPr lvl="1"/>
            <a:r>
              <a:rPr lang="en-US" dirty="0" smtClean="0"/>
              <a:t>cannot be shared (cannot be stored in the flyweight)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rmAutofit fontScale="90000"/>
          </a:bodyPr>
          <a:lstStyle/>
          <a:p>
            <a:r>
              <a:rPr lang="en-US" dirty="0" smtClean="0"/>
              <a:t>Intrinsic versus Extrinsic State</a:t>
            </a:r>
            <a:br>
              <a:rPr lang="en-US" dirty="0" smtClean="0"/>
            </a:br>
            <a:r>
              <a:rPr lang="en-US" sz="2800" dirty="0"/>
              <a:t>Example:  A document editor</a:t>
            </a:r>
            <a:endParaRPr lang="en-US" sz="2800" dirty="0"/>
          </a:p>
        </p:txBody>
      </p:sp>
      <p:sp>
        <p:nvSpPr>
          <p:cNvPr id="3" name="Content Placeholder 2"/>
          <p:cNvSpPr>
            <a:spLocks noGrp="1"/>
          </p:cNvSpPr>
          <p:nvPr>
            <p:ph sz="quarter" idx="1"/>
          </p:nvPr>
        </p:nvSpPr>
        <p:spPr/>
        <p:txBody>
          <a:bodyPr/>
          <a:lstStyle/>
          <a:p>
            <a:r>
              <a:rPr lang="en-US" sz="2350" dirty="0" smtClean="0"/>
              <a:t>A </a:t>
            </a:r>
            <a:r>
              <a:rPr lang="en-US" sz="2350" dirty="0" smtClean="0"/>
              <a:t>document editor can create a flyweight for each letter of the alphabet.  </a:t>
            </a:r>
            <a:endParaRPr lang="en-US" sz="2350" dirty="0" smtClean="0"/>
          </a:p>
          <a:p>
            <a:r>
              <a:rPr lang="en-US" sz="2350" dirty="0" smtClean="0"/>
              <a:t>The </a:t>
            </a:r>
            <a:r>
              <a:rPr lang="en-US" sz="2350" dirty="0" smtClean="0"/>
              <a:t>character code is intrinsic state and is stored as part of the flyweight object for the character.  </a:t>
            </a:r>
            <a:endParaRPr lang="en-US" sz="2350" dirty="0" smtClean="0"/>
          </a:p>
          <a:p>
            <a:r>
              <a:rPr lang="en-US" sz="2350" dirty="0" smtClean="0"/>
              <a:t>The </a:t>
            </a:r>
            <a:r>
              <a:rPr lang="en-US" sz="2350" dirty="0" smtClean="0"/>
              <a:t>coordinate position of the character within the document and its typographic style are extrinsic.  </a:t>
            </a:r>
            <a:endParaRPr lang="en-US" sz="2350" dirty="0" smtClean="0"/>
          </a:p>
          <a:p>
            <a:r>
              <a:rPr lang="en-US" sz="2350" dirty="0" smtClean="0"/>
              <a:t>They </a:t>
            </a:r>
            <a:r>
              <a:rPr lang="en-US" sz="2350" dirty="0" smtClean="0"/>
              <a:t>can be computed from the text layout algorithms and formatting commands in effect wherever the character appears.</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Flyweight Pattern</a:t>
            </a:r>
          </a:p>
        </p:txBody>
      </p:sp>
      <p:sp>
        <p:nvSpPr>
          <p:cNvPr id="8195" name="Rectangle 38"/>
          <p:cNvSpPr>
            <a:spLocks noGrp="1" noChangeArrowheads="1"/>
          </p:cNvSpPr>
          <p:nvPr>
            <p:ph sz="quarter" idx="1"/>
          </p:nvPr>
        </p:nvSpPr>
        <p:spPr/>
        <p:txBody>
          <a:bodyPr>
            <a:normAutofit lnSpcReduction="10000"/>
          </a:bodyPr>
          <a:lstStyle/>
          <a:p>
            <a:pPr eaLnBrk="1" hangingPunct="1"/>
            <a:r>
              <a:rPr lang="en-US" dirty="0" smtClean="0"/>
              <a:t>Intent:  Use sharing to support large numbers of</a:t>
            </a:r>
            <a:br>
              <a:rPr lang="en-US" dirty="0" smtClean="0"/>
            </a:br>
            <a:r>
              <a:rPr lang="en-US" dirty="0" smtClean="0"/>
              <a:t>fine-grained objects efficiently.</a:t>
            </a:r>
          </a:p>
          <a:p>
            <a:pPr eaLnBrk="1" hangingPunct="1"/>
            <a:r>
              <a:rPr lang="en-US" dirty="0" smtClean="0"/>
              <a:t>Applicability:  Apply </a:t>
            </a:r>
            <a:r>
              <a:rPr lang="en-US" smtClean="0"/>
              <a:t>the Flyweight </a:t>
            </a:r>
            <a:r>
              <a:rPr lang="en-US" dirty="0" smtClean="0"/>
              <a:t>pattern when </a:t>
            </a:r>
            <a:r>
              <a:rPr lang="en-US" b="1" i="1" dirty="0" smtClean="0"/>
              <a:t>all</a:t>
            </a:r>
            <a:r>
              <a:rPr lang="en-US" dirty="0" smtClean="0"/>
              <a:t> of the following are true:</a:t>
            </a:r>
          </a:p>
          <a:p>
            <a:pPr lvl="1" eaLnBrk="1" hangingPunct="1"/>
            <a:r>
              <a:rPr lang="en-US" dirty="0" smtClean="0"/>
              <a:t>An application uses a large number of objects.</a:t>
            </a:r>
          </a:p>
          <a:p>
            <a:pPr lvl="1" eaLnBrk="1" hangingPunct="1"/>
            <a:r>
              <a:rPr lang="en-US" dirty="0" smtClean="0"/>
              <a:t>Storage costs are high because of the sheer quantity of objects.</a:t>
            </a:r>
          </a:p>
          <a:p>
            <a:pPr lvl="1" eaLnBrk="1" hangingPunct="1"/>
            <a:r>
              <a:rPr lang="en-US" dirty="0" smtClean="0"/>
              <a:t>Most object state can be made extrinsic.</a:t>
            </a:r>
          </a:p>
          <a:p>
            <a:pPr lvl="1" eaLnBrk="1" hangingPunct="1"/>
            <a:r>
              <a:rPr lang="en-US" dirty="0" smtClean="0"/>
              <a:t>Many groups of objects may be replaced by relatively few shared objects once extrinsic state is removed.</a:t>
            </a:r>
          </a:p>
          <a:p>
            <a:pPr lvl="1" eaLnBrk="1" hangingPunct="1"/>
            <a:r>
              <a:rPr lang="en-US" dirty="0" smtClean="0"/>
              <a:t>The application doesn’t depend on object identity.  Since flyweight objects are shared, identity tests will return true for conceptually distinct objects.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Flyweight Pattern</a:t>
            </a:r>
            <a:br>
              <a:rPr lang="en-US" dirty="0" smtClean="0"/>
            </a:br>
            <a:r>
              <a:rPr lang="en-US" sz="2400" dirty="0"/>
              <a:t>Structure</a:t>
            </a:r>
          </a:p>
        </p:txBody>
      </p:sp>
      <p:sp>
        <p:nvSpPr>
          <p:cNvPr id="8199" name="Rectangle 40"/>
          <p:cNvSpPr>
            <a:spLocks noChangeArrowheads="1"/>
          </p:cNvSpPr>
          <p:nvPr/>
        </p:nvSpPr>
        <p:spPr bwMode="auto">
          <a:xfrm>
            <a:off x="884238" y="4983639"/>
            <a:ext cx="1736725" cy="639762"/>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700" dirty="0" smtClean="0"/>
              <a:t>Client</a:t>
            </a:r>
            <a:endParaRPr lang="en-US" sz="1700" dirty="0"/>
          </a:p>
        </p:txBody>
      </p:sp>
      <p:sp>
        <p:nvSpPr>
          <p:cNvPr id="8204" name="AutoShape 65"/>
          <p:cNvSpPr>
            <a:spLocks noChangeArrowheads="1"/>
          </p:cNvSpPr>
          <p:nvPr/>
        </p:nvSpPr>
        <p:spPr bwMode="auto">
          <a:xfrm>
            <a:off x="5683100" y="4065387"/>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grpSp>
        <p:nvGrpSpPr>
          <p:cNvPr id="63" name="Group 62"/>
          <p:cNvGrpSpPr/>
          <p:nvPr/>
        </p:nvGrpSpPr>
        <p:grpSpPr>
          <a:xfrm>
            <a:off x="4539941" y="3048000"/>
            <a:ext cx="2468880" cy="1005840"/>
            <a:chOff x="5562600" y="2362200"/>
            <a:chExt cx="2377440" cy="914400"/>
          </a:xfrm>
        </p:grpSpPr>
        <p:sp>
          <p:nvSpPr>
            <p:cNvPr id="60" name="Rectangle 54"/>
            <p:cNvSpPr>
              <a:spLocks noChangeArrowheads="1"/>
            </p:cNvSpPr>
            <p:nvPr/>
          </p:nvSpPr>
          <p:spPr bwMode="auto">
            <a:xfrm>
              <a:off x="5562600" y="2362200"/>
              <a:ext cx="2377440" cy="9144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700" i="1" dirty="0" smtClean="0"/>
                <a:t>Flyweight</a:t>
              </a:r>
              <a:endParaRPr lang="en-US" sz="1700" i="1" dirty="0"/>
            </a:p>
            <a:p>
              <a:endParaRPr lang="en-US" sz="1700" dirty="0"/>
            </a:p>
            <a:p>
              <a:r>
                <a:rPr lang="en-US" sz="1700" dirty="0" smtClean="0"/>
                <a:t>operation(</a:t>
              </a:r>
              <a:r>
                <a:rPr lang="en-US" sz="1700" dirty="0" err="1" smtClean="0"/>
                <a:t>extrinsicState</a:t>
              </a:r>
              <a:r>
                <a:rPr lang="en-US" sz="1700" dirty="0" smtClean="0"/>
                <a:t>)</a:t>
              </a:r>
              <a:endParaRPr lang="en-US" sz="1700" dirty="0"/>
            </a:p>
          </p:txBody>
        </p:sp>
        <p:sp>
          <p:nvSpPr>
            <p:cNvPr id="61" name="Line 55"/>
            <p:cNvSpPr>
              <a:spLocks noChangeShapeType="1"/>
            </p:cNvSpPr>
            <p:nvPr/>
          </p:nvSpPr>
          <p:spPr bwMode="auto">
            <a:xfrm>
              <a:off x="5562600" y="2759576"/>
              <a:ext cx="237744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sp>
          <p:nvSpPr>
            <p:cNvPr id="62" name="Line 56"/>
            <p:cNvSpPr>
              <a:spLocks noChangeShapeType="1"/>
            </p:cNvSpPr>
            <p:nvPr/>
          </p:nvSpPr>
          <p:spPr bwMode="auto">
            <a:xfrm>
              <a:off x="5562600" y="2873476"/>
              <a:ext cx="237744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grpSp>
      <p:grpSp>
        <p:nvGrpSpPr>
          <p:cNvPr id="103" name="Group 102"/>
          <p:cNvGrpSpPr/>
          <p:nvPr/>
        </p:nvGrpSpPr>
        <p:grpSpPr>
          <a:xfrm>
            <a:off x="5955682" y="4572000"/>
            <a:ext cx="2926080" cy="1737360"/>
            <a:chOff x="6124875" y="4666650"/>
            <a:chExt cx="2743200" cy="1645920"/>
          </a:xfrm>
        </p:grpSpPr>
        <p:sp>
          <p:nvSpPr>
            <p:cNvPr id="65" name="Rectangle 54"/>
            <p:cNvSpPr>
              <a:spLocks noChangeArrowheads="1"/>
            </p:cNvSpPr>
            <p:nvPr/>
          </p:nvSpPr>
          <p:spPr bwMode="auto">
            <a:xfrm>
              <a:off x="6124875" y="4666650"/>
              <a:ext cx="2743200" cy="164592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700" dirty="0" smtClean="0"/>
                <a:t>UnsharedConcreteFlyweight</a:t>
              </a:r>
              <a:endParaRPr lang="en-US" sz="1700" dirty="0"/>
            </a:p>
            <a:p>
              <a:pPr algn="l"/>
              <a:endParaRPr lang="en-US" sz="1700" dirty="0" smtClean="0"/>
            </a:p>
            <a:p>
              <a:pPr algn="l"/>
              <a:r>
                <a:rPr lang="en-US" sz="1700" dirty="0" err="1" smtClean="0"/>
                <a:t>intrinsicState</a:t>
              </a:r>
              <a:endParaRPr lang="en-US" sz="1700" dirty="0" smtClean="0"/>
            </a:p>
            <a:p>
              <a:pPr algn="l"/>
              <a:r>
                <a:rPr lang="en-US" sz="1700" dirty="0" err="1" smtClean="0"/>
                <a:t>extrinsicState</a:t>
              </a:r>
              <a:endParaRPr lang="en-US" sz="1700" dirty="0" smtClean="0"/>
            </a:p>
            <a:p>
              <a:pPr algn="l"/>
              <a:endParaRPr lang="en-US" sz="1700" dirty="0"/>
            </a:p>
            <a:p>
              <a:pPr algn="l"/>
              <a:r>
                <a:rPr lang="en-US" sz="1700" dirty="0" smtClean="0"/>
                <a:t>operation(</a:t>
              </a:r>
              <a:r>
                <a:rPr lang="en-US" sz="1700" dirty="0" err="1" smtClean="0"/>
                <a:t>extrinsicState</a:t>
              </a:r>
              <a:r>
                <a:rPr lang="en-US" sz="1700" dirty="0" smtClean="0"/>
                <a:t>)</a:t>
              </a:r>
            </a:p>
          </p:txBody>
        </p:sp>
        <p:sp>
          <p:nvSpPr>
            <p:cNvPr id="66" name="Line 55"/>
            <p:cNvSpPr>
              <a:spLocks noChangeShapeType="1"/>
            </p:cNvSpPr>
            <p:nvPr/>
          </p:nvSpPr>
          <p:spPr bwMode="auto">
            <a:xfrm>
              <a:off x="6124875" y="5867400"/>
              <a:ext cx="27432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sp>
          <p:nvSpPr>
            <p:cNvPr id="67" name="Line 56"/>
            <p:cNvSpPr>
              <a:spLocks noChangeShapeType="1"/>
            </p:cNvSpPr>
            <p:nvPr/>
          </p:nvSpPr>
          <p:spPr bwMode="auto">
            <a:xfrm>
              <a:off x="6124875" y="5123850"/>
              <a:ext cx="27432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grpSp>
      <p:grpSp>
        <p:nvGrpSpPr>
          <p:cNvPr id="74" name="Group 73"/>
          <p:cNvGrpSpPr/>
          <p:nvPr/>
        </p:nvGrpSpPr>
        <p:grpSpPr>
          <a:xfrm>
            <a:off x="3124200" y="4572000"/>
            <a:ext cx="2468880" cy="1463040"/>
            <a:chOff x="3200400" y="4114800"/>
            <a:chExt cx="2377440" cy="1371600"/>
          </a:xfrm>
        </p:grpSpPr>
        <p:sp>
          <p:nvSpPr>
            <p:cNvPr id="70" name="Rectangle 54"/>
            <p:cNvSpPr>
              <a:spLocks noChangeArrowheads="1"/>
            </p:cNvSpPr>
            <p:nvPr/>
          </p:nvSpPr>
          <p:spPr bwMode="auto">
            <a:xfrm>
              <a:off x="3200400" y="4114800"/>
              <a:ext cx="2377440" cy="137160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700" dirty="0" smtClean="0"/>
                <a:t>    ConcreteFlyweight</a:t>
              </a:r>
              <a:endParaRPr lang="en-US" sz="1700" dirty="0"/>
            </a:p>
            <a:p>
              <a:pPr algn="l"/>
              <a:endParaRPr lang="en-US" sz="1700" dirty="0" smtClean="0"/>
            </a:p>
            <a:p>
              <a:pPr algn="l"/>
              <a:r>
                <a:rPr lang="en-US" sz="1700" dirty="0" err="1" smtClean="0"/>
                <a:t>intrinsicState</a:t>
              </a:r>
              <a:endParaRPr lang="en-US" sz="1700" dirty="0" smtClean="0"/>
            </a:p>
            <a:p>
              <a:pPr algn="l"/>
              <a:endParaRPr lang="en-US" sz="1700" dirty="0"/>
            </a:p>
            <a:p>
              <a:pPr algn="l"/>
              <a:r>
                <a:rPr lang="en-US" sz="1700" dirty="0" smtClean="0"/>
                <a:t>operation(</a:t>
              </a:r>
              <a:r>
                <a:rPr lang="en-US" sz="1700" dirty="0" err="1" smtClean="0"/>
                <a:t>extrinsicState</a:t>
              </a:r>
              <a:r>
                <a:rPr lang="en-US" sz="1700" dirty="0" smtClean="0"/>
                <a:t>)</a:t>
              </a:r>
            </a:p>
          </p:txBody>
        </p:sp>
        <p:sp>
          <p:nvSpPr>
            <p:cNvPr id="71" name="Line 55"/>
            <p:cNvSpPr>
              <a:spLocks noChangeShapeType="1"/>
            </p:cNvSpPr>
            <p:nvPr/>
          </p:nvSpPr>
          <p:spPr bwMode="auto">
            <a:xfrm>
              <a:off x="3200400" y="5029200"/>
              <a:ext cx="237744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sp>
          <p:nvSpPr>
            <p:cNvPr id="72" name="Line 56"/>
            <p:cNvSpPr>
              <a:spLocks noChangeShapeType="1"/>
            </p:cNvSpPr>
            <p:nvPr/>
          </p:nvSpPr>
          <p:spPr bwMode="auto">
            <a:xfrm>
              <a:off x="3200400" y="4572000"/>
              <a:ext cx="237744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grpSp>
      <p:cxnSp>
        <p:nvCxnSpPr>
          <p:cNvPr id="76" name="Elbow Connector 75"/>
          <p:cNvCxnSpPr>
            <a:stCxn id="8204" idx="3"/>
            <a:endCxn id="70" idx="0"/>
          </p:cNvCxnSpPr>
          <p:nvPr/>
        </p:nvCxnSpPr>
        <p:spPr bwMode="auto">
          <a:xfrm rot="5400000">
            <a:off x="4904486" y="3702105"/>
            <a:ext cx="324050" cy="141574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78" name="Elbow Connector 77"/>
          <p:cNvCxnSpPr>
            <a:stCxn id="8204" idx="3"/>
            <a:endCxn id="65" idx="0"/>
          </p:cNvCxnSpPr>
          <p:nvPr/>
        </p:nvCxnSpPr>
        <p:spPr bwMode="auto">
          <a:xfrm rot="16200000" flipH="1">
            <a:off x="6434526" y="3587804"/>
            <a:ext cx="324050" cy="164434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1" name="Elbow Connector 80"/>
          <p:cNvCxnSpPr>
            <a:stCxn id="50" idx="2"/>
            <a:endCxn id="8199" idx="0"/>
          </p:cNvCxnSpPr>
          <p:nvPr/>
        </p:nvCxnSpPr>
        <p:spPr bwMode="auto">
          <a:xfrm>
            <a:off x="1752600" y="4053840"/>
            <a:ext cx="1" cy="929799"/>
          </a:xfrm>
          <a:prstGeom prst="straightConnector1">
            <a:avLst/>
          </a:prstGeom>
          <a:noFill/>
          <a:ln w="12700" cap="flat" cmpd="sng" algn="ctr">
            <a:solidFill>
              <a:schemeClr val="tx1"/>
            </a:solidFill>
            <a:prstDash val="solid"/>
            <a:round/>
            <a:headEnd type="stealth" w="lg" len="lg"/>
            <a:tailEnd type="none" w="med" len="med"/>
          </a:ln>
          <a:effectLst/>
        </p:spPr>
      </p:cxnSp>
      <p:cxnSp>
        <p:nvCxnSpPr>
          <p:cNvPr id="83" name="Elbow Connector 82"/>
          <p:cNvCxnSpPr>
            <a:stCxn id="8199" idx="3"/>
            <a:endCxn id="70" idx="1"/>
          </p:cNvCxnSpPr>
          <p:nvPr/>
        </p:nvCxnSpPr>
        <p:spPr bwMode="auto">
          <a:xfrm>
            <a:off x="2620963" y="5303520"/>
            <a:ext cx="503237"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84" name="Elbow Connector 82"/>
          <p:cNvCxnSpPr>
            <a:stCxn id="8199" idx="2"/>
            <a:endCxn id="65" idx="1"/>
          </p:cNvCxnSpPr>
          <p:nvPr/>
        </p:nvCxnSpPr>
        <p:spPr bwMode="auto">
          <a:xfrm rot="5400000" flipH="1" flipV="1">
            <a:off x="3762780" y="3430500"/>
            <a:ext cx="182721" cy="4203081"/>
          </a:xfrm>
          <a:prstGeom prst="bentConnector4">
            <a:avLst>
              <a:gd name="adj1" fmla="val -341086"/>
              <a:gd name="adj2" fmla="val 94681"/>
            </a:avLst>
          </a:prstGeom>
          <a:noFill/>
          <a:ln w="12700" cap="flat" cmpd="sng" algn="ctr">
            <a:solidFill>
              <a:schemeClr val="tx1"/>
            </a:solidFill>
            <a:prstDash val="solid"/>
            <a:round/>
            <a:headEnd type="none" w="med" len="med"/>
            <a:tailEnd type="stealth" w="lg" len="lg"/>
          </a:ln>
          <a:effectLst/>
        </p:spPr>
      </p:cxnSp>
      <p:sp>
        <p:nvSpPr>
          <p:cNvPr id="90" name="AutoShape 14"/>
          <p:cNvSpPr>
            <a:spLocks noChangeArrowheads="1"/>
          </p:cNvSpPr>
          <p:nvPr/>
        </p:nvSpPr>
        <p:spPr bwMode="gray">
          <a:xfrm>
            <a:off x="2667000" y="3459639"/>
            <a:ext cx="274637" cy="182562"/>
          </a:xfrm>
          <a:prstGeom prst="diamond">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92" name="Elbow Connector 91"/>
          <p:cNvCxnSpPr>
            <a:stCxn id="90" idx="3"/>
            <a:endCxn id="60" idx="1"/>
          </p:cNvCxnSpPr>
          <p:nvPr/>
        </p:nvCxnSpPr>
        <p:spPr bwMode="auto">
          <a:xfrm>
            <a:off x="2941637" y="3550920"/>
            <a:ext cx="1598304"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93" name="TextBox 92"/>
          <p:cNvSpPr txBox="1"/>
          <p:nvPr/>
        </p:nvSpPr>
        <p:spPr>
          <a:xfrm>
            <a:off x="4219875" y="3244318"/>
            <a:ext cx="284052" cy="400110"/>
          </a:xfrm>
          <a:prstGeom prst="rect">
            <a:avLst/>
          </a:prstGeom>
          <a:noFill/>
        </p:spPr>
        <p:txBody>
          <a:bodyPr wrap="none" rtlCol="0">
            <a:spAutoFit/>
          </a:bodyPr>
          <a:lstStyle/>
          <a:p>
            <a:r>
              <a:rPr lang="en-US" sz="2000" dirty="0" smtClean="0"/>
              <a:t>*</a:t>
            </a:r>
            <a:endParaRPr lang="en-US" sz="2000" dirty="0"/>
          </a:p>
        </p:txBody>
      </p:sp>
      <p:grpSp>
        <p:nvGrpSpPr>
          <p:cNvPr id="112" name="Group 111"/>
          <p:cNvGrpSpPr/>
          <p:nvPr/>
        </p:nvGrpSpPr>
        <p:grpSpPr>
          <a:xfrm>
            <a:off x="838200" y="3048000"/>
            <a:ext cx="1828800" cy="1005840"/>
            <a:chOff x="1159793" y="3160711"/>
            <a:chExt cx="1828800" cy="914400"/>
          </a:xfrm>
        </p:grpSpPr>
        <p:sp>
          <p:nvSpPr>
            <p:cNvPr id="50" name="Rectangle 54"/>
            <p:cNvSpPr>
              <a:spLocks noChangeArrowheads="1"/>
            </p:cNvSpPr>
            <p:nvPr/>
          </p:nvSpPr>
          <p:spPr bwMode="auto">
            <a:xfrm>
              <a:off x="1159793" y="3160711"/>
              <a:ext cx="1828800" cy="9144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700" dirty="0" smtClean="0"/>
                <a:t>FlyweightFactory</a:t>
              </a:r>
              <a:endParaRPr lang="en-US" sz="1700" dirty="0"/>
            </a:p>
            <a:p>
              <a:endParaRPr lang="en-US" sz="1700" dirty="0"/>
            </a:p>
            <a:p>
              <a:r>
                <a:rPr lang="en-US" sz="1700" dirty="0" err="1" smtClean="0"/>
                <a:t>getFlyweight</a:t>
              </a:r>
              <a:r>
                <a:rPr lang="en-US" sz="1700" dirty="0" smtClean="0"/>
                <a:t>(key)</a:t>
              </a:r>
              <a:endParaRPr lang="en-US" sz="1700" dirty="0"/>
            </a:p>
          </p:txBody>
        </p:sp>
        <p:sp>
          <p:nvSpPr>
            <p:cNvPr id="52" name="Line 55"/>
            <p:cNvSpPr>
              <a:spLocks noChangeShapeType="1"/>
            </p:cNvSpPr>
            <p:nvPr/>
          </p:nvSpPr>
          <p:spPr bwMode="auto">
            <a:xfrm>
              <a:off x="1159793" y="3558087"/>
              <a:ext cx="18288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sp>
          <p:nvSpPr>
            <p:cNvPr id="54" name="Line 56"/>
            <p:cNvSpPr>
              <a:spLocks noChangeShapeType="1"/>
            </p:cNvSpPr>
            <p:nvPr/>
          </p:nvSpPr>
          <p:spPr bwMode="auto">
            <a:xfrm>
              <a:off x="1159793" y="3671987"/>
              <a:ext cx="18288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sz="1700"/>
            </a:p>
          </p:txBody>
        </p:sp>
        <p:sp>
          <p:nvSpPr>
            <p:cNvPr id="106" name="AutoShape 24"/>
            <p:cNvSpPr>
              <a:spLocks noChangeArrowheads="1"/>
            </p:cNvSpPr>
            <p:nvPr/>
          </p:nvSpPr>
          <p:spPr bwMode="auto">
            <a:xfrm>
              <a:off x="1159793" y="38100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sz="1700"/>
            </a:p>
          </p:txBody>
        </p:sp>
      </p:grpSp>
      <p:grpSp>
        <p:nvGrpSpPr>
          <p:cNvPr id="111" name="Group 110"/>
          <p:cNvGrpSpPr/>
          <p:nvPr/>
        </p:nvGrpSpPr>
        <p:grpSpPr>
          <a:xfrm>
            <a:off x="2330167" y="1295400"/>
            <a:ext cx="3017520" cy="1645920"/>
            <a:chOff x="2362200" y="1474106"/>
            <a:chExt cx="2834640" cy="1573894"/>
          </a:xfrm>
        </p:grpSpPr>
        <p:grpSp>
          <p:nvGrpSpPr>
            <p:cNvPr id="79" name="Group 78"/>
            <p:cNvGrpSpPr/>
            <p:nvPr/>
          </p:nvGrpSpPr>
          <p:grpSpPr>
            <a:xfrm>
              <a:off x="2362200" y="1474106"/>
              <a:ext cx="2834640" cy="1573894"/>
              <a:chOff x="1371600" y="3429000"/>
              <a:chExt cx="2834640" cy="1573894"/>
            </a:xfrm>
          </p:grpSpPr>
          <p:sp>
            <p:nvSpPr>
              <p:cNvPr id="8224" name="Rectangle 42"/>
              <p:cNvSpPr>
                <a:spLocks noChangeArrowheads="1"/>
              </p:cNvSpPr>
              <p:nvPr/>
            </p:nvSpPr>
            <p:spPr bwMode="auto">
              <a:xfrm>
                <a:off x="1455469" y="3429000"/>
                <a:ext cx="2743200" cy="1554480"/>
              </a:xfrm>
              <a:prstGeom prst="rect">
                <a:avLst/>
              </a:prstGeom>
              <a:noFill/>
              <a:ln w="12700">
                <a:noFill/>
                <a:miter lim="800000"/>
                <a:headEnd/>
                <a:tailEnd/>
              </a:ln>
            </p:spPr>
            <p:txBody>
              <a:bodyPr wrap="none" anchor="ctr"/>
              <a:lstStyle/>
              <a:p>
                <a:pPr algn="l"/>
                <a:r>
                  <a:rPr lang="en-US" sz="1700" dirty="0" smtClean="0"/>
                  <a:t>if (flyweight[key] exists)</a:t>
                </a:r>
              </a:p>
              <a:p>
                <a:pPr algn="l"/>
                <a:r>
                  <a:rPr lang="en-US" sz="1700" dirty="0" smtClean="0"/>
                  <a:t>    return existing flyweight</a:t>
                </a:r>
              </a:p>
              <a:p>
                <a:pPr algn="l"/>
                <a:r>
                  <a:rPr lang="en-US" sz="1700" dirty="0" smtClean="0"/>
                  <a:t>else</a:t>
                </a:r>
              </a:p>
              <a:p>
                <a:pPr algn="l"/>
                <a:r>
                  <a:rPr lang="en-US" sz="1700" dirty="0" smtClean="0"/>
                  <a:t>    create new flyweight</a:t>
                </a:r>
                <a:endParaRPr lang="en-US" sz="1700" dirty="0"/>
              </a:p>
              <a:p>
                <a:pPr algn="l"/>
                <a:r>
                  <a:rPr lang="en-US" sz="1700" dirty="0" smtClean="0"/>
                  <a:t>    add new flyweight to pool</a:t>
                </a:r>
              </a:p>
              <a:p>
                <a:pPr algn="l"/>
                <a:r>
                  <a:rPr lang="en-US" sz="1700" dirty="0" smtClean="0"/>
                  <a:t>    return new flyweight</a:t>
                </a:r>
              </a:p>
            </p:txBody>
          </p:sp>
          <p:grpSp>
            <p:nvGrpSpPr>
              <p:cNvPr id="3" name="Group 43"/>
              <p:cNvGrpSpPr>
                <a:grpSpLocks/>
              </p:cNvGrpSpPr>
              <p:nvPr/>
            </p:nvGrpSpPr>
            <p:grpSpPr bwMode="auto">
              <a:xfrm>
                <a:off x="1371600" y="3448414"/>
                <a:ext cx="2834640" cy="1554480"/>
                <a:chOff x="1680" y="2201"/>
                <a:chExt cx="2361" cy="693"/>
              </a:xfrm>
            </p:grpSpPr>
            <p:sp>
              <p:nvSpPr>
                <p:cNvPr id="8226" name="AutoShape 44"/>
                <p:cNvSpPr>
                  <a:spLocks noChangeArrowheads="1"/>
                </p:cNvSpPr>
                <p:nvPr/>
              </p:nvSpPr>
              <p:spPr bwMode="auto">
                <a:xfrm>
                  <a:off x="3811" y="2201"/>
                  <a:ext cx="230" cy="230"/>
                </a:xfrm>
                <a:prstGeom prst="rtTriangle">
                  <a:avLst/>
                </a:prstGeom>
                <a:noFill/>
                <a:ln w="12700">
                  <a:solidFill>
                    <a:schemeClr val="tx1"/>
                  </a:solidFill>
                  <a:miter lim="800000"/>
                  <a:headEnd/>
                  <a:tailEnd/>
                </a:ln>
              </p:spPr>
              <p:txBody>
                <a:bodyPr wrap="none" anchor="ctr"/>
                <a:lstStyle/>
                <a:p>
                  <a:endParaRPr lang="en-US"/>
                </a:p>
              </p:txBody>
            </p:sp>
            <p:sp>
              <p:nvSpPr>
                <p:cNvPr id="8227" name="Line 45"/>
                <p:cNvSpPr>
                  <a:spLocks noChangeShapeType="1"/>
                </p:cNvSpPr>
                <p:nvPr/>
              </p:nvSpPr>
              <p:spPr bwMode="auto">
                <a:xfrm>
                  <a:off x="1680" y="2203"/>
                  <a:ext cx="0" cy="69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8" name="Line 46"/>
                <p:cNvSpPr>
                  <a:spLocks noChangeShapeType="1"/>
                </p:cNvSpPr>
                <p:nvPr/>
              </p:nvSpPr>
              <p:spPr bwMode="auto">
                <a:xfrm>
                  <a:off x="1680" y="2894"/>
                  <a:ext cx="236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9" name="Line 47"/>
                <p:cNvSpPr>
                  <a:spLocks noChangeShapeType="1"/>
                </p:cNvSpPr>
                <p:nvPr/>
              </p:nvSpPr>
              <p:spPr bwMode="auto">
                <a:xfrm>
                  <a:off x="1680" y="2201"/>
                  <a:ext cx="213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30" name="Line 48"/>
                <p:cNvSpPr>
                  <a:spLocks noChangeShapeType="1"/>
                </p:cNvSpPr>
                <p:nvPr/>
              </p:nvSpPr>
              <p:spPr bwMode="auto">
                <a:xfrm>
                  <a:off x="4041" y="2433"/>
                  <a:ext cx="0" cy="46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sp>
          <p:nvSpPr>
            <p:cNvPr id="107" name="AutoShape 24"/>
            <p:cNvSpPr>
              <a:spLocks noChangeArrowheads="1"/>
            </p:cNvSpPr>
            <p:nvPr/>
          </p:nvSpPr>
          <p:spPr bwMode="auto">
            <a:xfrm>
              <a:off x="2362200" y="2192791"/>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109" name="Elbow Connector 108"/>
          <p:cNvCxnSpPr>
            <a:stCxn id="107" idx="1"/>
            <a:endCxn id="106" idx="1"/>
          </p:cNvCxnSpPr>
          <p:nvPr/>
        </p:nvCxnSpPr>
        <p:spPr bwMode="auto">
          <a:xfrm rot="10800000" flipV="1">
            <a:off x="838201" y="2118361"/>
            <a:ext cx="1491967" cy="1718946"/>
          </a:xfrm>
          <a:prstGeom prst="bentConnector3">
            <a:avLst>
              <a:gd name="adj1" fmla="val 115322"/>
            </a:avLst>
          </a:prstGeom>
          <a:noFill/>
          <a:ln w="12700" cap="flat" cmpd="sng" algn="ctr">
            <a:solidFill>
              <a:schemeClr val="tx1"/>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Flyweight Pattern</a:t>
            </a:r>
            <a:br>
              <a:rPr lang="en-US" dirty="0" smtClean="0"/>
            </a:br>
            <a:r>
              <a:rPr lang="en-US" sz="2400" dirty="0"/>
              <a:t>Participants</a:t>
            </a:r>
          </a:p>
        </p:txBody>
      </p:sp>
      <p:sp>
        <p:nvSpPr>
          <p:cNvPr id="8195" name="Rectangle 38"/>
          <p:cNvSpPr>
            <a:spLocks noGrp="1" noChangeArrowheads="1"/>
          </p:cNvSpPr>
          <p:nvPr>
            <p:ph sz="quarter" idx="1"/>
          </p:nvPr>
        </p:nvSpPr>
        <p:spPr/>
        <p:txBody>
          <a:bodyPr>
            <a:normAutofit lnSpcReduction="10000"/>
          </a:bodyPr>
          <a:lstStyle/>
          <a:p>
            <a:r>
              <a:rPr lang="en-US" dirty="0" smtClean="0"/>
              <a:t>Flyweight</a:t>
            </a:r>
            <a:endParaRPr lang="en-US" dirty="0" smtClean="0"/>
          </a:p>
          <a:p>
            <a:pPr lvl="1"/>
            <a:r>
              <a:rPr lang="en-US" dirty="0" smtClean="0"/>
              <a:t>declares an interface through which flyweights can receive and act on extrinsic state.</a:t>
            </a:r>
          </a:p>
          <a:p>
            <a:r>
              <a:rPr lang="en-US" dirty="0" smtClean="0"/>
              <a:t>ConcreteFlyweight</a:t>
            </a:r>
          </a:p>
          <a:p>
            <a:pPr lvl="1"/>
            <a:r>
              <a:rPr lang="en-US" dirty="0" smtClean="0"/>
              <a:t>implements the Flyweight interface and adds storage for intrinsic state (if needed).</a:t>
            </a:r>
          </a:p>
          <a:p>
            <a:pPr lvl="1"/>
            <a:r>
              <a:rPr lang="en-US" dirty="0" smtClean="0"/>
              <a:t>shareable because it does not store an extrinsic state.</a:t>
            </a:r>
          </a:p>
          <a:p>
            <a:r>
              <a:rPr lang="en-US" dirty="0" smtClean="0"/>
              <a:t>UnsharedConcreteFlyweight</a:t>
            </a:r>
          </a:p>
          <a:p>
            <a:pPr lvl="1"/>
            <a:r>
              <a:rPr lang="en-US" dirty="0" smtClean="0"/>
              <a:t>implements the Flyweight interface.</a:t>
            </a:r>
          </a:p>
          <a:p>
            <a:pPr lvl="1"/>
            <a:r>
              <a:rPr lang="en-US" dirty="0" smtClean="0"/>
              <a:t>stores both intrinsic and extrinsic state.</a:t>
            </a:r>
          </a:p>
          <a:p>
            <a:pPr lvl="1"/>
            <a:r>
              <a:rPr lang="en-US" dirty="0" smtClean="0"/>
              <a:t>not shareable.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Flyweight Pattern</a:t>
            </a:r>
            <a:br>
              <a:rPr lang="en-US" dirty="0" smtClean="0"/>
            </a:br>
            <a:r>
              <a:rPr lang="en-US" sz="2400" dirty="0"/>
              <a:t>Participants (continued)</a:t>
            </a:r>
          </a:p>
        </p:txBody>
      </p:sp>
      <p:sp>
        <p:nvSpPr>
          <p:cNvPr id="8195" name="Rectangle 38"/>
          <p:cNvSpPr>
            <a:spLocks noGrp="1" noChangeArrowheads="1"/>
          </p:cNvSpPr>
          <p:nvPr>
            <p:ph sz="quarter" idx="1"/>
          </p:nvPr>
        </p:nvSpPr>
        <p:spPr/>
        <p:txBody>
          <a:bodyPr/>
          <a:lstStyle/>
          <a:p>
            <a:r>
              <a:rPr lang="en-US" dirty="0" err="1" smtClean="0"/>
              <a:t>FlyweightFactory</a:t>
            </a:r>
            <a:endParaRPr lang="en-US" dirty="0" smtClean="0"/>
          </a:p>
          <a:p>
            <a:pPr lvl="1"/>
            <a:r>
              <a:rPr lang="en-US" dirty="0" smtClean="0"/>
              <a:t>creates and manages Flyweight objects.</a:t>
            </a:r>
          </a:p>
          <a:p>
            <a:pPr lvl="1"/>
            <a:r>
              <a:rPr lang="en-US" dirty="0" smtClean="0"/>
              <a:t>ensures that flyweights are shared properly.</a:t>
            </a:r>
          </a:p>
          <a:p>
            <a:r>
              <a:rPr lang="en-US" dirty="0" smtClean="0"/>
              <a:t>Client</a:t>
            </a:r>
          </a:p>
          <a:p>
            <a:pPr lvl="1"/>
            <a:r>
              <a:rPr lang="en-US" dirty="0" smtClean="0"/>
              <a:t>maintains references to Flyweights.</a:t>
            </a:r>
          </a:p>
          <a:p>
            <a:pPr lvl="1"/>
            <a:r>
              <a:rPr lang="en-US" dirty="0" smtClean="0"/>
              <a:t>computes or stores the extrinsic states of Flyweights</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Flyweight Pattern</a:t>
            </a:r>
            <a:br>
              <a:rPr lang="en-US" dirty="0" smtClean="0"/>
            </a:br>
            <a:r>
              <a:rPr lang="en-US" sz="2400" dirty="0"/>
              <a:t>Collaborations</a:t>
            </a:r>
          </a:p>
        </p:txBody>
      </p:sp>
      <p:sp>
        <p:nvSpPr>
          <p:cNvPr id="9219" name="Rectangle 7"/>
          <p:cNvSpPr>
            <a:spLocks noGrp="1" noChangeArrowheads="1"/>
          </p:cNvSpPr>
          <p:nvPr>
            <p:ph sz="quarter" idx="1"/>
          </p:nvPr>
        </p:nvSpPr>
        <p:spPr/>
        <p:txBody>
          <a:bodyPr>
            <a:normAutofit/>
          </a:bodyPr>
          <a:lstStyle/>
          <a:p>
            <a:pPr eaLnBrk="1" hangingPunct="1"/>
            <a:r>
              <a:rPr lang="en-US" sz="2400" dirty="0" smtClean="0"/>
              <a:t>The </a:t>
            </a:r>
            <a:r>
              <a:rPr lang="en-US" sz="2400" dirty="0" smtClean="0"/>
              <a:t>state that a flyweight needs must be characterized as either intrinsic or extrinsic.  Intrinsic state is stored with the ConcreteFlyweight object.  Extrinsic state is stored or computed by client objects.  Clients pass this extrinsic state to a flyweight when they invoke its operations</a:t>
            </a:r>
            <a:r>
              <a:rPr lang="en-US" sz="2400" dirty="0" smtClean="0"/>
              <a:t>.</a:t>
            </a:r>
          </a:p>
          <a:p>
            <a:pPr eaLnBrk="1" hangingPunct="1"/>
            <a:endParaRPr lang="en-US" sz="2400" dirty="0" smtClean="0"/>
          </a:p>
          <a:p>
            <a:pPr eaLnBrk="1" hangingPunct="1"/>
            <a:r>
              <a:rPr lang="en-US" sz="2400" dirty="0" smtClean="0"/>
              <a:t>Clients should not instantiate ConcreteFlyweight objects directly.  Clients should obtain ConcreteFlyweight objects from the FlyweightFactory to ensure that they are shared properly.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5002</TotalTime>
  <Words>1203</Words>
  <Application>Microsoft Office PowerPoint</Application>
  <PresentationFormat>On-screen Show (4:3)</PresentationFormat>
  <Paragraphs>166</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The Flyweight Pattern (Structural)</vt:lpstr>
      <vt:lpstr>Motivation</vt:lpstr>
      <vt:lpstr>Intrinsic versus Extrinsic State</vt:lpstr>
      <vt:lpstr>Intrinsic versus Extrinsic State Example:  A document editor</vt:lpstr>
      <vt:lpstr>Flyweight Pattern</vt:lpstr>
      <vt:lpstr>Flyweight Pattern Structure</vt:lpstr>
      <vt:lpstr>Flyweight Pattern Participants</vt:lpstr>
      <vt:lpstr>Flyweight Pattern Participants (continued)</vt:lpstr>
      <vt:lpstr>Flyweight Pattern Collaborations</vt:lpstr>
      <vt:lpstr>Flyweight Pattern Consequences</vt:lpstr>
      <vt:lpstr>Flyweight Pattern Implementation</vt:lpstr>
      <vt:lpstr>Immutable Class</vt:lpstr>
      <vt:lpstr>Using Immutable Objects</vt:lpstr>
      <vt:lpstr>Flyweights and Immutable Objects</vt:lpstr>
      <vt:lpstr>Flyweight Pattern in Java</vt:lpstr>
      <vt:lpstr>Related Patterns</vt:lpstr>
      <vt:lpstr>Example for the Flyweight Pattern - WarGame</vt:lpstr>
      <vt:lpstr>Example for the Flyweight Pattern – WarGame</vt:lpstr>
      <vt:lpstr>Example for the Flyweight Pattern – WarGame</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286</cp:revision>
  <cp:lastPrinted>1999-09-29T12:48:05Z</cp:lastPrinted>
  <dcterms:created xsi:type="dcterms:W3CDTF">1998-10-23T20:46:09Z</dcterms:created>
  <dcterms:modified xsi:type="dcterms:W3CDTF">2013-10-31T14:33:28Z</dcterms:modified>
</cp:coreProperties>
</file>