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64" r:id="rId3"/>
    <p:sldId id="466" r:id="rId4"/>
    <p:sldId id="450" r:id="rId5"/>
    <p:sldId id="460" r:id="rId6"/>
    <p:sldId id="461" r:id="rId7"/>
    <p:sldId id="465" r:id="rId8"/>
    <p:sldId id="451" r:id="rId9"/>
    <p:sldId id="468" r:id="rId10"/>
    <p:sldId id="462" r:id="rId11"/>
    <p:sldId id="467" r:id="rId12"/>
    <p:sldId id="448" r:id="rId13"/>
    <p:sldId id="469" r:id="rId14"/>
    <p:sldId id="470" r:id="rId15"/>
    <p:sldId id="471" r:id="rId16"/>
    <p:sldId id="418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88" d="100"/>
          <a:sy n="88" d="100"/>
        </p:scale>
        <p:origin x="-12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410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7429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The Proxy Pattern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24-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8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010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RMI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284E5-3DCE-4B1A-BC6E-A154754F6714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7BF9203-25C8-4DF9-B98A-06A2727B46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3728DD5-025D-46D7-BF08-E11FFFF79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10/31/2013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0529CA9F-0F7A-47C8-A267-4EE632414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692A2384-5AF8-47E0-A44F-3F1539168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10E1542F-4AE0-4720-8263-E881464AAF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D05ABC1-E4E4-4795-82F0-39334438F8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10/31/2013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odesign.com/proxy-pattern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odesign.com/proxy-patter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design_patterns/proxy" TargetMode="External"/><Relationship Id="rId2" Type="http://schemas.openxmlformats.org/officeDocument/2006/relationships/hyperlink" Target="http://www.oodesign.com/proxy-patter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erpages.umbc.edu/~tarr/dp/lectures/Proxy-2pp.pdf" TargetMode="External"/><Relationship Id="rId5" Type="http://schemas.openxmlformats.org/officeDocument/2006/relationships/hyperlink" Target="http://www.javaworld.com/javaworld/jw-02-2002/jw-0222-designpatterns.html" TargetMode="External"/><Relationship Id="rId4" Type="http://schemas.openxmlformats.org/officeDocument/2006/relationships/hyperlink" Target="http://sourcemaking.com/design_patterns/factory_metho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Proxy Pattern</a:t>
            </a:r>
            <a:br>
              <a:rPr lang="en-US" dirty="0" smtClean="0"/>
            </a:br>
            <a:r>
              <a:rPr lang="en-US" sz="3200" dirty="0" smtClean="0"/>
              <a:t>(Structural)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 in Java:  RMI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 smtClean="0"/>
              <a:t>Remote Method Invocation (RMI) is a Java-specific technology for distributed objects</a:t>
            </a:r>
            <a:r>
              <a:rPr lang="en-US" altLang="en-US" sz="2400" dirty="0" smtClean="0"/>
              <a:t>.</a:t>
            </a:r>
          </a:p>
          <a:p>
            <a:endParaRPr lang="en-US" altLang="en-US" sz="2400" dirty="0" smtClean="0"/>
          </a:p>
          <a:p>
            <a:r>
              <a:rPr lang="en-US" sz="2400" dirty="0" smtClean="0"/>
              <a:t>RMI uses one interface and two implementations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interface defines exported behavior.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Two implementations are created: </a:t>
            </a:r>
          </a:p>
          <a:p>
            <a:pPr lvl="1"/>
            <a:r>
              <a:rPr lang="en-US" sz="2000" dirty="0" smtClean="0"/>
              <a:t>remote: implements actual behavior </a:t>
            </a:r>
          </a:p>
          <a:p>
            <a:pPr lvl="1"/>
            <a:r>
              <a:rPr lang="en-US" sz="2000" dirty="0" smtClean="0"/>
              <a:t>local: proxy links to remote object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A local program, using the local proxy, is tricked into thinking it is directly connected to a remote object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Proxy Pattern in Java:  RMI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dirty="0" smtClean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754188" y="4114800"/>
            <a:ext cx="6399212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/>
              <a:t>Transport Layer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5411788" y="3657600"/>
            <a:ext cx="2741612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/>
              <a:t>Remote Reference Layer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1754188" y="3657600"/>
            <a:ext cx="2741612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/>
              <a:t>Remote Reference Layer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1754188" y="3200400"/>
            <a:ext cx="2741612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/>
              <a:t>Stubs and Skeletons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5411788" y="3200400"/>
            <a:ext cx="2741612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/>
              <a:t>Stubs and Skeletons</a:t>
            </a:r>
          </a:p>
        </p:txBody>
      </p:sp>
      <p:sp>
        <p:nvSpPr>
          <p:cNvPr id="8202" name="AutoShape 11"/>
          <p:cNvSpPr>
            <a:spLocks noChangeArrowheads="1"/>
          </p:cNvSpPr>
          <p:nvPr/>
        </p:nvSpPr>
        <p:spPr bwMode="auto">
          <a:xfrm>
            <a:off x="1982788" y="1905000"/>
            <a:ext cx="2286000" cy="457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/>
              <a:t>Client Program</a:t>
            </a:r>
          </a:p>
        </p:txBody>
      </p:sp>
      <p:sp>
        <p:nvSpPr>
          <p:cNvPr id="8203" name="AutoShape 13"/>
          <p:cNvSpPr>
            <a:spLocks noChangeArrowheads="1"/>
          </p:cNvSpPr>
          <p:nvPr/>
        </p:nvSpPr>
        <p:spPr bwMode="auto">
          <a:xfrm>
            <a:off x="5638800" y="1905000"/>
            <a:ext cx="2286000" cy="457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/>
              <a:t>Server Program</a:t>
            </a:r>
          </a:p>
        </p:txBody>
      </p:sp>
      <p:cxnSp>
        <p:nvCxnSpPr>
          <p:cNvPr id="8204" name="AutoShape 14"/>
          <p:cNvCxnSpPr>
            <a:cxnSpLocks noChangeShapeType="1"/>
            <a:stCxn id="8202" idx="2"/>
            <a:endCxn id="8200" idx="0"/>
          </p:cNvCxnSpPr>
          <p:nvPr/>
        </p:nvCxnSpPr>
        <p:spPr bwMode="auto">
          <a:xfrm>
            <a:off x="3125788" y="2362200"/>
            <a:ext cx="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</p:spPr>
      </p:cxnSp>
      <p:cxnSp>
        <p:nvCxnSpPr>
          <p:cNvPr id="8205" name="AutoShape 15"/>
          <p:cNvCxnSpPr>
            <a:cxnSpLocks noChangeShapeType="1"/>
            <a:stCxn id="8203" idx="2"/>
            <a:endCxn id="8201" idx="0"/>
          </p:cNvCxnSpPr>
          <p:nvPr/>
        </p:nvCxnSpPr>
        <p:spPr bwMode="auto">
          <a:xfrm>
            <a:off x="6781800" y="2362200"/>
            <a:ext cx="1588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</p:spPr>
      </p:cxnSp>
      <p:sp>
        <p:nvSpPr>
          <p:cNvPr id="8206" name="AutoShape 16"/>
          <p:cNvSpPr>
            <a:spLocks/>
          </p:cNvSpPr>
          <p:nvPr/>
        </p:nvSpPr>
        <p:spPr bwMode="auto">
          <a:xfrm>
            <a:off x="1401763" y="3200400"/>
            <a:ext cx="274637" cy="1371600"/>
          </a:xfrm>
          <a:prstGeom prst="leftBrace">
            <a:avLst>
              <a:gd name="adj1" fmla="val 4161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7" name="Text Box 17"/>
          <p:cNvSpPr txBox="1">
            <a:spLocks noChangeArrowheads="1"/>
          </p:cNvSpPr>
          <p:nvPr/>
        </p:nvSpPr>
        <p:spPr bwMode="auto">
          <a:xfrm>
            <a:off x="419100" y="3535363"/>
            <a:ext cx="1030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RMI</a:t>
            </a:r>
          </a:p>
          <a:p>
            <a:r>
              <a:rPr lang="en-US" sz="2000"/>
              <a:t>System</a:t>
            </a: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3341375" y="5100293"/>
            <a:ext cx="24612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  <a:buSzPct val="125000"/>
            </a:pPr>
            <a:r>
              <a:rPr kumimoji="1" lang="en-US" dirty="0" smtClean="0"/>
              <a:t>RMI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Patterns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Both Proxy and </a:t>
            </a:r>
            <a:r>
              <a:rPr lang="en-US" sz="2000" i="1" dirty="0" smtClean="0">
                <a:solidFill>
                  <a:schemeClr val="accent1"/>
                </a:solidFill>
              </a:rPr>
              <a:t>Adapter</a:t>
            </a:r>
            <a:r>
              <a:rPr lang="en-US" sz="2000" dirty="0" smtClean="0"/>
              <a:t> introduce a level of indirection to other objects, but an adapter provides a different interface to the object it adapts, whereas a proxy provides the same interface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i="1" dirty="0" smtClean="0">
                <a:solidFill>
                  <a:schemeClr val="accent1"/>
                </a:solidFill>
              </a:rPr>
              <a:t>Decorators</a:t>
            </a:r>
            <a:r>
              <a:rPr lang="en-US" sz="2000" dirty="0" smtClean="0"/>
              <a:t> have similar implementations as proxies, but they have different purposes.  A decorator adds one or more responsibilities to an object, whereas a proxy controls access to it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 Proxy is essentially a </a:t>
            </a:r>
            <a:r>
              <a:rPr lang="en-US" sz="2000" i="1" dirty="0" smtClean="0">
                <a:solidFill>
                  <a:schemeClr val="accent1"/>
                </a:solidFill>
              </a:rPr>
              <a:t>Bridge</a:t>
            </a:r>
            <a:r>
              <a:rPr lang="en-US" sz="2000" dirty="0" smtClean="0"/>
              <a:t> with only one implementation, where the abstraction and implementation share the same interface.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Proxy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an image viewer program that lists and displays high resolution photos.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program has to show a list of all photos however it does not need to display the actual photo until the user selects an image item from a list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000" dirty="0" smtClean="0"/>
              <a:t>Source: </a:t>
            </a:r>
            <a:r>
              <a:rPr lang="en-US" sz="2000" dirty="0">
                <a:hlinkClick r:id="rId2"/>
              </a:rPr>
              <a:t>http://www.oodesign.com/proxy-pattern.html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2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Proxy </a:t>
            </a:r>
            <a:r>
              <a:rPr lang="en-US" dirty="0" smtClean="0"/>
              <a:t>Example (2)</a:t>
            </a:r>
            <a:endParaRPr lang="en-US" dirty="0"/>
          </a:p>
        </p:txBody>
      </p:sp>
      <p:pic>
        <p:nvPicPr>
          <p:cNvPr id="1026" name="Picture 2" descr="Proxy Pattern Virtual Proxy Example - UML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077200" cy="46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6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Proxy </a:t>
            </a:r>
            <a:r>
              <a:rPr lang="en-US" dirty="0" smtClean="0"/>
              <a:t>Example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 the source code in java at </a:t>
            </a:r>
            <a:r>
              <a:rPr lang="en-US" dirty="0">
                <a:hlinkClick r:id="rId2"/>
              </a:rPr>
              <a:t>http://www.oodesign.com/proxy-pattern.html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Proxy Pattern (Object-Oriented Design)</a:t>
            </a:r>
          </a:p>
          <a:p>
            <a:pPr lvl="1">
              <a:buNone/>
            </a:pPr>
            <a:r>
              <a:rPr lang="en-US" sz="1800" dirty="0" smtClean="0">
                <a:hlinkClick r:id="rId2"/>
              </a:rPr>
              <a:t>http://www.oodesign.com/proxy-pattern.html</a:t>
            </a:r>
            <a:endParaRPr lang="en-US" sz="1800" dirty="0" smtClean="0"/>
          </a:p>
          <a:p>
            <a:r>
              <a:rPr lang="en-US" dirty="0" smtClean="0"/>
              <a:t>Proxy Design Pattern (</a:t>
            </a:r>
            <a:r>
              <a:rPr lang="en-US" dirty="0" err="1" smtClean="0"/>
              <a:t>SourceMaking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800" dirty="0" smtClean="0">
                <a:hlinkClick r:id="rId3"/>
              </a:rPr>
              <a:t>http://sourcemaking.com/design_patterns/proxy</a:t>
            </a:r>
            <a:endParaRPr lang="en-US" sz="1800" dirty="0" smtClean="0">
              <a:hlinkClick r:id="rId4"/>
            </a:endParaRPr>
          </a:p>
          <a:p>
            <a:r>
              <a:rPr lang="en-US" dirty="0" smtClean="0"/>
              <a:t>Take control with the Proxy design pattern</a:t>
            </a:r>
            <a:br>
              <a:rPr lang="en-US" dirty="0" smtClean="0"/>
            </a:br>
            <a:r>
              <a:rPr lang="en-US" dirty="0" smtClean="0"/>
              <a:t>(David Geary – </a:t>
            </a:r>
            <a:r>
              <a:rPr lang="en-US" dirty="0" err="1" smtClean="0"/>
              <a:t>JavaWorld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750" dirty="0" smtClean="0">
                <a:hlinkClick r:id="rId5"/>
              </a:rPr>
              <a:t>http://www.javaworld.com/javaworld/jw-02-2002/jw-0222-designpatterns.html</a:t>
            </a:r>
            <a:endParaRPr lang="en-US" sz="1750" dirty="0" smtClean="0"/>
          </a:p>
          <a:p>
            <a:r>
              <a:rPr lang="en-US" dirty="0" smtClean="0"/>
              <a:t>The Proxy Pattern (Bob </a:t>
            </a:r>
            <a:r>
              <a:rPr lang="en-US" dirty="0" err="1" smtClean="0"/>
              <a:t>Tarr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800" dirty="0" smtClean="0">
                <a:hlinkClick r:id="rId6"/>
              </a:rPr>
              <a:t>http://userpages.umbc.edu/~tarr/dp/lectures/Proxy-2pp.pdf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There are many situations in which a client does not or can not reference an object directly, but the client still wants to interact with the object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 proxy object can act as an intermediary between the client and the target object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Consider, for example, the idea of distributed objects, where objects in an application are distributed across multiple computer systems.  How does a client on one computer access an object that resides on a different computer?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common approach is to have a local proxy running on the client’s computer that “looks like” the target object on the remote computer.  The local proxy forwards requests across the network to the target object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From a clients perspective, there is (essentially) no difference between communicating with a proxy versus communicating with the target object.  The proxy hides the complexities of sending requests across a network.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Proxy Pattern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Intent:  Provide a surrogate or placeholder for another object to control access to it.</a:t>
            </a:r>
          </a:p>
          <a:p>
            <a:pPr eaLnBrk="1" hangingPunct="1"/>
            <a:r>
              <a:rPr lang="en-US" dirty="0" smtClean="0"/>
              <a:t>Also Known As:  Surrogate</a:t>
            </a:r>
          </a:p>
          <a:p>
            <a:pPr eaLnBrk="1" hangingPunct="1"/>
            <a:r>
              <a:rPr lang="en-US" dirty="0" smtClean="0"/>
              <a:t>Applicability:  Proxy is applicable whenever there is a need for a more versatile or sophisticated reference to an object than a simple pointer.  Examples include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b="1" dirty="0" smtClean="0"/>
              <a:t>remote proxy</a:t>
            </a:r>
            <a:r>
              <a:rPr lang="en-US" dirty="0" smtClean="0"/>
              <a:t> provides a local representative for an object in a different address space.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b="1" dirty="0" smtClean="0"/>
              <a:t>virtual proxy</a:t>
            </a:r>
            <a:r>
              <a:rPr lang="en-US" dirty="0" smtClean="0"/>
              <a:t> creates expensive objects on demand.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b="1" dirty="0" smtClean="0"/>
              <a:t>protection proxy</a:t>
            </a:r>
            <a:r>
              <a:rPr lang="en-US" dirty="0" smtClean="0"/>
              <a:t> controls access to the original object.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b="1" dirty="0" smtClean="0"/>
              <a:t>smart pointer</a:t>
            </a:r>
            <a:r>
              <a:rPr lang="en-US" dirty="0" smtClean="0"/>
              <a:t> is a replacement for a bare pointer that performs additional actions when the object is accessed</a:t>
            </a:r>
            <a:br>
              <a:rPr lang="en-US" dirty="0" smtClean="0"/>
            </a:br>
            <a:r>
              <a:rPr lang="en-US" dirty="0" smtClean="0"/>
              <a:t>(e.g., reference counting, mutual exclusion,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Proxy Pattern</a:t>
            </a:r>
            <a:br>
              <a:rPr lang="en-US" dirty="0" smtClean="0"/>
            </a:br>
            <a:r>
              <a:rPr lang="en-US" sz="2400" dirty="0"/>
              <a:t>Structure</a:t>
            </a:r>
          </a:p>
        </p:txBody>
      </p:sp>
      <p:sp>
        <p:nvSpPr>
          <p:cNvPr id="8198" name="Rectangle 39"/>
          <p:cNvSpPr>
            <a:spLocks noChangeArrowheads="1"/>
          </p:cNvSpPr>
          <p:nvPr/>
        </p:nvSpPr>
        <p:spPr bwMode="auto">
          <a:xfrm>
            <a:off x="762000" y="1920240"/>
            <a:ext cx="1463040" cy="548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smtClean="0"/>
              <a:t>Client</a:t>
            </a:r>
            <a:endParaRPr lang="en-US" sz="18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3035356" y="1600200"/>
            <a:ext cx="1554480" cy="1188720"/>
            <a:chOff x="3264663" y="2209799"/>
            <a:chExt cx="1554480" cy="1188720"/>
          </a:xfrm>
        </p:grpSpPr>
        <p:sp>
          <p:nvSpPr>
            <p:cNvPr id="8221" name="Rectangle 50"/>
            <p:cNvSpPr>
              <a:spLocks noChangeArrowheads="1"/>
            </p:cNvSpPr>
            <p:nvPr/>
          </p:nvSpPr>
          <p:spPr bwMode="auto">
            <a:xfrm>
              <a:off x="3264663" y="2209799"/>
              <a:ext cx="1554480" cy="1188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i="1" dirty="0" smtClean="0"/>
                <a:t>    Subject</a:t>
              </a:r>
              <a:endParaRPr lang="en-US" sz="1800" i="1" dirty="0"/>
            </a:p>
            <a:p>
              <a:pPr algn="l"/>
              <a:endParaRPr lang="en-US" sz="1800" dirty="0"/>
            </a:p>
            <a:p>
              <a:pPr algn="l"/>
              <a:r>
                <a:rPr lang="en-US" sz="1800" i="1" dirty="0" smtClean="0"/>
                <a:t>request()</a:t>
              </a:r>
              <a:r>
                <a:rPr lang="en-US" sz="1800" dirty="0" smtClean="0"/>
                <a:t>   </a:t>
              </a:r>
            </a:p>
            <a:p>
              <a:pPr algn="l"/>
              <a:r>
                <a:rPr lang="en-US" sz="1800" i="1" dirty="0" smtClean="0"/>
                <a:t>...</a:t>
              </a:r>
              <a:endParaRPr lang="en-US" sz="1800" i="1" dirty="0"/>
            </a:p>
          </p:txBody>
        </p:sp>
        <p:sp>
          <p:nvSpPr>
            <p:cNvPr id="8222" name="Line 51"/>
            <p:cNvSpPr>
              <a:spLocks noChangeShapeType="1"/>
            </p:cNvSpPr>
            <p:nvPr/>
          </p:nvSpPr>
          <p:spPr bwMode="auto">
            <a:xfrm>
              <a:off x="3264663" y="2622950"/>
              <a:ext cx="1554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23" name="Line 52"/>
            <p:cNvSpPr>
              <a:spLocks noChangeShapeType="1"/>
            </p:cNvSpPr>
            <p:nvPr/>
          </p:nvSpPr>
          <p:spPr bwMode="auto">
            <a:xfrm>
              <a:off x="3264663" y="2736850"/>
              <a:ext cx="1554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8204" name="AutoShape 65"/>
          <p:cNvSpPr>
            <a:spLocks noChangeArrowheads="1"/>
          </p:cNvSpPr>
          <p:nvPr/>
        </p:nvSpPr>
        <p:spPr bwMode="auto">
          <a:xfrm>
            <a:off x="3721315" y="2797704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" name="Elbow Connector 52"/>
          <p:cNvCxnSpPr>
            <a:stCxn id="63" idx="3"/>
            <a:endCxn id="72" idx="1"/>
          </p:cNvCxnSpPr>
          <p:nvPr/>
        </p:nvCxnSpPr>
        <p:spPr bwMode="auto">
          <a:xfrm flipV="1">
            <a:off x="5668645" y="4259743"/>
            <a:ext cx="793115" cy="31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1508760" y="3505201"/>
            <a:ext cx="1554480" cy="1188720"/>
            <a:chOff x="2179320" y="4297680"/>
            <a:chExt cx="1554480" cy="1188720"/>
          </a:xfrm>
        </p:grpSpPr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2179320" y="4297680"/>
              <a:ext cx="1554480" cy="1188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smtClean="0"/>
                <a:t> RealSubject</a:t>
              </a:r>
              <a:endParaRPr lang="en-US" sz="1800" dirty="0"/>
            </a:p>
            <a:p>
              <a:pPr algn="l"/>
              <a:endParaRPr lang="en-US" sz="1800" dirty="0"/>
            </a:p>
            <a:p>
              <a:pPr algn="l"/>
              <a:r>
                <a:rPr lang="en-US" sz="1800" dirty="0" smtClean="0"/>
                <a:t>request()   </a:t>
              </a:r>
            </a:p>
            <a:p>
              <a:pPr algn="l"/>
              <a:r>
                <a:rPr lang="en-US" sz="1800" dirty="0" smtClean="0"/>
                <a:t>...</a:t>
              </a:r>
              <a:endParaRPr lang="en-US" sz="1800" dirty="0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2179320" y="4700807"/>
              <a:ext cx="1554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2179320" y="4814707"/>
              <a:ext cx="1554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60" name="Rectangle 50"/>
          <p:cNvSpPr>
            <a:spLocks noChangeArrowheads="1"/>
          </p:cNvSpPr>
          <p:nvPr/>
        </p:nvSpPr>
        <p:spPr bwMode="auto">
          <a:xfrm>
            <a:off x="4561953" y="3505201"/>
            <a:ext cx="1554480" cy="11887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l"/>
            <a:r>
              <a:rPr lang="en-US" sz="1800" dirty="0" smtClean="0"/>
              <a:t>      Proxy</a:t>
            </a:r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request()   </a:t>
            </a:r>
          </a:p>
          <a:p>
            <a:pPr algn="l"/>
            <a:r>
              <a:rPr lang="en-US" sz="1800" dirty="0" smtClean="0"/>
              <a:t>...</a:t>
            </a:r>
            <a:endParaRPr lang="en-US" sz="1800" dirty="0"/>
          </a:p>
        </p:txBody>
      </p:sp>
      <p:sp>
        <p:nvSpPr>
          <p:cNvPr id="61" name="Line 51"/>
          <p:cNvSpPr>
            <a:spLocks noChangeShapeType="1"/>
          </p:cNvSpPr>
          <p:nvPr/>
        </p:nvSpPr>
        <p:spPr bwMode="auto">
          <a:xfrm>
            <a:off x="4561953" y="3918352"/>
            <a:ext cx="15544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2" name="Line 52"/>
          <p:cNvSpPr>
            <a:spLocks noChangeShapeType="1"/>
          </p:cNvSpPr>
          <p:nvPr/>
        </p:nvSpPr>
        <p:spPr bwMode="auto">
          <a:xfrm>
            <a:off x="4561953" y="4032252"/>
            <a:ext cx="15544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3" name="AutoShape 24"/>
          <p:cNvSpPr>
            <a:spLocks noChangeArrowheads="1"/>
          </p:cNvSpPr>
          <p:nvPr/>
        </p:nvSpPr>
        <p:spPr bwMode="auto">
          <a:xfrm>
            <a:off x="5532120" y="419465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6461760" y="3889061"/>
            <a:ext cx="2377440" cy="747712"/>
            <a:chOff x="5812860" y="4681540"/>
            <a:chExt cx="2377440" cy="747712"/>
          </a:xfrm>
        </p:grpSpPr>
        <p:grpSp>
          <p:nvGrpSpPr>
            <p:cNvPr id="39" name="Group 57"/>
            <p:cNvGrpSpPr>
              <a:grpSpLocks/>
            </p:cNvGrpSpPr>
            <p:nvPr/>
          </p:nvGrpSpPr>
          <p:grpSpPr bwMode="auto">
            <a:xfrm>
              <a:off x="5812860" y="4681540"/>
              <a:ext cx="2377440" cy="747712"/>
              <a:chOff x="3716" y="1791"/>
              <a:chExt cx="1727" cy="471"/>
            </a:xfrm>
          </p:grpSpPr>
          <p:sp>
            <p:nvSpPr>
              <p:cNvPr id="40" name="Rectangle 58"/>
              <p:cNvSpPr>
                <a:spLocks noChangeArrowheads="1"/>
              </p:cNvSpPr>
              <p:nvPr/>
            </p:nvSpPr>
            <p:spPr bwMode="auto">
              <a:xfrm>
                <a:off x="3764" y="1791"/>
                <a:ext cx="1670" cy="46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r>
                  <a:rPr lang="en-US" sz="1800" dirty="0" err="1" smtClean="0"/>
                  <a:t>realSubject.request</a:t>
                </a:r>
                <a:r>
                  <a:rPr lang="en-US" sz="1800" dirty="0" smtClean="0"/>
                  <a:t>()</a:t>
                </a:r>
                <a:endParaRPr lang="en-US" sz="1800" dirty="0"/>
              </a:p>
            </p:txBody>
          </p:sp>
          <p:grpSp>
            <p:nvGrpSpPr>
              <p:cNvPr id="41" name="Group 59"/>
              <p:cNvGrpSpPr>
                <a:grpSpLocks/>
              </p:cNvGrpSpPr>
              <p:nvPr/>
            </p:nvGrpSpPr>
            <p:grpSpPr bwMode="auto">
              <a:xfrm>
                <a:off x="3716" y="1801"/>
                <a:ext cx="1727" cy="461"/>
                <a:chOff x="1680" y="2201"/>
                <a:chExt cx="2361" cy="693"/>
              </a:xfrm>
            </p:grpSpPr>
            <p:sp>
              <p:nvSpPr>
                <p:cNvPr id="42" name="AutoShape 60"/>
                <p:cNvSpPr>
                  <a:spLocks noChangeArrowheads="1"/>
                </p:cNvSpPr>
                <p:nvPr/>
              </p:nvSpPr>
              <p:spPr bwMode="auto">
                <a:xfrm>
                  <a:off x="3811" y="2201"/>
                  <a:ext cx="230" cy="230"/>
                </a:xfrm>
                <a:prstGeom prst="rtTriangl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43" name="Line 61"/>
                <p:cNvSpPr>
                  <a:spLocks noChangeShapeType="1"/>
                </p:cNvSpPr>
                <p:nvPr/>
              </p:nvSpPr>
              <p:spPr bwMode="auto">
                <a:xfrm>
                  <a:off x="1680" y="2203"/>
                  <a:ext cx="0" cy="6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 sz="1800"/>
                </a:p>
              </p:txBody>
            </p:sp>
            <p:sp>
              <p:nvSpPr>
                <p:cNvPr id="44" name="Line 62"/>
                <p:cNvSpPr>
                  <a:spLocks noChangeShapeType="1"/>
                </p:cNvSpPr>
                <p:nvPr/>
              </p:nvSpPr>
              <p:spPr bwMode="auto">
                <a:xfrm>
                  <a:off x="1680" y="2894"/>
                  <a:ext cx="236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 sz="1800"/>
                </a:p>
              </p:txBody>
            </p:sp>
            <p:sp>
              <p:nvSpPr>
                <p:cNvPr id="45" name="Line 63"/>
                <p:cNvSpPr>
                  <a:spLocks noChangeShapeType="1"/>
                </p:cNvSpPr>
                <p:nvPr/>
              </p:nvSpPr>
              <p:spPr bwMode="auto">
                <a:xfrm>
                  <a:off x="1680" y="2201"/>
                  <a:ext cx="213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 sz="1800"/>
                </a:p>
              </p:txBody>
            </p:sp>
            <p:sp>
              <p:nvSpPr>
                <p:cNvPr id="46" name="Line 64"/>
                <p:cNvSpPr>
                  <a:spLocks noChangeShapeType="1"/>
                </p:cNvSpPr>
                <p:nvPr/>
              </p:nvSpPr>
              <p:spPr bwMode="auto">
                <a:xfrm>
                  <a:off x="4041" y="2433"/>
                  <a:ext cx="0" cy="46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92075" tIns="46038" rIns="92075" bIns="46038" anchor="ctr"/>
                <a:lstStyle/>
                <a:p>
                  <a:endParaRPr lang="en-US" sz="1800"/>
                </a:p>
              </p:txBody>
            </p:sp>
          </p:grpSp>
        </p:grpSp>
        <p:sp>
          <p:nvSpPr>
            <p:cNvPr id="72" name="AutoShape 24"/>
            <p:cNvSpPr>
              <a:spLocks noChangeArrowheads="1"/>
            </p:cNvSpPr>
            <p:nvPr/>
          </p:nvSpPr>
          <p:spPr bwMode="auto">
            <a:xfrm>
              <a:off x="5812860" y="4983959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cxnSp>
        <p:nvCxnSpPr>
          <p:cNvPr id="78" name="Elbow Connector 77"/>
          <p:cNvCxnSpPr>
            <a:stCxn id="8204" idx="3"/>
            <a:endCxn id="50" idx="0"/>
          </p:cNvCxnSpPr>
          <p:nvPr/>
        </p:nvCxnSpPr>
        <p:spPr bwMode="auto">
          <a:xfrm rot="5400000">
            <a:off x="2786831" y="2479436"/>
            <a:ext cx="524934" cy="152659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Elbow Connector 79"/>
          <p:cNvCxnSpPr>
            <a:stCxn id="8204" idx="3"/>
            <a:endCxn id="60" idx="0"/>
          </p:cNvCxnSpPr>
          <p:nvPr/>
        </p:nvCxnSpPr>
        <p:spPr bwMode="auto">
          <a:xfrm rot="16200000" flipH="1">
            <a:off x="4313427" y="2479435"/>
            <a:ext cx="524934" cy="152659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Elbow Connector 82"/>
          <p:cNvCxnSpPr>
            <a:stCxn id="8198" idx="3"/>
            <a:endCxn id="8221" idx="1"/>
          </p:cNvCxnSpPr>
          <p:nvPr/>
        </p:nvCxnSpPr>
        <p:spPr bwMode="auto">
          <a:xfrm>
            <a:off x="2225040" y="2194560"/>
            <a:ext cx="81031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5" name="Elbow Connector 84"/>
          <p:cNvCxnSpPr>
            <a:stCxn id="60" idx="1"/>
            <a:endCxn id="50" idx="3"/>
          </p:cNvCxnSpPr>
          <p:nvPr/>
        </p:nvCxnSpPr>
        <p:spPr bwMode="auto">
          <a:xfrm flipH="1">
            <a:off x="3063240" y="4099561"/>
            <a:ext cx="149871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3143182" y="37225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realSubject</a:t>
            </a:r>
            <a:endParaRPr lang="en-US" sz="1800" dirty="0"/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1264920" y="5623560"/>
            <a:ext cx="1463040" cy="548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u="sng" dirty="0" smtClean="0"/>
              <a:t>: Client</a:t>
            </a:r>
            <a:endParaRPr lang="en-US" sz="1800" u="sng" dirty="0"/>
          </a:p>
        </p:txBody>
      </p:sp>
      <p:cxnSp>
        <p:nvCxnSpPr>
          <p:cNvPr id="88" name="Elbow Connector 82"/>
          <p:cNvCxnSpPr>
            <a:stCxn id="87" idx="3"/>
            <a:endCxn id="89" idx="1"/>
          </p:cNvCxnSpPr>
          <p:nvPr/>
        </p:nvCxnSpPr>
        <p:spPr bwMode="auto">
          <a:xfrm>
            <a:off x="2727960" y="5897880"/>
            <a:ext cx="93726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9" name="Rectangle 39"/>
          <p:cNvSpPr>
            <a:spLocks noChangeArrowheads="1"/>
          </p:cNvSpPr>
          <p:nvPr/>
        </p:nvSpPr>
        <p:spPr bwMode="auto">
          <a:xfrm>
            <a:off x="3665220" y="5623560"/>
            <a:ext cx="1463040" cy="548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u="sng" dirty="0" smtClean="0"/>
              <a:t>: Proxy</a:t>
            </a:r>
            <a:endParaRPr lang="en-US" sz="1800" u="sng" dirty="0"/>
          </a:p>
        </p:txBody>
      </p:sp>
      <p:sp>
        <p:nvSpPr>
          <p:cNvPr id="90" name="Rectangle 39"/>
          <p:cNvSpPr>
            <a:spLocks noChangeArrowheads="1"/>
          </p:cNvSpPr>
          <p:nvPr/>
        </p:nvSpPr>
        <p:spPr bwMode="auto">
          <a:xfrm>
            <a:off x="6065520" y="5623560"/>
            <a:ext cx="1554480" cy="548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u="sng" dirty="0" smtClean="0"/>
              <a:t>: RealSubject</a:t>
            </a:r>
            <a:endParaRPr lang="en-US" sz="1800" u="sng" dirty="0"/>
          </a:p>
        </p:txBody>
      </p:sp>
      <p:cxnSp>
        <p:nvCxnSpPr>
          <p:cNvPr id="91" name="Elbow Connector 82"/>
          <p:cNvCxnSpPr>
            <a:stCxn id="89" idx="3"/>
            <a:endCxn id="90" idx="1"/>
          </p:cNvCxnSpPr>
          <p:nvPr/>
        </p:nvCxnSpPr>
        <p:spPr bwMode="auto">
          <a:xfrm>
            <a:off x="5128260" y="5897880"/>
            <a:ext cx="93726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457200" y="5024735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Proxy Pattern</a:t>
            </a:r>
            <a:br>
              <a:rPr lang="en-US" dirty="0" smtClean="0"/>
            </a:br>
            <a:r>
              <a:rPr lang="en-US" sz="2400" dirty="0"/>
              <a:t>Participants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Proxy</a:t>
            </a:r>
            <a:endParaRPr lang="en-US" dirty="0" smtClean="0"/>
          </a:p>
          <a:p>
            <a:pPr lvl="1"/>
            <a:r>
              <a:rPr lang="en-US" dirty="0" smtClean="0"/>
              <a:t>maintains a reference that lets the proxy access the real subject.</a:t>
            </a:r>
          </a:p>
          <a:p>
            <a:pPr lvl="1"/>
            <a:r>
              <a:rPr lang="en-US" dirty="0" smtClean="0"/>
              <a:t>provides an interface identical to that of Subject so that a proxy can be substituted for the real subject.</a:t>
            </a:r>
          </a:p>
          <a:p>
            <a:pPr lvl="1"/>
            <a:r>
              <a:rPr lang="en-US" dirty="0" smtClean="0"/>
              <a:t>controls access to the real subject and may be responsible for creating/deleting it.</a:t>
            </a:r>
          </a:p>
          <a:p>
            <a:pPr lvl="1"/>
            <a:r>
              <a:rPr lang="en-US" dirty="0" smtClean="0"/>
              <a:t>other responsibilities depending on the kind of proxy.</a:t>
            </a:r>
          </a:p>
          <a:p>
            <a:pPr lvl="2"/>
            <a:r>
              <a:rPr lang="en-US" dirty="0" smtClean="0"/>
              <a:t>remote proxies encode a request and its parameters for sending to the real subject in a different address space (e.g., over a network)</a:t>
            </a:r>
          </a:p>
          <a:p>
            <a:pPr lvl="2"/>
            <a:r>
              <a:rPr lang="en-US" dirty="0" smtClean="0"/>
              <a:t>virtual proxies cache information about the real subject so that they can postpone accessing it.</a:t>
            </a:r>
          </a:p>
          <a:p>
            <a:pPr lvl="2"/>
            <a:r>
              <a:rPr lang="en-US" dirty="0" smtClean="0"/>
              <a:t>protection proxies check that the caller has the required access permissions.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Proxy Pattern</a:t>
            </a:r>
            <a:br>
              <a:rPr lang="en-US" dirty="0" smtClean="0"/>
            </a:br>
            <a:r>
              <a:rPr lang="en-US" sz="2400" dirty="0"/>
              <a:t>Participants (continued)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en-US" dirty="0" smtClean="0"/>
          </a:p>
          <a:p>
            <a:pPr lvl="1"/>
            <a:r>
              <a:rPr lang="en-US" dirty="0" smtClean="0"/>
              <a:t>defines the common interface for </a:t>
            </a:r>
            <a:r>
              <a:rPr lang="en-US" dirty="0" err="1" smtClean="0"/>
              <a:t>RealSubject</a:t>
            </a:r>
            <a:r>
              <a:rPr lang="en-US" dirty="0" smtClean="0"/>
              <a:t> and Proxy so that a Proxy can be used anywhere a </a:t>
            </a:r>
            <a:r>
              <a:rPr lang="en-US" dirty="0" err="1" smtClean="0"/>
              <a:t>RealSubject</a:t>
            </a:r>
            <a:r>
              <a:rPr lang="en-US" dirty="0" smtClean="0"/>
              <a:t> is expected.</a:t>
            </a:r>
          </a:p>
          <a:p>
            <a:r>
              <a:rPr lang="en-US" dirty="0" err="1" smtClean="0"/>
              <a:t>RealSubject</a:t>
            </a:r>
            <a:endParaRPr lang="en-US" dirty="0" smtClean="0"/>
          </a:p>
          <a:p>
            <a:pPr lvl="1"/>
            <a:r>
              <a:rPr lang="en-US" dirty="0" smtClean="0"/>
              <a:t>defines the real object that the proxy represents.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Proxy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Collaborations</a:t>
            </a:r>
          </a:p>
          <a:p>
            <a:pPr lvl="1" eaLnBrk="1" hangingPunct="1"/>
            <a:r>
              <a:rPr lang="en-US" dirty="0" smtClean="0"/>
              <a:t>Proxy forwards requests to </a:t>
            </a:r>
            <a:r>
              <a:rPr lang="en-US" dirty="0" err="1" smtClean="0"/>
              <a:t>RealSubject</a:t>
            </a:r>
            <a:r>
              <a:rPr lang="en-US" dirty="0" smtClean="0"/>
              <a:t> when appropriate, depending on the kind of proxy.  </a:t>
            </a:r>
          </a:p>
          <a:p>
            <a:pPr eaLnBrk="1" hangingPunct="1"/>
            <a:r>
              <a:rPr lang="en-US" dirty="0" smtClean="0"/>
              <a:t>Consequences:  The Proxy pattern introduces a level of indirection when accessing an object.  The additional indirection has many uses, depending on the kind of proxy.</a:t>
            </a:r>
          </a:p>
          <a:p>
            <a:pPr lvl="1" eaLnBrk="1" hangingPunct="1"/>
            <a:r>
              <a:rPr lang="en-US" dirty="0" smtClean="0"/>
              <a:t>A remote proxy can hide the fact that the object resides in a different address space.</a:t>
            </a:r>
          </a:p>
          <a:p>
            <a:pPr lvl="1" eaLnBrk="1" hangingPunct="1"/>
            <a:r>
              <a:rPr lang="en-US" dirty="0" smtClean="0"/>
              <a:t>A virtual proxy can perform optimizations such as creating and object on demand.</a:t>
            </a:r>
          </a:p>
          <a:p>
            <a:pPr lvl="1" eaLnBrk="1" hangingPunct="1"/>
            <a:r>
              <a:rPr lang="en-US" dirty="0" smtClean="0"/>
              <a:t>Both protection proxies and smart pointers perform additional housekeeping tasks when an object is accessed.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Proxy Pattern</a:t>
            </a:r>
            <a:br>
              <a:rPr lang="en-US" dirty="0" smtClean="0"/>
            </a:br>
            <a:r>
              <a:rPr lang="en-US" sz="2400" dirty="0"/>
              <a:t>Implementation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Implementing </a:t>
            </a:r>
            <a:r>
              <a:rPr lang="en-US" sz="2400" dirty="0" smtClean="0"/>
              <a:t>a proxy is often straightforward (but not necessarily simple) since the proxy essentially forwards requests to the target object, possibly with some additional actions before or after forwarding the request</a:t>
            </a:r>
            <a:r>
              <a:rPr lang="en-US" sz="2400" dirty="0" smtClean="0"/>
              <a:t>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Proxy pattern can exploit language-specific features in some cases; e.g., </a:t>
            </a:r>
          </a:p>
          <a:p>
            <a:pPr lvl="1" eaLnBrk="1" hangingPunct="1"/>
            <a:r>
              <a:rPr lang="en-US" sz="2000" dirty="0" smtClean="0"/>
              <a:t>overloading the dereferencing operators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/>
              <a:t> in C++</a:t>
            </a:r>
          </a:p>
          <a:p>
            <a:pPr lvl="1" eaLnBrk="1" hangingPunct="1"/>
            <a:r>
              <a:rPr lang="en-US" sz="2000" dirty="0" smtClean="0"/>
              <a:t>using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doesNotUnderstand</a:t>
            </a:r>
            <a:r>
              <a:rPr lang="en-US" sz="2000" dirty="0" smtClean="0"/>
              <a:t> in Smalltalk to catch and forward requests to the target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4467</TotalTime>
  <Words>925</Words>
  <Application>Microsoft Office PowerPoint</Application>
  <PresentationFormat>On-screen Show (4:3)</PresentationFormat>
  <Paragraphs>128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The Proxy Pattern (Structural)</vt:lpstr>
      <vt:lpstr>Motivation</vt:lpstr>
      <vt:lpstr>Motivation</vt:lpstr>
      <vt:lpstr>Proxy Pattern</vt:lpstr>
      <vt:lpstr>Proxy Pattern Structure</vt:lpstr>
      <vt:lpstr>Proxy Pattern Participants</vt:lpstr>
      <vt:lpstr>Proxy Pattern Participants (continued)</vt:lpstr>
      <vt:lpstr>Proxy Pattern (continued)</vt:lpstr>
      <vt:lpstr>Proxy Pattern Implementation</vt:lpstr>
      <vt:lpstr>Proxy Pattern in Java:  RMI</vt:lpstr>
      <vt:lpstr>Proxy Pattern in Java:  RMI (continued)</vt:lpstr>
      <vt:lpstr>Related Patterns</vt:lpstr>
      <vt:lpstr>Virtual Proxy Example</vt:lpstr>
      <vt:lpstr>Virtual Proxy Example (2)</vt:lpstr>
      <vt:lpstr>Virtual Proxy Example (3)</vt:lpstr>
      <vt:lpstr>References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Deepti  Joshi</dc:creator>
  <cp:lastModifiedBy>Deepti Joshi</cp:lastModifiedBy>
  <cp:revision>260</cp:revision>
  <cp:lastPrinted>1999-09-29T12:48:05Z</cp:lastPrinted>
  <dcterms:created xsi:type="dcterms:W3CDTF">1998-10-23T20:46:09Z</dcterms:created>
  <dcterms:modified xsi:type="dcterms:W3CDTF">2013-10-31T14:59:48Z</dcterms:modified>
</cp:coreProperties>
</file>