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2"/>
  </p:notesMasterIdLst>
  <p:handoutMasterIdLst>
    <p:handoutMasterId r:id="rId23"/>
  </p:handoutMasterIdLst>
  <p:sldIdLst>
    <p:sldId id="256" r:id="rId2"/>
    <p:sldId id="492" r:id="rId3"/>
    <p:sldId id="464" r:id="rId4"/>
    <p:sldId id="493" r:id="rId5"/>
    <p:sldId id="494" r:id="rId6"/>
    <p:sldId id="495" r:id="rId7"/>
    <p:sldId id="496" r:id="rId8"/>
    <p:sldId id="497" r:id="rId9"/>
    <p:sldId id="498" r:id="rId10"/>
    <p:sldId id="499" r:id="rId11"/>
    <p:sldId id="450" r:id="rId12"/>
    <p:sldId id="465" r:id="rId13"/>
    <p:sldId id="461" r:id="rId14"/>
    <p:sldId id="490" r:id="rId15"/>
    <p:sldId id="451" r:id="rId16"/>
    <p:sldId id="467" r:id="rId17"/>
    <p:sldId id="491" r:id="rId18"/>
    <p:sldId id="468" r:id="rId19"/>
    <p:sldId id="448" r:id="rId20"/>
    <p:sldId id="418" r:id="rId21"/>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5" autoAdjust="0"/>
    <p:restoredTop sz="90929"/>
  </p:normalViewPr>
  <p:slideViewPr>
    <p:cSldViewPr>
      <p:cViewPr varScale="1">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38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Interpreter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34-</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214081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163830030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EFF403E2-32B0-43CD-8F55-F26327E3CE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11/7/2013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EFF403E2-32B0-43CD-8F55-F26327E3CEDB}"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11/7/2013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11/7/2013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urcemaking.com/design_patterns/interpreter" TargetMode="External"/><Relationship Id="rId2" Type="http://schemas.openxmlformats.org/officeDocument/2006/relationships/hyperlink" Target="http://en.wikipedia.org/wiki/Interpreter_pattern" TargetMode="External"/><Relationship Id="rId1" Type="http://schemas.openxmlformats.org/officeDocument/2006/relationships/slideLayout" Target="../slideLayouts/slideLayout2.xml"/><Relationship Id="rId5" Type="http://schemas.openxmlformats.org/officeDocument/2006/relationships/hyperlink" Target="http://www.informit.com/articles/article.aspx?p=1592379" TargetMode="External"/><Relationship Id="rId4" Type="http://schemas.openxmlformats.org/officeDocument/2006/relationships/hyperlink" Target="http://www.blackwasp.co.uk/Interpreter.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Interpreter Pattern</a:t>
            </a:r>
            <a:br>
              <a:rPr lang="en-US" dirty="0" smtClean="0"/>
            </a:br>
            <a:r>
              <a:rPr lang="en-US" sz="3200" dirty="0" smtClean="0"/>
              <a:t>(Behavioral)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(contd.)</a:t>
            </a:r>
          </a:p>
        </p:txBody>
      </p:sp>
      <p:sp>
        <p:nvSpPr>
          <p:cNvPr id="3" name="Content Placeholder 2"/>
          <p:cNvSpPr>
            <a:spLocks noGrp="1"/>
          </p:cNvSpPr>
          <p:nvPr>
            <p:ph sz="quarter" idx="1"/>
          </p:nvPr>
        </p:nvSpPr>
        <p:spPr/>
        <p:txBody>
          <a:bodyPr>
            <a:noAutofit/>
          </a:bodyPr>
          <a:lstStyle/>
          <a:p>
            <a:r>
              <a:rPr lang="en-US" sz="2000" dirty="0" smtClean="0"/>
              <a:t>We can </a:t>
            </a:r>
            <a:r>
              <a:rPr lang="en-US" sz="2000" dirty="0"/>
              <a:t>create an interpreter for these regular expressions by </a:t>
            </a:r>
            <a:r>
              <a:rPr lang="en-US" sz="2000" dirty="0" smtClean="0"/>
              <a:t>defining the Interpret () operation </a:t>
            </a:r>
            <a:r>
              <a:rPr lang="en-US" sz="2000" dirty="0"/>
              <a:t>on each subclass of </a:t>
            </a:r>
            <a:r>
              <a:rPr lang="en-US" sz="2000" dirty="0" err="1"/>
              <a:t>RegularExpression</a:t>
            </a:r>
            <a:r>
              <a:rPr lang="en-US" sz="2000" dirty="0" smtClean="0"/>
              <a:t>.</a:t>
            </a:r>
          </a:p>
          <a:p>
            <a:r>
              <a:rPr lang="en-US" sz="2000" dirty="0" smtClean="0"/>
              <a:t>Interpret </a:t>
            </a:r>
            <a:r>
              <a:rPr lang="en-US" sz="2000" dirty="0"/>
              <a:t>takes as an </a:t>
            </a:r>
            <a:r>
              <a:rPr lang="en-US" sz="2000" dirty="0" smtClean="0"/>
              <a:t>argument </a:t>
            </a:r>
            <a:r>
              <a:rPr lang="en-US" sz="2000" dirty="0"/>
              <a:t>the context in which to interpret </a:t>
            </a:r>
            <a:r>
              <a:rPr lang="en-US" sz="2000" dirty="0" smtClean="0"/>
              <a:t>the expression</a:t>
            </a:r>
            <a:r>
              <a:rPr lang="en-US" sz="2000" dirty="0"/>
              <a:t>. </a:t>
            </a:r>
            <a:endParaRPr lang="en-US" sz="2000" dirty="0" smtClean="0"/>
          </a:p>
          <a:p>
            <a:r>
              <a:rPr lang="en-US" sz="2000" dirty="0" smtClean="0"/>
              <a:t>The </a:t>
            </a:r>
            <a:r>
              <a:rPr lang="en-US" sz="2000" dirty="0"/>
              <a:t>context contains the </a:t>
            </a:r>
            <a:r>
              <a:rPr lang="en-US" sz="2000" dirty="0" smtClean="0"/>
              <a:t>input string </a:t>
            </a:r>
            <a:r>
              <a:rPr lang="en-US" sz="2000" dirty="0"/>
              <a:t>and information </a:t>
            </a:r>
            <a:r>
              <a:rPr lang="en-US" sz="2000" dirty="0" smtClean="0"/>
              <a:t>on how </a:t>
            </a:r>
            <a:r>
              <a:rPr lang="en-US" sz="2000" dirty="0"/>
              <a:t>much of it has been matched so far. </a:t>
            </a:r>
            <a:endParaRPr lang="en-US" sz="2000" dirty="0" smtClean="0"/>
          </a:p>
          <a:p>
            <a:r>
              <a:rPr lang="en-US" sz="2000" dirty="0" smtClean="0"/>
              <a:t>Each subclass of </a:t>
            </a:r>
            <a:r>
              <a:rPr lang="en-US" sz="2000" dirty="0" err="1" smtClean="0"/>
              <a:t>RegularExpression</a:t>
            </a:r>
            <a:r>
              <a:rPr lang="en-US" sz="2000" dirty="0" smtClean="0"/>
              <a:t> </a:t>
            </a:r>
            <a:r>
              <a:rPr lang="en-US" sz="2000" dirty="0"/>
              <a:t>implements Interpret to match the next part of </a:t>
            </a:r>
            <a:r>
              <a:rPr lang="en-US" sz="2000" dirty="0" smtClean="0"/>
              <a:t>the input string based </a:t>
            </a:r>
            <a:r>
              <a:rPr lang="en-US" sz="2000" dirty="0"/>
              <a:t>on the current context. For </a:t>
            </a:r>
            <a:r>
              <a:rPr lang="en-US" sz="2000" dirty="0" smtClean="0"/>
              <a:t>example:</a:t>
            </a:r>
            <a:endParaRPr lang="en-US" sz="2000" dirty="0"/>
          </a:p>
          <a:p>
            <a:pPr lvl="1"/>
            <a:r>
              <a:rPr lang="en-US" sz="1800" dirty="0" err="1" smtClean="0"/>
              <a:t>LiteralExpression</a:t>
            </a:r>
            <a:r>
              <a:rPr lang="en-US" sz="1800" dirty="0" smtClean="0"/>
              <a:t> </a:t>
            </a:r>
            <a:r>
              <a:rPr lang="en-US" sz="1800" dirty="0"/>
              <a:t>will check if the input matches the literal </a:t>
            </a:r>
            <a:r>
              <a:rPr lang="en-US" sz="1800" dirty="0" smtClean="0"/>
              <a:t>it defines</a:t>
            </a:r>
            <a:r>
              <a:rPr lang="en-US" sz="1800" dirty="0"/>
              <a:t>,</a:t>
            </a:r>
          </a:p>
          <a:p>
            <a:pPr lvl="1"/>
            <a:r>
              <a:rPr lang="en-US" sz="1800" dirty="0" err="1" smtClean="0"/>
              <a:t>AlternationExpression</a:t>
            </a:r>
            <a:r>
              <a:rPr lang="en-US" sz="1800" dirty="0" smtClean="0"/>
              <a:t> </a:t>
            </a:r>
            <a:r>
              <a:rPr lang="en-US" sz="1800" dirty="0"/>
              <a:t>will check if the input matches any </a:t>
            </a:r>
            <a:r>
              <a:rPr lang="en-US" sz="1800" dirty="0" smtClean="0"/>
              <a:t>of its alternatives</a:t>
            </a:r>
            <a:r>
              <a:rPr lang="en-US" sz="1800" dirty="0"/>
              <a:t>,</a:t>
            </a:r>
          </a:p>
          <a:p>
            <a:pPr lvl="1"/>
            <a:r>
              <a:rPr lang="en-US" sz="1800" dirty="0" err="1" smtClean="0"/>
              <a:t>RepetitionExpression</a:t>
            </a:r>
            <a:r>
              <a:rPr lang="en-US" sz="1800" dirty="0" smtClean="0"/>
              <a:t> </a:t>
            </a:r>
            <a:r>
              <a:rPr lang="en-US" sz="1800" dirty="0"/>
              <a:t>will check if the input has multiple </a:t>
            </a:r>
            <a:r>
              <a:rPr lang="en-US" sz="1800" dirty="0" smtClean="0"/>
              <a:t>copies of expression </a:t>
            </a:r>
            <a:r>
              <a:rPr lang="en-US" sz="1800" dirty="0"/>
              <a:t>it </a:t>
            </a:r>
            <a:r>
              <a:rPr lang="en-US" sz="1800" dirty="0" smtClean="0"/>
              <a:t>repeats</a:t>
            </a:r>
            <a:r>
              <a:rPr lang="en-US" sz="1800" dirty="0"/>
              <a:t>.</a:t>
            </a:r>
          </a:p>
        </p:txBody>
      </p:sp>
    </p:spTree>
    <p:extLst>
      <p:ext uri="{BB962C8B-B14F-4D97-AF65-F5344CB8AC3E}">
        <p14:creationId xmlns:p14="http://schemas.microsoft.com/office/powerpoint/2010/main" val="1197362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a:xfrm>
            <a:off x="301752" y="307848"/>
            <a:ext cx="8534400" cy="758952"/>
          </a:xfrm>
        </p:spPr>
        <p:txBody>
          <a:bodyPr>
            <a:normAutofit fontScale="90000"/>
          </a:bodyPr>
          <a:lstStyle/>
          <a:p>
            <a:r>
              <a:rPr lang="en-US" sz="3100" dirty="0" smtClean="0"/>
              <a:t>Interpreter </a:t>
            </a:r>
            <a:r>
              <a:rPr lang="en-US" sz="3100" dirty="0"/>
              <a:t>Pattern</a:t>
            </a:r>
            <a:r>
              <a:rPr lang="en-US" dirty="0"/>
              <a:t/>
            </a:r>
            <a:br>
              <a:rPr lang="en-US" dirty="0"/>
            </a:br>
            <a:r>
              <a:rPr lang="en-US" sz="2700" dirty="0"/>
              <a:t>Applicability</a:t>
            </a:r>
            <a:endParaRPr lang="en-US" sz="2700" dirty="0" smtClean="0"/>
          </a:p>
        </p:txBody>
      </p:sp>
      <p:sp>
        <p:nvSpPr>
          <p:cNvPr id="8195" name="Rectangle 38"/>
          <p:cNvSpPr>
            <a:spLocks noGrp="1" noChangeArrowheads="1"/>
          </p:cNvSpPr>
          <p:nvPr>
            <p:ph sz="quarter" idx="1"/>
          </p:nvPr>
        </p:nvSpPr>
        <p:spPr/>
        <p:txBody>
          <a:bodyPr/>
          <a:lstStyle/>
          <a:p>
            <a:pPr eaLnBrk="1" hangingPunct="1"/>
            <a:r>
              <a:rPr lang="en-US" dirty="0" smtClean="0"/>
              <a:t>The Interpreter pattern works best when</a:t>
            </a:r>
          </a:p>
          <a:p>
            <a:pPr lvl="1" eaLnBrk="1" hangingPunct="1"/>
            <a:r>
              <a:rPr lang="en-US" dirty="0" smtClean="0"/>
              <a:t>the grammar for the language being interpreted is simple.</a:t>
            </a:r>
          </a:p>
          <a:p>
            <a:pPr lvl="1" eaLnBrk="1" hangingPunct="1"/>
            <a:r>
              <a:rPr lang="en-US" dirty="0" smtClean="0"/>
              <a:t>efficiency of the interpreter is not a critical concern.  If efficiency is a concern, consider implementing a compiler, which uses similar techniques.</a:t>
            </a:r>
          </a:p>
          <a:p>
            <a:pPr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pPr eaLnBrk="1" hangingPunct="1"/>
            <a:r>
              <a:rPr lang="en-US" dirty="0" smtClean="0"/>
              <a:t>Interpreter Pattern</a:t>
            </a:r>
            <a:br>
              <a:rPr lang="en-US" dirty="0" smtClean="0"/>
            </a:br>
            <a:r>
              <a:rPr lang="en-US" sz="2800" dirty="0" smtClean="0"/>
              <a:t>(continued)</a:t>
            </a:r>
          </a:p>
        </p:txBody>
      </p:sp>
      <p:grpSp>
        <p:nvGrpSpPr>
          <p:cNvPr id="73" name="Group 72"/>
          <p:cNvGrpSpPr/>
          <p:nvPr/>
        </p:nvGrpSpPr>
        <p:grpSpPr>
          <a:xfrm>
            <a:off x="3718560" y="3013611"/>
            <a:ext cx="2560320" cy="1005840"/>
            <a:chOff x="3947160" y="2266750"/>
            <a:chExt cx="1263015" cy="1005840"/>
          </a:xfrm>
        </p:grpSpPr>
        <p:sp>
          <p:nvSpPr>
            <p:cNvPr id="8221" name="Rectangle 50"/>
            <p:cNvSpPr>
              <a:spLocks noChangeArrowheads="1"/>
            </p:cNvSpPr>
            <p:nvPr/>
          </p:nvSpPr>
          <p:spPr bwMode="auto">
            <a:xfrm>
              <a:off x="3947160" y="2266750"/>
              <a:ext cx="1263015"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i="1" dirty="0" smtClean="0"/>
                <a:t>   </a:t>
              </a:r>
              <a:r>
                <a:rPr lang="en-US" sz="1800" i="1" dirty="0" err="1" smtClean="0"/>
                <a:t>AbstractExpression</a:t>
              </a:r>
              <a:endParaRPr lang="en-US" sz="1800" i="1" dirty="0"/>
            </a:p>
            <a:p>
              <a:pPr algn="l"/>
              <a:endParaRPr lang="en-US" sz="1800" dirty="0"/>
            </a:p>
            <a:p>
              <a:pPr algn="l"/>
              <a:r>
                <a:rPr lang="en-US" sz="1800" i="1" dirty="0" smtClean="0"/>
                <a:t>interpret(Context)</a:t>
              </a:r>
              <a:endParaRPr lang="en-US" sz="1800" i="1" dirty="0"/>
            </a:p>
          </p:txBody>
        </p:sp>
        <p:sp>
          <p:nvSpPr>
            <p:cNvPr id="8222" name="Line 51"/>
            <p:cNvSpPr>
              <a:spLocks noChangeShapeType="1"/>
            </p:cNvSpPr>
            <p:nvPr/>
          </p:nvSpPr>
          <p:spPr bwMode="auto">
            <a:xfrm>
              <a:off x="3947160" y="2723950"/>
              <a:ext cx="126301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8223" name="Line 52"/>
            <p:cNvSpPr>
              <a:spLocks noChangeShapeType="1"/>
            </p:cNvSpPr>
            <p:nvPr/>
          </p:nvSpPr>
          <p:spPr bwMode="auto">
            <a:xfrm>
              <a:off x="3947160" y="2822675"/>
              <a:ext cx="1263015"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sp>
        <p:nvSpPr>
          <p:cNvPr id="49" name="TextBox 48"/>
          <p:cNvSpPr txBox="1"/>
          <p:nvPr/>
        </p:nvSpPr>
        <p:spPr>
          <a:xfrm>
            <a:off x="547794" y="1443335"/>
            <a:ext cx="1433406" cy="461665"/>
          </a:xfrm>
          <a:prstGeom prst="rect">
            <a:avLst/>
          </a:prstGeom>
          <a:noFill/>
        </p:spPr>
        <p:txBody>
          <a:bodyPr wrap="none" rtlCol="0">
            <a:spAutoFit/>
          </a:bodyPr>
          <a:lstStyle/>
          <a:p>
            <a:r>
              <a:rPr lang="en-US" dirty="0" smtClean="0"/>
              <a:t>Structure</a:t>
            </a:r>
            <a:endParaRPr lang="en-US" dirty="0"/>
          </a:p>
        </p:txBody>
      </p:sp>
      <p:grpSp>
        <p:nvGrpSpPr>
          <p:cNvPr id="60" name="Group 59"/>
          <p:cNvGrpSpPr/>
          <p:nvPr/>
        </p:nvGrpSpPr>
        <p:grpSpPr>
          <a:xfrm>
            <a:off x="2179320" y="5013960"/>
            <a:ext cx="2560320" cy="1005840"/>
            <a:chOff x="3083672" y="4266999"/>
            <a:chExt cx="2103120" cy="1005840"/>
          </a:xfrm>
        </p:grpSpPr>
        <p:sp>
          <p:nvSpPr>
            <p:cNvPr id="61"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smtClean="0"/>
                <a:t>   </a:t>
              </a:r>
              <a:r>
                <a:rPr lang="en-US" sz="1800" dirty="0" err="1" smtClean="0"/>
                <a:t>TerminalExpression</a:t>
              </a:r>
              <a:endParaRPr lang="en-US" sz="1800" dirty="0"/>
            </a:p>
            <a:p>
              <a:pPr algn="l"/>
              <a:endParaRPr lang="en-US" sz="1800" dirty="0"/>
            </a:p>
            <a:p>
              <a:pPr algn="l"/>
              <a:r>
                <a:rPr lang="en-US" sz="1800" dirty="0" smtClean="0"/>
                <a:t>interpret(Context)</a:t>
              </a:r>
              <a:endParaRPr lang="en-US" sz="1800" dirty="0"/>
            </a:p>
          </p:txBody>
        </p:sp>
        <p:sp>
          <p:nvSpPr>
            <p:cNvPr id="62"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63"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cxnSp>
        <p:nvCxnSpPr>
          <p:cNvPr id="65" name="Shape 64"/>
          <p:cNvCxnSpPr>
            <a:stCxn id="33" idx="3"/>
            <a:endCxn id="61" idx="0"/>
          </p:cNvCxnSpPr>
          <p:nvPr/>
        </p:nvCxnSpPr>
        <p:spPr bwMode="auto">
          <a:xfrm rot="5400000">
            <a:off x="3825132" y="3840372"/>
            <a:ext cx="807936" cy="153924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69" name="Elbow Connector 68"/>
          <p:cNvCxnSpPr>
            <a:stCxn id="33" idx="3"/>
            <a:endCxn id="68" idx="0"/>
          </p:cNvCxnSpPr>
          <p:nvPr/>
        </p:nvCxnSpPr>
        <p:spPr bwMode="auto">
          <a:xfrm rot="16200000" flipH="1">
            <a:off x="5364372" y="3840372"/>
            <a:ext cx="807936" cy="153924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71" name="Shape 70"/>
          <p:cNvCxnSpPr>
            <a:stCxn id="64" idx="3"/>
            <a:endCxn id="8221" idx="1"/>
          </p:cNvCxnSpPr>
          <p:nvPr/>
        </p:nvCxnSpPr>
        <p:spPr bwMode="auto">
          <a:xfrm flipV="1">
            <a:off x="2072640" y="3516531"/>
            <a:ext cx="1645920" cy="567"/>
          </a:xfrm>
          <a:prstGeom prst="straightConnector1">
            <a:avLst/>
          </a:prstGeom>
          <a:noFill/>
          <a:ln w="12700" cap="flat" cmpd="sng" algn="ctr">
            <a:solidFill>
              <a:schemeClr val="tx1"/>
            </a:solidFill>
            <a:prstDash val="solid"/>
            <a:round/>
            <a:headEnd type="none" w="med" len="med"/>
            <a:tailEnd type="stealth" w="lg" len="lg"/>
          </a:ln>
          <a:effectLst/>
        </p:spPr>
      </p:cxnSp>
      <p:sp>
        <p:nvSpPr>
          <p:cNvPr id="29" name="Rectangle 50"/>
          <p:cNvSpPr>
            <a:spLocks noChangeArrowheads="1"/>
          </p:cNvSpPr>
          <p:nvPr/>
        </p:nvSpPr>
        <p:spPr bwMode="auto">
          <a:xfrm>
            <a:off x="3718560" y="1916331"/>
            <a:ext cx="1463040" cy="64008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smtClean="0"/>
              <a:t>Context</a:t>
            </a:r>
            <a:endParaRPr lang="en-US" sz="1800" dirty="0" smtClean="0"/>
          </a:p>
        </p:txBody>
      </p:sp>
      <p:grpSp>
        <p:nvGrpSpPr>
          <p:cNvPr id="66" name="Group 65"/>
          <p:cNvGrpSpPr/>
          <p:nvPr/>
        </p:nvGrpSpPr>
        <p:grpSpPr>
          <a:xfrm>
            <a:off x="609600" y="3032663"/>
            <a:ext cx="1463040" cy="640080"/>
            <a:chOff x="838200" y="2895600"/>
            <a:chExt cx="1463040" cy="640080"/>
          </a:xfrm>
        </p:grpSpPr>
        <p:sp>
          <p:nvSpPr>
            <p:cNvPr id="52" name="Rectangle 50"/>
            <p:cNvSpPr>
              <a:spLocks noChangeArrowheads="1"/>
            </p:cNvSpPr>
            <p:nvPr/>
          </p:nvSpPr>
          <p:spPr bwMode="auto">
            <a:xfrm>
              <a:off x="838200" y="2895600"/>
              <a:ext cx="1463040" cy="64008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Client</a:t>
              </a:r>
              <a:endParaRPr lang="en-US" sz="1800" dirty="0"/>
            </a:p>
          </p:txBody>
        </p:sp>
        <p:sp>
          <p:nvSpPr>
            <p:cNvPr id="56" name="AutoShape 24"/>
            <p:cNvSpPr>
              <a:spLocks noChangeArrowheads="1"/>
            </p:cNvSpPr>
            <p:nvPr/>
          </p:nvSpPr>
          <p:spPr bwMode="auto">
            <a:xfrm>
              <a:off x="2164715" y="2978882"/>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64" name="AutoShape 24"/>
            <p:cNvSpPr>
              <a:spLocks noChangeArrowheads="1"/>
            </p:cNvSpPr>
            <p:nvPr/>
          </p:nvSpPr>
          <p:spPr bwMode="auto">
            <a:xfrm>
              <a:off x="2164715" y="3311772"/>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grpSp>
        <p:nvGrpSpPr>
          <p:cNvPr id="67" name="Group 66"/>
          <p:cNvGrpSpPr/>
          <p:nvPr/>
        </p:nvGrpSpPr>
        <p:grpSpPr>
          <a:xfrm>
            <a:off x="5257800" y="5013960"/>
            <a:ext cx="2560320" cy="1005840"/>
            <a:chOff x="3083672" y="4266999"/>
            <a:chExt cx="2103120" cy="1005840"/>
          </a:xfrm>
        </p:grpSpPr>
        <p:sp>
          <p:nvSpPr>
            <p:cNvPr id="68" name="Rectangle 54"/>
            <p:cNvSpPr>
              <a:spLocks noChangeArrowheads="1"/>
            </p:cNvSpPr>
            <p:nvPr/>
          </p:nvSpPr>
          <p:spPr bwMode="auto">
            <a:xfrm>
              <a:off x="3083672" y="4266999"/>
              <a:ext cx="210312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err="1" smtClean="0"/>
                <a:t>NonterminalExpression</a:t>
              </a:r>
              <a:endParaRPr lang="en-US" sz="1800" dirty="0"/>
            </a:p>
            <a:p>
              <a:pPr algn="l"/>
              <a:endParaRPr lang="en-US" sz="1800" dirty="0"/>
            </a:p>
            <a:p>
              <a:pPr algn="l"/>
              <a:r>
                <a:rPr lang="en-US" sz="1800" dirty="0" smtClean="0"/>
                <a:t>interpret(Context)</a:t>
              </a:r>
              <a:endParaRPr lang="en-US" sz="1800" dirty="0"/>
            </a:p>
          </p:txBody>
        </p:sp>
        <p:sp>
          <p:nvSpPr>
            <p:cNvPr id="70" name="Line 55"/>
            <p:cNvSpPr>
              <a:spLocks noChangeShapeType="1"/>
            </p:cNvSpPr>
            <p:nvPr/>
          </p:nvSpPr>
          <p:spPr bwMode="auto">
            <a:xfrm>
              <a:off x="3083672" y="47178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sp>
          <p:nvSpPr>
            <p:cNvPr id="72" name="Line 56"/>
            <p:cNvSpPr>
              <a:spLocks noChangeShapeType="1"/>
            </p:cNvSpPr>
            <p:nvPr/>
          </p:nvSpPr>
          <p:spPr bwMode="auto">
            <a:xfrm>
              <a:off x="3083672" y="4810225"/>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800"/>
            </a:p>
          </p:txBody>
        </p:sp>
      </p:grpSp>
      <p:sp>
        <p:nvSpPr>
          <p:cNvPr id="33" name="AutoShape 65"/>
          <p:cNvSpPr>
            <a:spLocks noChangeArrowheads="1"/>
          </p:cNvSpPr>
          <p:nvPr/>
        </p:nvSpPr>
        <p:spPr bwMode="auto">
          <a:xfrm>
            <a:off x="4907439" y="4023461"/>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cxnSp>
        <p:nvCxnSpPr>
          <p:cNvPr id="39" name="Shape 70"/>
          <p:cNvCxnSpPr>
            <a:stCxn id="56" idx="3"/>
            <a:endCxn id="29" idx="1"/>
          </p:cNvCxnSpPr>
          <p:nvPr/>
        </p:nvCxnSpPr>
        <p:spPr bwMode="auto">
          <a:xfrm flipV="1">
            <a:off x="2072640" y="2236371"/>
            <a:ext cx="1645920" cy="947837"/>
          </a:xfrm>
          <a:prstGeom prst="bentConnector3">
            <a:avLst>
              <a:gd name="adj1" fmla="val 50000"/>
            </a:avLst>
          </a:prstGeom>
          <a:noFill/>
          <a:ln w="12700" cap="flat" cmpd="sng" algn="ctr">
            <a:solidFill>
              <a:schemeClr val="tx1"/>
            </a:solidFill>
            <a:prstDash val="solid"/>
            <a:round/>
            <a:headEnd type="none" w="med" len="med"/>
            <a:tailEnd type="stealth" w="lg" len="lg"/>
          </a:ln>
          <a:effectLst/>
        </p:spPr>
      </p:cxnSp>
      <p:sp>
        <p:nvSpPr>
          <p:cNvPr id="30" name="AutoShape 31"/>
          <p:cNvSpPr>
            <a:spLocks noChangeArrowheads="1"/>
          </p:cNvSpPr>
          <p:nvPr/>
        </p:nvSpPr>
        <p:spPr bwMode="auto">
          <a:xfrm>
            <a:off x="7819725" y="5416768"/>
            <a:ext cx="320675" cy="182563"/>
          </a:xfrm>
          <a:prstGeom prst="flowChartDecision">
            <a:avLst/>
          </a:prstGeom>
          <a:noFill/>
          <a:ln w="12700">
            <a:solidFill>
              <a:schemeClr val="tx1"/>
            </a:solidFill>
            <a:miter lim="800000"/>
            <a:headEnd/>
            <a:tailEnd/>
          </a:ln>
        </p:spPr>
        <p:txBody>
          <a:bodyPr wrap="none" anchor="ctr"/>
          <a:lstStyle/>
          <a:p>
            <a:endParaRPr lang="en-US"/>
          </a:p>
        </p:txBody>
      </p:sp>
      <p:cxnSp>
        <p:nvCxnSpPr>
          <p:cNvPr id="31" name="AutoShape 32"/>
          <p:cNvCxnSpPr>
            <a:cxnSpLocks noChangeShapeType="1"/>
            <a:stCxn id="30" idx="3"/>
            <a:endCxn id="8221" idx="3"/>
          </p:cNvCxnSpPr>
          <p:nvPr/>
        </p:nvCxnSpPr>
        <p:spPr bwMode="auto">
          <a:xfrm flipH="1" flipV="1">
            <a:off x="6278880" y="3516531"/>
            <a:ext cx="1861520" cy="1991519"/>
          </a:xfrm>
          <a:prstGeom prst="bentConnector3">
            <a:avLst>
              <a:gd name="adj1" fmla="val -20036"/>
            </a:avLst>
          </a:prstGeom>
          <a:noFill/>
          <a:ln w="12700">
            <a:solidFill>
              <a:schemeClr val="tx1"/>
            </a:solidFill>
            <a:miter lim="800000"/>
            <a:headEnd type="none" w="sm" len="sm"/>
            <a:tailEnd type="stealth" w="lg" len="lg"/>
          </a:ln>
        </p:spPr>
      </p:cxnSp>
      <p:sp>
        <p:nvSpPr>
          <p:cNvPr id="32" name="Text Box 33"/>
          <p:cNvSpPr txBox="1">
            <a:spLocks noChangeArrowheads="1"/>
          </p:cNvSpPr>
          <p:nvPr/>
        </p:nvSpPr>
        <p:spPr bwMode="auto">
          <a:xfrm>
            <a:off x="6343850" y="3211426"/>
            <a:ext cx="275718" cy="369974"/>
          </a:xfrm>
          <a:prstGeom prst="rect">
            <a:avLst/>
          </a:prstGeom>
          <a:noFill/>
          <a:ln w="9525">
            <a:noFill/>
            <a:miter lim="800000"/>
            <a:headEnd type="none" w="sm" len="sm"/>
            <a:tailEnd type="none" w="sm" len="sm"/>
          </a:ln>
        </p:spPr>
        <p:txBody>
          <a:bodyPr wrap="none" lIns="92075" tIns="46038" rIns="92075" bIns="46038" anchor="ctr">
            <a:spAutoFit/>
          </a:bodyPr>
          <a:lstStyle/>
          <a:p>
            <a:r>
              <a:rPr lang="en-US" sz="1800" dirty="0"/>
              <a:t>*</a:t>
            </a:r>
          </a:p>
        </p:txBody>
      </p:sp>
      <p:sp>
        <p:nvSpPr>
          <p:cNvPr id="34" name="Text Box 34"/>
          <p:cNvSpPr txBox="1">
            <a:spLocks noChangeArrowheads="1"/>
          </p:cNvSpPr>
          <p:nvPr/>
        </p:nvSpPr>
        <p:spPr bwMode="auto">
          <a:xfrm>
            <a:off x="8153400" y="5137917"/>
            <a:ext cx="314189" cy="369974"/>
          </a:xfrm>
          <a:prstGeom prst="rect">
            <a:avLst/>
          </a:prstGeom>
          <a:noFill/>
          <a:ln w="9525">
            <a:noFill/>
            <a:miter lim="800000"/>
            <a:headEnd type="none" w="sm" len="sm"/>
            <a:tailEnd type="none" w="sm" len="sm"/>
          </a:ln>
        </p:spPr>
        <p:txBody>
          <a:bodyPr wrap="none" lIns="92075" tIns="46038" rIns="92075" bIns="46038" anchor="ctr">
            <a:spAutoFit/>
          </a:bodyPr>
          <a:lstStyle/>
          <a:p>
            <a:r>
              <a:rPr lang="en-US" sz="1800" dirty="0"/>
              <a:t>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Interpreter Pattern</a:t>
            </a:r>
            <a:br>
              <a:rPr lang="en-US" dirty="0" smtClean="0"/>
            </a:br>
            <a:r>
              <a:rPr lang="en-US" sz="2400" dirty="0"/>
              <a:t>Participants</a:t>
            </a:r>
          </a:p>
        </p:txBody>
      </p:sp>
      <p:sp>
        <p:nvSpPr>
          <p:cNvPr id="8195" name="Rectangle 38"/>
          <p:cNvSpPr>
            <a:spLocks noGrp="1" noChangeArrowheads="1"/>
          </p:cNvSpPr>
          <p:nvPr>
            <p:ph sz="quarter" idx="1"/>
          </p:nvPr>
        </p:nvSpPr>
        <p:spPr/>
        <p:txBody>
          <a:bodyPr/>
          <a:lstStyle/>
          <a:p>
            <a:r>
              <a:rPr lang="en-US" dirty="0" err="1" smtClean="0"/>
              <a:t>AbstractExpression</a:t>
            </a:r>
            <a:endParaRPr lang="en-US" dirty="0" smtClean="0"/>
          </a:p>
          <a:p>
            <a:pPr lvl="1"/>
            <a:r>
              <a:rPr lang="en-US" dirty="0" smtClean="0"/>
              <a:t>declares an abstract interpret() operation that is common to all nodes in the abstract syntax tree.</a:t>
            </a:r>
          </a:p>
          <a:p>
            <a:r>
              <a:rPr lang="en-US" dirty="0" err="1" smtClean="0"/>
              <a:t>NonterminalExpression</a:t>
            </a:r>
            <a:endParaRPr lang="en-US" dirty="0" smtClean="0"/>
          </a:p>
          <a:p>
            <a:pPr lvl="1"/>
            <a:r>
              <a:rPr lang="en-US" dirty="0" smtClean="0"/>
              <a:t>one such class is required for every rule in the grammar.</a:t>
            </a:r>
          </a:p>
          <a:p>
            <a:pPr lvl="1"/>
            <a:r>
              <a:rPr lang="en-US" dirty="0" smtClean="0"/>
              <a:t>maintains instance variables corresponding to the symbols on the right-hand side of the rule.</a:t>
            </a:r>
          </a:p>
          <a:p>
            <a:pPr lvl="1"/>
            <a:r>
              <a:rPr lang="en-US" dirty="0" smtClean="0"/>
              <a:t>implements an interpret operation for the </a:t>
            </a:r>
            <a:r>
              <a:rPr lang="en-US" dirty="0" err="1" smtClean="0"/>
              <a:t>nonterminal</a:t>
            </a:r>
            <a:r>
              <a:rPr lang="en-US" dirty="0" smtClean="0"/>
              <a:t> symbol on the left-hand side of the rule (typically by using recursion).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Interpreter Pattern</a:t>
            </a:r>
            <a:br>
              <a:rPr lang="en-US" dirty="0" smtClean="0"/>
            </a:br>
            <a:r>
              <a:rPr lang="en-US" sz="2400" dirty="0"/>
              <a:t>Participants (continued)</a:t>
            </a:r>
          </a:p>
        </p:txBody>
      </p:sp>
      <p:sp>
        <p:nvSpPr>
          <p:cNvPr id="8195" name="Rectangle 38"/>
          <p:cNvSpPr>
            <a:spLocks noGrp="1" noChangeArrowheads="1"/>
          </p:cNvSpPr>
          <p:nvPr>
            <p:ph sz="quarter" idx="1"/>
          </p:nvPr>
        </p:nvSpPr>
        <p:spPr/>
        <p:txBody>
          <a:bodyPr/>
          <a:lstStyle/>
          <a:p>
            <a:r>
              <a:rPr lang="en-US" dirty="0" err="1" smtClean="0"/>
              <a:t>TerminalExpression</a:t>
            </a:r>
            <a:endParaRPr lang="en-US" dirty="0" smtClean="0"/>
          </a:p>
          <a:p>
            <a:pPr lvl="1"/>
            <a:r>
              <a:rPr lang="en-US" dirty="0" smtClean="0"/>
              <a:t>implements an interpret() operation associated with the terminal symbols in the grammar.</a:t>
            </a:r>
          </a:p>
          <a:p>
            <a:pPr lvl="1"/>
            <a:r>
              <a:rPr lang="en-US" dirty="0" smtClean="0"/>
              <a:t>an instance is required for every terminal symbol in a program.</a:t>
            </a:r>
          </a:p>
          <a:p>
            <a:r>
              <a:rPr lang="en-US" dirty="0" smtClean="0"/>
              <a:t>Context</a:t>
            </a:r>
          </a:p>
          <a:p>
            <a:pPr lvl="1"/>
            <a:r>
              <a:rPr lang="en-US" dirty="0" smtClean="0"/>
              <a:t>contains information that is global to the interpreter.</a:t>
            </a:r>
          </a:p>
          <a:p>
            <a:r>
              <a:rPr lang="en-US" dirty="0" smtClean="0"/>
              <a:t>Client</a:t>
            </a:r>
          </a:p>
          <a:p>
            <a:pPr lvl="1"/>
            <a:r>
              <a:rPr lang="en-US" dirty="0" smtClean="0"/>
              <a:t>builds an abstract syntax tree for a program.</a:t>
            </a:r>
          </a:p>
          <a:p>
            <a:pPr lvl="1"/>
            <a:r>
              <a:rPr lang="en-US" dirty="0" smtClean="0"/>
              <a:t>invokes the interpret operation.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Interpreter Pattern</a:t>
            </a:r>
            <a:br>
              <a:rPr lang="en-US" dirty="0" smtClean="0"/>
            </a:br>
            <a:r>
              <a:rPr lang="en-US" sz="2400" dirty="0"/>
              <a:t>Collaborations</a:t>
            </a:r>
          </a:p>
        </p:txBody>
      </p:sp>
      <p:sp>
        <p:nvSpPr>
          <p:cNvPr id="9219" name="Rectangle 7"/>
          <p:cNvSpPr>
            <a:spLocks noGrp="1" noChangeArrowheads="1"/>
          </p:cNvSpPr>
          <p:nvPr>
            <p:ph sz="quarter" idx="1"/>
          </p:nvPr>
        </p:nvSpPr>
        <p:spPr/>
        <p:txBody>
          <a:bodyPr>
            <a:normAutofit/>
          </a:bodyPr>
          <a:lstStyle/>
          <a:p>
            <a:r>
              <a:rPr lang="en-US" sz="2350" dirty="0" smtClean="0"/>
              <a:t>The Client</a:t>
            </a:r>
          </a:p>
          <a:p>
            <a:pPr lvl="1"/>
            <a:r>
              <a:rPr lang="en-US" dirty="0" smtClean="0"/>
              <a:t>builds an abstract syntax tree of </a:t>
            </a:r>
            <a:r>
              <a:rPr lang="en-US" dirty="0" err="1" smtClean="0"/>
              <a:t>NonterminalExpression</a:t>
            </a:r>
            <a:r>
              <a:rPr lang="en-US" dirty="0" smtClean="0"/>
              <a:t> and </a:t>
            </a:r>
            <a:r>
              <a:rPr lang="en-US" dirty="0" err="1" smtClean="0"/>
              <a:t>TerminalExpression</a:t>
            </a:r>
            <a:r>
              <a:rPr lang="en-US" dirty="0" smtClean="0"/>
              <a:t> instances.</a:t>
            </a:r>
          </a:p>
          <a:p>
            <a:pPr lvl="1"/>
            <a:r>
              <a:rPr lang="en-US" dirty="0" smtClean="0"/>
              <a:t>initializes the context.</a:t>
            </a:r>
          </a:p>
          <a:p>
            <a:pPr lvl="1"/>
            <a:r>
              <a:rPr lang="en-US" dirty="0" smtClean="0"/>
              <a:t>invokes the interpret() operation.</a:t>
            </a:r>
          </a:p>
          <a:p>
            <a:r>
              <a:rPr lang="en-US" sz="2350" dirty="0" smtClean="0"/>
              <a:t>Each </a:t>
            </a:r>
            <a:r>
              <a:rPr lang="en-US" sz="2350" dirty="0" err="1" smtClean="0"/>
              <a:t>NonterminalExpression</a:t>
            </a:r>
            <a:r>
              <a:rPr lang="en-US" sz="2350" dirty="0" smtClean="0"/>
              <a:t> node defines interpret() in terms of interpret() on each </a:t>
            </a:r>
            <a:r>
              <a:rPr lang="en-US" sz="2350" dirty="0" err="1" smtClean="0"/>
              <a:t>subexpression</a:t>
            </a:r>
            <a:r>
              <a:rPr lang="en-US" sz="2350" dirty="0" smtClean="0"/>
              <a:t>.  </a:t>
            </a:r>
          </a:p>
          <a:p>
            <a:r>
              <a:rPr lang="en-US" sz="2350" dirty="0" smtClean="0"/>
              <a:t>The interpret() operation of each </a:t>
            </a:r>
            <a:r>
              <a:rPr lang="en-US" sz="2350" dirty="0" err="1" smtClean="0"/>
              <a:t>TerminalExpression</a:t>
            </a:r>
            <a:r>
              <a:rPr lang="en-US" sz="2350" dirty="0" smtClean="0"/>
              <a:t> defines the base case in the recursion.</a:t>
            </a:r>
          </a:p>
          <a:p>
            <a:r>
              <a:rPr lang="en-US" sz="2350" dirty="0" smtClean="0"/>
              <a:t>The interpret() operations at each node use the context to store and access the state of the interpreter.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Interpreter Pattern</a:t>
            </a:r>
            <a:br>
              <a:rPr lang="en-US" dirty="0" smtClean="0"/>
            </a:br>
            <a:r>
              <a:rPr lang="en-US" sz="2400" dirty="0" smtClean="0"/>
              <a:t>Consequences</a:t>
            </a:r>
            <a:endParaRPr lang="en-US" sz="2800" dirty="0" smtClean="0"/>
          </a:p>
        </p:txBody>
      </p:sp>
      <p:sp>
        <p:nvSpPr>
          <p:cNvPr id="9219" name="Rectangle 7"/>
          <p:cNvSpPr>
            <a:spLocks noGrp="1" noChangeArrowheads="1"/>
          </p:cNvSpPr>
          <p:nvPr>
            <p:ph sz="quarter" idx="1"/>
          </p:nvPr>
        </p:nvSpPr>
        <p:spPr/>
        <p:txBody>
          <a:bodyPr>
            <a:normAutofit fontScale="92500"/>
          </a:bodyPr>
          <a:lstStyle/>
          <a:p>
            <a:pPr>
              <a:buNone/>
            </a:pPr>
            <a:r>
              <a:rPr lang="en-US" dirty="0" smtClean="0"/>
              <a:t>The Interpreter pattern has the following benefits and liabilities:</a:t>
            </a:r>
          </a:p>
          <a:p>
            <a:r>
              <a:rPr lang="en-US" i="1" dirty="0" smtClean="0"/>
              <a:t>It’s easy to change and extend the grammar</a:t>
            </a:r>
            <a:r>
              <a:rPr lang="en-US" dirty="0" smtClean="0"/>
              <a:t>.  Since the pattern uses classes to represent grammar rules, you can use inheritance to change or extend the grammar.</a:t>
            </a:r>
          </a:p>
          <a:p>
            <a:endParaRPr lang="en-US" dirty="0" smtClean="0"/>
          </a:p>
          <a:p>
            <a:r>
              <a:rPr lang="en-US" i="1" dirty="0" smtClean="0"/>
              <a:t>Implementing the grammar is straightforward</a:t>
            </a:r>
            <a:r>
              <a:rPr lang="en-US" dirty="0" smtClean="0"/>
              <a:t>.  Classes defining nodes in the abstract syntax tree are relatively straightforward to implement.  Automated tools (parser generators) can often be used to generate the classes automatically.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Interpreter Pattern</a:t>
            </a:r>
            <a:br>
              <a:rPr lang="en-US" dirty="0" smtClean="0"/>
            </a:br>
            <a:r>
              <a:rPr lang="en-US" sz="2400" dirty="0"/>
              <a:t>Consequences (continued)</a:t>
            </a:r>
          </a:p>
        </p:txBody>
      </p:sp>
      <p:sp>
        <p:nvSpPr>
          <p:cNvPr id="9219" name="Rectangle 7"/>
          <p:cNvSpPr>
            <a:spLocks noGrp="1" noChangeArrowheads="1"/>
          </p:cNvSpPr>
          <p:nvPr>
            <p:ph sz="quarter" idx="1"/>
          </p:nvPr>
        </p:nvSpPr>
        <p:spPr/>
        <p:txBody>
          <a:bodyPr>
            <a:normAutofit lnSpcReduction="10000"/>
          </a:bodyPr>
          <a:lstStyle/>
          <a:p>
            <a:r>
              <a:rPr lang="en-US" i="1" dirty="0" smtClean="0"/>
              <a:t>Complex grammars are hard to maintain</a:t>
            </a:r>
            <a:r>
              <a:rPr lang="en-US" dirty="0" smtClean="0"/>
              <a:t>.  The Interpreter pattern defines roughly one class for every rule in the grammar.  Grammars containing many rules can make the interpreter hard to maintain.  Parser generators can help in this case.</a:t>
            </a:r>
          </a:p>
          <a:p>
            <a:endParaRPr lang="en-US" dirty="0" smtClean="0"/>
          </a:p>
          <a:p>
            <a:r>
              <a:rPr lang="en-US" i="1" dirty="0" smtClean="0"/>
              <a:t>The Interpreter pattern makes it easy to evaluate an expression in a new way</a:t>
            </a:r>
            <a:r>
              <a:rPr lang="en-US" dirty="0" smtClean="0"/>
              <a:t>.  For example, it is easy to add type-checking or pretty printing to a language by defining a new operation on the expression classes.  (See, also, the Visitor pattern.)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Interpreter Pattern</a:t>
            </a:r>
            <a:br>
              <a:rPr lang="en-US" dirty="0" smtClean="0"/>
            </a:br>
            <a:r>
              <a:rPr lang="en-US" sz="2400" dirty="0"/>
              <a:t>Implementation</a:t>
            </a:r>
          </a:p>
        </p:txBody>
      </p:sp>
      <p:sp>
        <p:nvSpPr>
          <p:cNvPr id="9219" name="Rectangle 7"/>
          <p:cNvSpPr>
            <a:spLocks noGrp="1" noChangeArrowheads="1"/>
          </p:cNvSpPr>
          <p:nvPr>
            <p:ph sz="quarter" idx="1"/>
          </p:nvPr>
        </p:nvSpPr>
        <p:spPr/>
        <p:txBody>
          <a:bodyPr>
            <a:normAutofit fontScale="92500"/>
          </a:bodyPr>
          <a:lstStyle/>
          <a:p>
            <a:pPr eaLnBrk="1" hangingPunct="1"/>
            <a:r>
              <a:rPr lang="en-US" sz="2350" i="1" dirty="0" smtClean="0"/>
              <a:t>Creating the abstract syntax tree</a:t>
            </a:r>
            <a:r>
              <a:rPr lang="en-US" sz="2350" dirty="0" smtClean="0"/>
              <a:t>.  Not defined by the interpreter pattern. The abstract syntax tree can be created by any one of several parsing techniques (table-driven, recursive descent, etc.)</a:t>
            </a:r>
          </a:p>
          <a:p>
            <a:pPr eaLnBrk="1" hangingPunct="1"/>
            <a:endParaRPr lang="en-US" sz="2350" dirty="0" smtClean="0"/>
          </a:p>
          <a:p>
            <a:pPr eaLnBrk="1" hangingPunct="1"/>
            <a:r>
              <a:rPr lang="en-US" sz="2350" i="1" dirty="0" smtClean="0"/>
              <a:t>Defining the interpret() operation</a:t>
            </a:r>
            <a:r>
              <a:rPr lang="en-US" sz="2350" dirty="0" smtClean="0"/>
              <a:t>.  If it is common to create a new interpreter, then it might be better to use the Visitor pattern than to define an interpret() operation in the expression classes.</a:t>
            </a:r>
          </a:p>
          <a:p>
            <a:pPr eaLnBrk="1" hangingPunct="1"/>
            <a:endParaRPr lang="en-US" sz="2350" dirty="0" smtClean="0"/>
          </a:p>
          <a:p>
            <a:pPr eaLnBrk="1" hangingPunct="1"/>
            <a:r>
              <a:rPr lang="en-US" sz="2350" i="1" dirty="0" smtClean="0"/>
              <a:t>Sharing terminal symbols with the Flyweight pattern</a:t>
            </a:r>
            <a:r>
              <a:rPr lang="en-US" sz="2350" dirty="0" smtClean="0"/>
              <a:t>.  Grammars whose sentences contain many occurrences of a terminal symbol might benefit from sharing a single copy of that symbols.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lstStyle/>
          <a:p>
            <a:r>
              <a:rPr lang="en-US" dirty="0" smtClean="0"/>
              <a:t>The abstract syntax tree is an instance of the </a:t>
            </a:r>
            <a:r>
              <a:rPr lang="en-US" i="1" dirty="0" smtClean="0">
                <a:solidFill>
                  <a:schemeClr val="accent1"/>
                </a:solidFill>
              </a:rPr>
              <a:t>Composite</a:t>
            </a:r>
            <a:r>
              <a:rPr lang="en-US" dirty="0" smtClean="0"/>
              <a:t> pattern.</a:t>
            </a:r>
          </a:p>
          <a:p>
            <a:r>
              <a:rPr lang="en-US" dirty="0" smtClean="0"/>
              <a:t>The interpreter can use an </a:t>
            </a:r>
            <a:r>
              <a:rPr lang="en-US" i="1" dirty="0" smtClean="0">
                <a:solidFill>
                  <a:schemeClr val="accent1"/>
                </a:solidFill>
              </a:rPr>
              <a:t>Iterator</a:t>
            </a:r>
            <a:r>
              <a:rPr lang="en-US" dirty="0" smtClean="0"/>
              <a:t> to traverse the structure.</a:t>
            </a:r>
          </a:p>
          <a:p>
            <a:r>
              <a:rPr lang="en-US" i="1" dirty="0" smtClean="0">
                <a:solidFill>
                  <a:schemeClr val="accent1"/>
                </a:solidFill>
              </a:rPr>
              <a:t>Visitor</a:t>
            </a:r>
            <a:r>
              <a:rPr lang="en-US" dirty="0" smtClean="0"/>
              <a:t> can be used to maintain the behavior in each node of the abstract syntax tree in one class.</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sz="quarter" idx="1"/>
          </p:nvPr>
        </p:nvSpPr>
        <p:spPr>
          <a:xfrm>
            <a:off x="301752" y="1527048"/>
            <a:ext cx="8503920" cy="1216152"/>
          </a:xfrm>
        </p:spPr>
        <p:txBody>
          <a:bodyPr>
            <a:normAutofit fontScale="92500" lnSpcReduction="10000"/>
          </a:bodyPr>
          <a:lstStyle/>
          <a:p>
            <a:r>
              <a:rPr lang="en-US" dirty="0" smtClean="0"/>
              <a:t>Given </a:t>
            </a:r>
            <a:r>
              <a:rPr lang="en-US" dirty="0"/>
              <a:t>a language, define a representation for its grammar along with an interpreter that uses the representation to interpret “sentences” in the language.</a:t>
            </a:r>
          </a:p>
          <a:p>
            <a:endParaRPr lang="en-US" dirty="0"/>
          </a:p>
        </p:txBody>
      </p:sp>
      <p:pic>
        <p:nvPicPr>
          <p:cNvPr id="1026" name="Picture 2" descr="Example of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4953000" cy="369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04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lstStyle/>
          <a:p>
            <a:r>
              <a:rPr lang="en-US" dirty="0" smtClean="0"/>
              <a:t>Interpreter pattern (Wikipedia)</a:t>
            </a:r>
          </a:p>
          <a:p>
            <a:pPr lvl="1">
              <a:buNone/>
            </a:pPr>
            <a:r>
              <a:rPr lang="en-US" dirty="0" smtClean="0">
                <a:hlinkClick r:id="rId2"/>
              </a:rPr>
              <a:t>http://en.wikipedia.org/wiki/Interpreter_pattern</a:t>
            </a:r>
            <a:r>
              <a:rPr lang="en-US" dirty="0" smtClean="0"/>
              <a:t> </a:t>
            </a:r>
          </a:p>
          <a:p>
            <a:r>
              <a:rPr lang="en-US" dirty="0" smtClean="0"/>
              <a:t>Interpreter Design Pattern (</a:t>
            </a:r>
            <a:r>
              <a:rPr lang="en-US" dirty="0" err="1" smtClean="0"/>
              <a:t>SourceMaking</a:t>
            </a:r>
            <a:r>
              <a:rPr lang="en-US" dirty="0" smtClean="0"/>
              <a:t>)</a:t>
            </a:r>
          </a:p>
          <a:p>
            <a:pPr lvl="1">
              <a:buNone/>
            </a:pPr>
            <a:r>
              <a:rPr lang="en-US" dirty="0" smtClean="0">
                <a:hlinkClick r:id="rId3"/>
              </a:rPr>
              <a:t>http://sourcemaking.com/design_patterns/interpreter</a:t>
            </a:r>
            <a:r>
              <a:rPr lang="en-US" dirty="0" smtClean="0"/>
              <a:t> </a:t>
            </a:r>
          </a:p>
          <a:p>
            <a:r>
              <a:rPr lang="en-US" dirty="0" smtClean="0"/>
              <a:t>Interpreter Design Pattern (</a:t>
            </a:r>
            <a:r>
              <a:rPr lang="en-US" dirty="0" err="1" smtClean="0"/>
              <a:t>BlackWasp</a:t>
            </a:r>
            <a:r>
              <a:rPr lang="en-US" dirty="0" smtClean="0"/>
              <a:t>)</a:t>
            </a:r>
          </a:p>
          <a:p>
            <a:pPr lvl="1">
              <a:buNone/>
            </a:pPr>
            <a:r>
              <a:rPr lang="en-US" dirty="0" smtClean="0">
                <a:hlinkClick r:id="rId4"/>
              </a:rPr>
              <a:t>http://www.blackwasp.co.uk/Interpreter.aspx</a:t>
            </a:r>
            <a:r>
              <a:rPr lang="en-US" dirty="0" smtClean="0"/>
              <a:t> </a:t>
            </a:r>
          </a:p>
          <a:p>
            <a:r>
              <a:rPr lang="en-US" dirty="0" smtClean="0"/>
              <a:t>Domain-Specific Languages:  An Introductory Example (by Martin Fowler)</a:t>
            </a:r>
          </a:p>
          <a:p>
            <a:pPr lvl="1">
              <a:buNone/>
            </a:pPr>
            <a:r>
              <a:rPr lang="en-US" dirty="0" smtClean="0">
                <a:hlinkClick r:id="rId5"/>
              </a:rPr>
              <a:t>http://www.informit.com/articles/article.aspx?p=1592379</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sz="2350" dirty="0" smtClean="0"/>
              <a:t>If a particular problem occurs often enough, then it might be worthwhile to express instances of that problem as “sentences” (programs) in a simple language.  Then you can build an interpreter that solves the problem by interpreting these sentences.</a:t>
            </a:r>
          </a:p>
          <a:p>
            <a:endParaRPr lang="en-US" sz="2350" dirty="0" smtClean="0"/>
          </a:p>
          <a:p>
            <a:r>
              <a:rPr lang="en-US" sz="2350" dirty="0" smtClean="0"/>
              <a:t>The Interpreter pattern describes how to</a:t>
            </a:r>
          </a:p>
          <a:p>
            <a:pPr lvl="1"/>
            <a:r>
              <a:rPr lang="en-US" sz="1950" dirty="0" smtClean="0"/>
              <a:t>define a grammar for simple languages.</a:t>
            </a:r>
          </a:p>
          <a:p>
            <a:pPr lvl="1"/>
            <a:r>
              <a:rPr lang="en-US" sz="1950" dirty="0" smtClean="0"/>
              <a:t>represent sentences in the language using abstract syntax trees.</a:t>
            </a:r>
          </a:p>
          <a:p>
            <a:pPr lvl="1"/>
            <a:r>
              <a:rPr lang="en-US" sz="1950" dirty="0" smtClean="0"/>
              <a:t>interpret these sentences.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(contd.)</a:t>
            </a:r>
            <a:endParaRPr lang="en-US" dirty="0"/>
          </a:p>
        </p:txBody>
      </p:sp>
      <p:sp>
        <p:nvSpPr>
          <p:cNvPr id="3" name="Content Placeholder 2"/>
          <p:cNvSpPr>
            <a:spLocks noGrp="1"/>
          </p:cNvSpPr>
          <p:nvPr>
            <p:ph sz="quarter" idx="1"/>
          </p:nvPr>
        </p:nvSpPr>
        <p:spPr/>
        <p:txBody>
          <a:bodyPr/>
          <a:lstStyle/>
          <a:p>
            <a:r>
              <a:rPr lang="en-US" dirty="0"/>
              <a:t>For example, searching for strings that match a pattern is a </a:t>
            </a:r>
            <a:r>
              <a:rPr lang="en-US" dirty="0" smtClean="0"/>
              <a:t>common problem.</a:t>
            </a:r>
          </a:p>
          <a:p>
            <a:endParaRPr lang="en-US" dirty="0" smtClean="0"/>
          </a:p>
          <a:p>
            <a:r>
              <a:rPr lang="en-US" dirty="0" smtClean="0"/>
              <a:t>Regular expressions </a:t>
            </a:r>
            <a:r>
              <a:rPr lang="en-US" dirty="0"/>
              <a:t>are a standard language for </a:t>
            </a:r>
            <a:r>
              <a:rPr lang="en-US" dirty="0" smtClean="0"/>
              <a:t>specifying patterns </a:t>
            </a:r>
            <a:r>
              <a:rPr lang="en-US" dirty="0"/>
              <a:t>of strings. </a:t>
            </a:r>
            <a:endParaRPr lang="en-US" dirty="0" smtClean="0"/>
          </a:p>
          <a:p>
            <a:endParaRPr lang="en-US" dirty="0" smtClean="0"/>
          </a:p>
          <a:p>
            <a:r>
              <a:rPr lang="en-US" dirty="0" smtClean="0"/>
              <a:t>Rather than building custom algorithms to match each pattern against strings, search algorithms </a:t>
            </a:r>
            <a:r>
              <a:rPr lang="en-US" dirty="0"/>
              <a:t>could interpret </a:t>
            </a:r>
            <a:r>
              <a:rPr lang="en-US" dirty="0" smtClean="0"/>
              <a:t>a regular </a:t>
            </a:r>
            <a:r>
              <a:rPr lang="en-US" dirty="0"/>
              <a:t>expression that specifies a set of </a:t>
            </a:r>
            <a:r>
              <a:rPr lang="en-US" dirty="0" smtClean="0"/>
              <a:t>strings to </a:t>
            </a:r>
            <a:r>
              <a:rPr lang="en-US" dirty="0"/>
              <a:t>match.</a:t>
            </a:r>
          </a:p>
        </p:txBody>
      </p:sp>
    </p:spTree>
    <p:extLst>
      <p:ext uri="{BB962C8B-B14F-4D97-AF65-F5344CB8AC3E}">
        <p14:creationId xmlns:p14="http://schemas.microsoft.com/office/powerpoint/2010/main" val="372206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(contd.)</a:t>
            </a:r>
            <a:endParaRPr lang="en-US" dirty="0"/>
          </a:p>
        </p:txBody>
      </p:sp>
      <p:sp>
        <p:nvSpPr>
          <p:cNvPr id="3" name="Content Placeholder 2"/>
          <p:cNvSpPr>
            <a:spLocks noGrp="1"/>
          </p:cNvSpPr>
          <p:nvPr>
            <p:ph sz="quarter" idx="1"/>
          </p:nvPr>
        </p:nvSpPr>
        <p:spPr/>
        <p:txBody>
          <a:bodyPr/>
          <a:lstStyle/>
          <a:p>
            <a:r>
              <a:rPr lang="en-US" dirty="0" smtClean="0"/>
              <a:t>In </a:t>
            </a:r>
            <a:r>
              <a:rPr lang="en-US" dirty="0"/>
              <a:t>this example</a:t>
            </a:r>
            <a:r>
              <a:rPr lang="en-US" dirty="0" smtClean="0"/>
              <a:t>, the </a:t>
            </a:r>
            <a:r>
              <a:rPr lang="en-US" dirty="0"/>
              <a:t>pattern describes how </a:t>
            </a:r>
            <a:r>
              <a:rPr lang="en-US" dirty="0" smtClean="0"/>
              <a:t>to:</a:t>
            </a:r>
          </a:p>
          <a:p>
            <a:pPr lvl="1"/>
            <a:r>
              <a:rPr lang="en-US" dirty="0" smtClean="0"/>
              <a:t>define a grammar </a:t>
            </a:r>
            <a:r>
              <a:rPr lang="en-US" dirty="0"/>
              <a:t>for regular expressions, </a:t>
            </a:r>
            <a:endParaRPr lang="en-US" dirty="0" smtClean="0"/>
          </a:p>
          <a:p>
            <a:pPr lvl="1"/>
            <a:r>
              <a:rPr lang="en-US" dirty="0"/>
              <a:t>r</a:t>
            </a:r>
            <a:r>
              <a:rPr lang="en-US" dirty="0" smtClean="0"/>
              <a:t>epresent a </a:t>
            </a:r>
            <a:r>
              <a:rPr lang="en-US" dirty="0"/>
              <a:t>particular </a:t>
            </a:r>
            <a:r>
              <a:rPr lang="en-US" dirty="0" smtClean="0"/>
              <a:t>regular expression</a:t>
            </a:r>
            <a:r>
              <a:rPr lang="en-US" dirty="0"/>
              <a:t>, </a:t>
            </a:r>
            <a:endParaRPr lang="en-US" dirty="0" smtClean="0"/>
          </a:p>
          <a:p>
            <a:pPr lvl="1"/>
            <a:r>
              <a:rPr lang="en-US" dirty="0" smtClean="0"/>
              <a:t>and </a:t>
            </a:r>
            <a:r>
              <a:rPr lang="en-US" dirty="0"/>
              <a:t>how to interpret that regular expression.</a:t>
            </a:r>
          </a:p>
        </p:txBody>
      </p:sp>
    </p:spTree>
    <p:extLst>
      <p:ext uri="{BB962C8B-B14F-4D97-AF65-F5344CB8AC3E}">
        <p14:creationId xmlns:p14="http://schemas.microsoft.com/office/powerpoint/2010/main" val="263181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(contd.)</a:t>
            </a:r>
            <a:endParaRPr lang="en-US" dirty="0"/>
          </a:p>
        </p:txBody>
      </p:sp>
      <p:sp>
        <p:nvSpPr>
          <p:cNvPr id="3" name="Content Placeholder 2"/>
          <p:cNvSpPr>
            <a:spLocks noGrp="1"/>
          </p:cNvSpPr>
          <p:nvPr>
            <p:ph sz="quarter" idx="1"/>
          </p:nvPr>
        </p:nvSpPr>
        <p:spPr/>
        <p:txBody>
          <a:bodyPr/>
          <a:lstStyle/>
          <a:p>
            <a:r>
              <a:rPr lang="en-US" dirty="0"/>
              <a:t>Suppose the following grammar defines the regular expressions:</a:t>
            </a:r>
          </a:p>
          <a:p>
            <a:pPr lvl="1"/>
            <a:r>
              <a:rPr lang="en-US" dirty="0"/>
              <a:t>expression ::= literal | alternation | sequence | repetition </a:t>
            </a:r>
            <a:r>
              <a:rPr lang="en-US" dirty="0" smtClean="0"/>
              <a:t>| '(' </a:t>
            </a:r>
            <a:r>
              <a:rPr lang="en-US" dirty="0"/>
              <a:t>expression ')'</a:t>
            </a:r>
          </a:p>
          <a:p>
            <a:pPr lvl="1"/>
            <a:r>
              <a:rPr lang="en-US" dirty="0"/>
              <a:t>alternation ::= expression '|' expression</a:t>
            </a:r>
          </a:p>
          <a:p>
            <a:pPr lvl="1"/>
            <a:r>
              <a:rPr lang="en-US" dirty="0"/>
              <a:t>sequence ::= expression '&amp;' expression</a:t>
            </a:r>
          </a:p>
          <a:p>
            <a:pPr lvl="1"/>
            <a:r>
              <a:rPr lang="en-US" dirty="0"/>
              <a:t>repetition ::= expression '*'</a:t>
            </a:r>
          </a:p>
          <a:p>
            <a:pPr lvl="1"/>
            <a:r>
              <a:rPr lang="pt-BR" dirty="0"/>
              <a:t>literal ::= 'a' | 'b' | 'c' | ... { 'a' | 'b' | 'c' | ... }*</a:t>
            </a:r>
            <a:endParaRPr lang="en-US" dirty="0"/>
          </a:p>
        </p:txBody>
      </p:sp>
    </p:spTree>
    <p:extLst>
      <p:ext uri="{BB962C8B-B14F-4D97-AF65-F5344CB8AC3E}">
        <p14:creationId xmlns:p14="http://schemas.microsoft.com/office/powerpoint/2010/main" val="263181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(contd.)</a:t>
            </a:r>
            <a:endParaRPr lang="en-US" dirty="0"/>
          </a:p>
        </p:txBody>
      </p:sp>
      <p:sp>
        <p:nvSpPr>
          <p:cNvPr id="3" name="Content Placeholder 2"/>
          <p:cNvSpPr>
            <a:spLocks noGrp="1"/>
          </p:cNvSpPr>
          <p:nvPr>
            <p:ph sz="quarter" idx="1"/>
          </p:nvPr>
        </p:nvSpPr>
        <p:spPr/>
        <p:txBody>
          <a:bodyPr>
            <a:normAutofit/>
          </a:bodyPr>
          <a:lstStyle/>
          <a:p>
            <a:r>
              <a:rPr lang="en-US" dirty="0"/>
              <a:t>The Interpreter pattern uses a class to represent each grammar rule</a:t>
            </a:r>
            <a:r>
              <a:rPr lang="en-US" dirty="0" smtClean="0"/>
              <a:t>. </a:t>
            </a:r>
          </a:p>
          <a:p>
            <a:r>
              <a:rPr lang="en-US" dirty="0" smtClean="0"/>
              <a:t>Symbols on the </a:t>
            </a:r>
            <a:r>
              <a:rPr lang="en-US" dirty="0"/>
              <a:t>right-hand side of the rule are instance variables </a:t>
            </a:r>
            <a:r>
              <a:rPr lang="en-US" dirty="0" smtClean="0"/>
              <a:t>of these </a:t>
            </a:r>
            <a:r>
              <a:rPr lang="en-US" dirty="0"/>
              <a:t>classes. </a:t>
            </a:r>
            <a:endParaRPr lang="en-US" dirty="0" smtClean="0"/>
          </a:p>
          <a:p>
            <a:r>
              <a:rPr lang="en-US" dirty="0" smtClean="0"/>
              <a:t>The grammar above </a:t>
            </a:r>
            <a:r>
              <a:rPr lang="en-US" dirty="0"/>
              <a:t>is represented by five classes: </a:t>
            </a:r>
            <a:endParaRPr lang="en-US" dirty="0" smtClean="0"/>
          </a:p>
          <a:p>
            <a:pPr lvl="1"/>
            <a:r>
              <a:rPr lang="en-US" dirty="0" smtClean="0"/>
              <a:t>an abstract </a:t>
            </a:r>
            <a:r>
              <a:rPr lang="en-US" dirty="0"/>
              <a:t>class </a:t>
            </a:r>
            <a:r>
              <a:rPr lang="en-US" dirty="0" err="1"/>
              <a:t>RegularExpression</a:t>
            </a:r>
            <a:r>
              <a:rPr lang="en-US" dirty="0"/>
              <a:t> and </a:t>
            </a:r>
            <a:r>
              <a:rPr lang="en-US" dirty="0" smtClean="0"/>
              <a:t>its four subclasses</a:t>
            </a:r>
          </a:p>
          <a:p>
            <a:pPr lvl="2"/>
            <a:r>
              <a:rPr lang="en-US" dirty="0" err="1" smtClean="0"/>
              <a:t>LiteralExpression</a:t>
            </a:r>
            <a:r>
              <a:rPr lang="en-US" dirty="0"/>
              <a:t>, </a:t>
            </a:r>
            <a:endParaRPr lang="en-US" dirty="0" smtClean="0"/>
          </a:p>
          <a:p>
            <a:pPr lvl="2"/>
            <a:r>
              <a:rPr lang="en-US" dirty="0" err="1" smtClean="0"/>
              <a:t>AlternationExpression</a:t>
            </a:r>
            <a:r>
              <a:rPr lang="en-US" dirty="0"/>
              <a:t>, </a:t>
            </a:r>
            <a:endParaRPr lang="en-US" dirty="0" smtClean="0"/>
          </a:p>
          <a:p>
            <a:pPr lvl="2"/>
            <a:r>
              <a:rPr lang="en-US" dirty="0" err="1" smtClean="0"/>
              <a:t>SequenceExpression</a:t>
            </a:r>
            <a:r>
              <a:rPr lang="en-US" dirty="0" smtClean="0"/>
              <a:t>, </a:t>
            </a:r>
          </a:p>
          <a:p>
            <a:pPr lvl="2"/>
            <a:r>
              <a:rPr lang="en-US" dirty="0" smtClean="0"/>
              <a:t>and </a:t>
            </a:r>
            <a:r>
              <a:rPr lang="en-US" dirty="0" err="1" smtClean="0"/>
              <a:t>RepetitionExpression</a:t>
            </a:r>
            <a:r>
              <a:rPr lang="en-US" dirty="0"/>
              <a:t>. </a:t>
            </a:r>
            <a:endParaRPr lang="en-US" dirty="0" smtClean="0"/>
          </a:p>
          <a:p>
            <a:pPr lvl="2"/>
            <a:r>
              <a:rPr lang="en-US" dirty="0" smtClean="0"/>
              <a:t>The </a:t>
            </a:r>
            <a:r>
              <a:rPr lang="en-US" dirty="0"/>
              <a:t>last three classes define variables </a:t>
            </a:r>
            <a:r>
              <a:rPr lang="en-US" dirty="0" smtClean="0"/>
              <a:t>that hold </a:t>
            </a:r>
            <a:r>
              <a:rPr lang="en-US" dirty="0" err="1" smtClean="0"/>
              <a:t>subexpressions</a:t>
            </a:r>
            <a:r>
              <a:rPr lang="en-US" dirty="0"/>
              <a:t>.</a:t>
            </a:r>
          </a:p>
        </p:txBody>
      </p:sp>
    </p:spTree>
    <p:extLst>
      <p:ext uri="{BB962C8B-B14F-4D97-AF65-F5344CB8AC3E}">
        <p14:creationId xmlns:p14="http://schemas.microsoft.com/office/powerpoint/2010/main" val="263181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(contd.)</a:t>
            </a:r>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94" y="1524000"/>
            <a:ext cx="8774206"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841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(contd.)</a:t>
            </a:r>
          </a:p>
        </p:txBody>
      </p:sp>
      <p:sp>
        <p:nvSpPr>
          <p:cNvPr id="3" name="Content Placeholder 2"/>
          <p:cNvSpPr>
            <a:spLocks noGrp="1"/>
          </p:cNvSpPr>
          <p:nvPr>
            <p:ph sz="quarter" idx="1"/>
          </p:nvPr>
        </p:nvSpPr>
        <p:spPr>
          <a:xfrm>
            <a:off x="301752" y="1527048"/>
            <a:ext cx="8503920" cy="1063752"/>
          </a:xfrm>
        </p:spPr>
        <p:txBody>
          <a:bodyPr>
            <a:noAutofit/>
          </a:bodyPr>
          <a:lstStyle/>
          <a:p>
            <a:r>
              <a:rPr lang="en-US" sz="1600" dirty="0"/>
              <a:t>Every regular expression defined by this grammar is represented by </a:t>
            </a:r>
            <a:r>
              <a:rPr lang="en-US" sz="1600" dirty="0" smtClean="0"/>
              <a:t>an abstract syntax </a:t>
            </a:r>
            <a:r>
              <a:rPr lang="en-US" sz="1600" dirty="0"/>
              <a:t>tree made up of instances of these classes. </a:t>
            </a:r>
            <a:r>
              <a:rPr lang="en-US" sz="1600" dirty="0" smtClean="0"/>
              <a:t>For example</a:t>
            </a:r>
            <a:r>
              <a:rPr lang="en-US" sz="1600" dirty="0"/>
              <a:t>, the </a:t>
            </a:r>
            <a:r>
              <a:rPr lang="en-US" sz="1600" dirty="0" smtClean="0"/>
              <a:t>following abstract syntax tree represents the regular expression </a:t>
            </a:r>
          </a:p>
          <a:p>
            <a:pPr marL="0" indent="0">
              <a:buNone/>
            </a:pPr>
            <a:r>
              <a:rPr lang="en-US" sz="1600" dirty="0"/>
              <a:t>	</a:t>
            </a:r>
            <a:r>
              <a:rPr lang="en-US" sz="1600" dirty="0" smtClean="0"/>
              <a:t>		raining </a:t>
            </a:r>
            <a:r>
              <a:rPr lang="en-US" sz="1600" dirty="0"/>
              <a:t>&amp; (dogs | cats)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63671"/>
            <a:ext cx="4749287" cy="3983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362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5282</TotalTime>
  <Words>1140</Words>
  <Application>Microsoft Office PowerPoint</Application>
  <PresentationFormat>On-screen Show (4:3)</PresentationFormat>
  <Paragraphs>139</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The Interpreter Pattern (Behavioral)</vt:lpstr>
      <vt:lpstr>Intent</vt:lpstr>
      <vt:lpstr>Motivation</vt:lpstr>
      <vt:lpstr>Motivation (contd.)</vt:lpstr>
      <vt:lpstr>Motivation (contd.)</vt:lpstr>
      <vt:lpstr>Motivation (contd.)</vt:lpstr>
      <vt:lpstr>Motivation (contd.)</vt:lpstr>
      <vt:lpstr>Motivation (contd.)</vt:lpstr>
      <vt:lpstr>Motivation (contd.)</vt:lpstr>
      <vt:lpstr>Motivation (contd.)</vt:lpstr>
      <vt:lpstr>Interpreter Pattern Applicability</vt:lpstr>
      <vt:lpstr>Interpreter Pattern (continued)</vt:lpstr>
      <vt:lpstr>Interpreter Pattern Participants</vt:lpstr>
      <vt:lpstr>Interpreter Pattern Participants (continued)</vt:lpstr>
      <vt:lpstr>Interpreter Pattern Collaborations</vt:lpstr>
      <vt:lpstr>Interpreter Pattern Consequences</vt:lpstr>
      <vt:lpstr>Interpreter Pattern Consequences (continued)</vt:lpstr>
      <vt:lpstr>Interpreter Pattern Implementation</vt:lpstr>
      <vt:lpstr>Related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341</cp:revision>
  <cp:lastPrinted>1999-09-29T12:48:05Z</cp:lastPrinted>
  <dcterms:created xsi:type="dcterms:W3CDTF">1998-10-23T20:46:09Z</dcterms:created>
  <dcterms:modified xsi:type="dcterms:W3CDTF">2013-11-07T16:43:22Z</dcterms:modified>
</cp:coreProperties>
</file>