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19" r:id="rId3"/>
    <p:sldId id="429" r:id="rId4"/>
    <p:sldId id="431" r:id="rId5"/>
    <p:sldId id="433" r:id="rId6"/>
    <p:sldId id="434" r:id="rId7"/>
    <p:sldId id="435" r:id="rId8"/>
    <p:sldId id="436" r:id="rId9"/>
    <p:sldId id="447" r:id="rId10"/>
    <p:sldId id="421" r:id="rId11"/>
    <p:sldId id="423" r:id="rId12"/>
    <p:sldId id="426" r:id="rId13"/>
    <p:sldId id="427" r:id="rId14"/>
    <p:sldId id="441" r:id="rId15"/>
    <p:sldId id="442" r:id="rId16"/>
    <p:sldId id="444" r:id="rId17"/>
    <p:sldId id="445" r:id="rId18"/>
    <p:sldId id="446" r:id="rId19"/>
    <p:sldId id="448" r:id="rId20"/>
    <p:sldId id="418" r:id="rId21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5" autoAdjust="0"/>
    <p:restoredTop sz="90929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309" y="-8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7429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The Iterator Pattern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15-</a:t>
            </a:r>
            <a:fld id="{67119BB9-8FE0-4A81-BC05-B3A9D81FB030}" type="slidenum">
              <a:rPr lang="en-US" sz="1100" smtClean="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29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Design Patterns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698DF6-5EC5-44D7-ACC7-1FA77EEF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5632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A72CF-B4A9-437D-B815-220047D2A5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96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AFCFD-6EBB-4D4C-AE74-2EB4EB77D202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5E9EC-79C4-49B7-AA3E-B8BDB73DBB12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49486A-31EC-4B5C-AEAF-9CA1A3B17BF2}" type="slidenum">
              <a:rPr lang="en-US"/>
              <a:pPr/>
              <a:t>12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Collections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48BEF-30B8-474F-BB43-6A2CCEBB5F7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2975"/>
          </a:xfrm>
          <a:solidFill>
            <a:srgbClr val="FFFFFF"/>
          </a:solidFill>
          <a:ln w="12700" cap="flat"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818" tIns="46911" rIns="93818" bIns="4691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Collections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136886-FF91-46BC-96B3-E323C29FC7A8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Collections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D6DF7-590B-434F-A230-61B9E1AFA49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2975"/>
          </a:xfrm>
          <a:solidFill>
            <a:srgbClr val="FFFFFF"/>
          </a:solidFill>
          <a:ln w="12700" cap="flat"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818" tIns="46911" rIns="93818" bIns="4691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Collections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17C5C-A2ED-422A-BC99-228C5F4A7F2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2975"/>
          </a:xfrm>
          <a:solidFill>
            <a:srgbClr val="FFFFFF"/>
          </a:solidFill>
          <a:ln w="12700" cap="flat"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818" tIns="46911" rIns="93818" bIns="4691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Collections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D689D8-4CB9-42BB-B1CB-AB911D510FB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2975"/>
          </a:xfrm>
          <a:solidFill>
            <a:srgbClr val="FFFFFF"/>
          </a:solidFill>
          <a:ln w="12700" cap="flat"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818" tIns="46911" rIns="93818" bIns="4691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AA718E19-58D3-4556-80CC-14261D7958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7BF9203-25C8-4DF9-B98A-06A2727B46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3728DD5-025D-46D7-BF08-E11FFFF793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6CAAFC6-0D9A-4A71-98CF-C1F514125B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11/7/2013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0529CA9F-0F7A-47C8-A267-4EE632414E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B877134-5977-4AC5-BF99-BB26FECC1E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Slide </a:t>
            </a:r>
            <a:fld id="{692A2384-5AF8-47E0-A44F-3F1539168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3519EB55-8801-4A47-B218-3217CC941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5D9BC9-069D-449A-9E4F-8206B2215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10E1542F-4AE0-4720-8263-E881464AAF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D05ABC1-E4E4-4795-82F0-39334438F8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11/7/2013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11/7/2013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odesign.com/iterator-pattern.html" TargetMode="External"/><Relationship Id="rId2" Type="http://schemas.openxmlformats.org/officeDocument/2006/relationships/hyperlink" Target="http://en.wikipedia.org/wiki/Ite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heperlreview.com/Articles/v0i5/iterators.pdf" TargetMode="External"/><Relationship Id="rId5" Type="http://schemas.openxmlformats.org/officeDocument/2006/relationships/hyperlink" Target="http://www.vincehuston.org/dp/iterator.html" TargetMode="External"/><Relationship Id="rId4" Type="http://schemas.openxmlformats.org/officeDocument/2006/relationships/hyperlink" Target="http://sourcemaking.com/design_patterns/iterato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Iterator Pattern</a:t>
            </a:r>
            <a:br>
              <a:rPr lang="en-US" dirty="0" smtClean="0"/>
            </a:br>
            <a:r>
              <a:rPr lang="en-US" sz="3200" smtClean="0"/>
              <a:t>(Behavioral)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Iterator Pattern</a:t>
            </a:r>
            <a:endParaRPr lang="en-US" sz="2600" dirty="0" smtClean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Intent:  Provide a way to access the elements of an aggregate object sequentially without exposing its underlying representation.</a:t>
            </a:r>
          </a:p>
          <a:p>
            <a:pPr eaLnBrk="1" hangingPunct="1"/>
            <a:r>
              <a:rPr lang="en-US" dirty="0" smtClean="0"/>
              <a:t>Also Known As:  Cursor</a:t>
            </a:r>
          </a:p>
          <a:p>
            <a:pPr eaLnBrk="1" hangingPunct="1"/>
            <a:r>
              <a:rPr lang="en-US" dirty="0" smtClean="0"/>
              <a:t>Applicability:  Use the Iterator Pattern</a:t>
            </a:r>
          </a:p>
          <a:p>
            <a:pPr lvl="1" eaLnBrk="1" hangingPunct="1"/>
            <a:r>
              <a:rPr lang="en-US" dirty="0" smtClean="0"/>
              <a:t>to access an aggregate object’s contents without exposing its internal representation.</a:t>
            </a:r>
          </a:p>
          <a:p>
            <a:pPr lvl="1" eaLnBrk="1" hangingPunct="1"/>
            <a:r>
              <a:rPr lang="en-US" dirty="0" smtClean="0"/>
              <a:t>to support multiple traversals of aggregate objects.</a:t>
            </a:r>
          </a:p>
          <a:p>
            <a:pPr lvl="1" eaLnBrk="1" hangingPunct="1"/>
            <a:r>
              <a:rPr lang="en-US" dirty="0" smtClean="0"/>
              <a:t>to provide a uniform interface for traversing different aggregate structures (i.e., to support polymorphic iteration).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Iterator Pattern</a:t>
            </a:r>
            <a:br>
              <a:rPr lang="en-US" dirty="0" smtClean="0"/>
            </a:br>
            <a:r>
              <a:rPr lang="en-US" sz="2400" dirty="0"/>
              <a:t>Structure: Object Adapter</a:t>
            </a:r>
            <a:endParaRPr lang="en-US" sz="24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1168172" y="2085226"/>
            <a:ext cx="1737360" cy="1280160"/>
            <a:chOff x="1127589" y="2039506"/>
            <a:chExt cx="1737360" cy="1280160"/>
          </a:xfrm>
        </p:grpSpPr>
        <p:sp>
          <p:nvSpPr>
            <p:cNvPr id="27678" name="Rectangle 5"/>
            <p:cNvSpPr>
              <a:spLocks noChangeArrowheads="1"/>
            </p:cNvSpPr>
            <p:nvPr/>
          </p:nvSpPr>
          <p:spPr bwMode="auto">
            <a:xfrm>
              <a:off x="1127589" y="2039506"/>
              <a:ext cx="1737360" cy="1280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i="1" dirty="0" smtClean="0"/>
                <a:t>    «interface»</a:t>
              </a:r>
            </a:p>
            <a:p>
              <a:pPr algn="l"/>
              <a:r>
                <a:rPr lang="en-US" sz="1800" i="1" dirty="0" smtClean="0"/>
                <a:t>    Aggregate</a:t>
              </a:r>
              <a:r>
                <a:rPr lang="en-US" sz="1800" i="1" dirty="0"/>
                <a:t/>
              </a:r>
              <a:br>
                <a:rPr lang="en-US" sz="1800" i="1" dirty="0"/>
              </a:br>
              <a:r>
                <a:rPr lang="en-US" sz="1800" i="1" dirty="0"/>
                <a:t/>
              </a:r>
              <a:br>
                <a:rPr lang="en-US" sz="1800" i="1" dirty="0"/>
              </a:br>
              <a:r>
                <a:rPr lang="en-US" sz="1800" i="1" dirty="0" err="1" smtClean="0"/>
                <a:t>createIterator</a:t>
              </a:r>
              <a:r>
                <a:rPr lang="en-US" sz="1800" i="1" dirty="0" smtClean="0"/>
                <a:t>()</a:t>
              </a:r>
              <a:endParaRPr lang="en-US" sz="1800" i="1" dirty="0"/>
            </a:p>
          </p:txBody>
        </p:sp>
        <p:sp>
          <p:nvSpPr>
            <p:cNvPr id="27679" name="Line 6"/>
            <p:cNvSpPr>
              <a:spLocks noChangeShapeType="1"/>
            </p:cNvSpPr>
            <p:nvPr/>
          </p:nvSpPr>
          <p:spPr bwMode="auto">
            <a:xfrm>
              <a:off x="1127589" y="2753225"/>
              <a:ext cx="1737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7680" name="Line 7"/>
            <p:cNvSpPr>
              <a:spLocks noChangeShapeType="1"/>
            </p:cNvSpPr>
            <p:nvPr/>
          </p:nvSpPr>
          <p:spPr bwMode="auto">
            <a:xfrm>
              <a:off x="1127589" y="2867525"/>
              <a:ext cx="1737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93852" y="4056603"/>
            <a:ext cx="2286000" cy="1005840"/>
            <a:chOff x="893852" y="3929266"/>
            <a:chExt cx="2286000" cy="1005840"/>
          </a:xfrm>
        </p:grpSpPr>
        <p:sp>
          <p:nvSpPr>
            <p:cNvPr id="27675" name="Rectangle 9"/>
            <p:cNvSpPr>
              <a:spLocks noChangeArrowheads="1"/>
            </p:cNvSpPr>
            <p:nvPr/>
          </p:nvSpPr>
          <p:spPr bwMode="auto">
            <a:xfrm>
              <a:off x="893852" y="3929266"/>
              <a:ext cx="2286000" cy="10058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dirty="0" smtClean="0"/>
                <a:t> </a:t>
              </a:r>
              <a:r>
                <a:rPr lang="en-US" sz="1800" dirty="0" err="1" smtClean="0"/>
                <a:t>ConcreteAggregate</a:t>
              </a:r>
              <a:r>
                <a:rPr lang="en-US" sz="1800" dirty="0"/>
                <a:t/>
              </a:r>
              <a:br>
                <a:rPr lang="en-US" sz="1800" dirty="0"/>
              </a:br>
              <a:r>
                <a:rPr lang="en-US" sz="1800" dirty="0"/>
                <a:t/>
              </a:r>
              <a:br>
                <a:rPr lang="en-US" sz="1800" dirty="0"/>
              </a:br>
              <a:r>
                <a:rPr lang="en-US" sz="1800" dirty="0" smtClean="0"/>
                <a:t>    </a:t>
              </a:r>
              <a:r>
                <a:rPr lang="en-US" sz="1800" dirty="0" err="1" smtClean="0"/>
                <a:t>createIterator</a:t>
              </a:r>
              <a:r>
                <a:rPr lang="en-US" sz="1800" dirty="0" smtClean="0"/>
                <a:t>()</a:t>
              </a:r>
              <a:endParaRPr lang="en-US" sz="1800" dirty="0"/>
            </a:p>
          </p:txBody>
        </p:sp>
        <p:sp>
          <p:nvSpPr>
            <p:cNvPr id="27676" name="Line 10"/>
            <p:cNvSpPr>
              <a:spLocks noChangeShapeType="1"/>
            </p:cNvSpPr>
            <p:nvPr/>
          </p:nvSpPr>
          <p:spPr bwMode="auto">
            <a:xfrm>
              <a:off x="893852" y="4380716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7677" name="Line 11"/>
            <p:cNvSpPr>
              <a:spLocks noChangeShapeType="1"/>
            </p:cNvSpPr>
            <p:nvPr/>
          </p:nvSpPr>
          <p:spPr bwMode="auto">
            <a:xfrm>
              <a:off x="893852" y="4495016"/>
              <a:ext cx="228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27657" name="Rectangle 16"/>
          <p:cNvSpPr>
            <a:spLocks noChangeArrowheads="1"/>
          </p:cNvSpPr>
          <p:nvPr/>
        </p:nvSpPr>
        <p:spPr bwMode="auto">
          <a:xfrm>
            <a:off x="4058806" y="2450986"/>
            <a:ext cx="1371600" cy="5486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Client</a:t>
            </a:r>
          </a:p>
        </p:txBody>
      </p:sp>
      <p:sp>
        <p:nvSpPr>
          <p:cNvPr id="27658" name="AutoShape 17"/>
          <p:cNvSpPr>
            <a:spLocks noChangeArrowheads="1"/>
          </p:cNvSpPr>
          <p:nvPr/>
        </p:nvSpPr>
        <p:spPr bwMode="auto">
          <a:xfrm>
            <a:off x="1945571" y="3369963"/>
            <a:ext cx="182562" cy="182562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27659" name="AutoShape 19"/>
          <p:cNvCxnSpPr>
            <a:cxnSpLocks noChangeShapeType="1"/>
            <a:stCxn id="27658" idx="3"/>
            <a:endCxn id="27675" idx="0"/>
          </p:cNvCxnSpPr>
          <p:nvPr/>
        </p:nvCxnSpPr>
        <p:spPr bwMode="auto">
          <a:xfrm>
            <a:off x="2036852" y="3552525"/>
            <a:ext cx="0" cy="50407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grpSp>
        <p:nvGrpSpPr>
          <p:cNvPr id="42" name="Group 41"/>
          <p:cNvGrpSpPr/>
          <p:nvPr/>
        </p:nvGrpSpPr>
        <p:grpSpPr>
          <a:xfrm>
            <a:off x="1000225" y="5417850"/>
            <a:ext cx="3657600" cy="731520"/>
            <a:chOff x="1060808" y="5290513"/>
            <a:chExt cx="3657600" cy="731520"/>
          </a:xfrm>
        </p:grpSpPr>
        <p:sp>
          <p:nvSpPr>
            <p:cNvPr id="27665" name="Rectangle 23"/>
            <p:cNvSpPr>
              <a:spLocks noChangeArrowheads="1"/>
            </p:cNvSpPr>
            <p:nvPr/>
          </p:nvSpPr>
          <p:spPr bwMode="auto">
            <a:xfrm>
              <a:off x="1082040" y="5341220"/>
              <a:ext cx="3566160" cy="64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800" dirty="0" smtClean="0"/>
                <a:t>return new </a:t>
              </a:r>
              <a:r>
                <a:rPr lang="en-US" sz="1800" dirty="0" err="1" smtClean="0"/>
                <a:t>ConcreteIterator</a:t>
              </a:r>
              <a:r>
                <a:rPr lang="en-US" sz="1800" dirty="0" smtClean="0"/>
                <a:t>(this)</a:t>
              </a:r>
              <a:endParaRPr lang="en-US" sz="1800" dirty="0"/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060808" y="5290513"/>
              <a:ext cx="3657600" cy="731520"/>
              <a:chOff x="1680" y="2201"/>
              <a:chExt cx="2361" cy="693"/>
            </a:xfrm>
          </p:grpSpPr>
          <p:sp>
            <p:nvSpPr>
              <p:cNvPr id="27667" name="AutoShape 25"/>
              <p:cNvSpPr>
                <a:spLocks noChangeArrowheads="1"/>
              </p:cNvSpPr>
              <p:nvPr/>
            </p:nvSpPr>
            <p:spPr bwMode="auto">
              <a:xfrm>
                <a:off x="3811" y="2201"/>
                <a:ext cx="230" cy="230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668" name="Line 26"/>
              <p:cNvSpPr>
                <a:spLocks noChangeShapeType="1"/>
              </p:cNvSpPr>
              <p:nvPr/>
            </p:nvSpPr>
            <p:spPr bwMode="auto">
              <a:xfrm>
                <a:off x="1680" y="2203"/>
                <a:ext cx="0" cy="6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  <p:sp>
            <p:nvSpPr>
              <p:cNvPr id="27669" name="Line 27"/>
              <p:cNvSpPr>
                <a:spLocks noChangeShapeType="1"/>
              </p:cNvSpPr>
              <p:nvPr/>
            </p:nvSpPr>
            <p:spPr bwMode="auto">
              <a:xfrm>
                <a:off x="1680" y="2894"/>
                <a:ext cx="23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  <p:sp>
            <p:nvSpPr>
              <p:cNvPr id="27670" name="Line 28"/>
              <p:cNvSpPr>
                <a:spLocks noChangeShapeType="1"/>
              </p:cNvSpPr>
              <p:nvPr/>
            </p:nvSpPr>
            <p:spPr bwMode="auto">
              <a:xfrm>
                <a:off x="1680" y="2201"/>
                <a:ext cx="21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  <p:sp>
            <p:nvSpPr>
              <p:cNvPr id="27671" name="Line 29"/>
              <p:cNvSpPr>
                <a:spLocks noChangeShapeType="1"/>
              </p:cNvSpPr>
              <p:nvPr/>
            </p:nvSpPr>
            <p:spPr bwMode="auto">
              <a:xfrm>
                <a:off x="4041" y="2433"/>
                <a:ext cx="0" cy="4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</p:grpSp>
      </p:grpSp>
      <p:sp>
        <p:nvSpPr>
          <p:cNvPr id="27664" name="Line 31"/>
          <p:cNvSpPr>
            <a:spLocks noChangeShapeType="1"/>
          </p:cNvSpPr>
          <p:nvPr/>
        </p:nvSpPr>
        <p:spPr bwMode="auto">
          <a:xfrm>
            <a:off x="2829025" y="4864702"/>
            <a:ext cx="0" cy="5486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6583680" y="1673746"/>
            <a:ext cx="1554480" cy="2103120"/>
            <a:chOff x="6632054" y="1673746"/>
            <a:chExt cx="1554480" cy="2103120"/>
          </a:xfrm>
        </p:grpSpPr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6632054" y="1673746"/>
              <a:ext cx="1554480" cy="21031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i="1" dirty="0" smtClean="0"/>
                <a:t>  «interface»</a:t>
              </a:r>
            </a:p>
            <a:p>
              <a:pPr algn="l"/>
              <a:r>
                <a:rPr lang="en-US" sz="1800" i="1" dirty="0" smtClean="0"/>
                <a:t>     Iterator</a:t>
              </a:r>
              <a:r>
                <a:rPr lang="en-US" sz="1800" i="1" dirty="0"/>
                <a:t/>
              </a:r>
              <a:br>
                <a:rPr lang="en-US" sz="1800" i="1" dirty="0"/>
              </a:br>
              <a:r>
                <a:rPr lang="en-US" sz="1800" i="1" dirty="0"/>
                <a:t/>
              </a:r>
              <a:br>
                <a:rPr lang="en-US" sz="1800" i="1" dirty="0"/>
              </a:br>
              <a:r>
                <a:rPr lang="en-US" sz="1800" i="1" dirty="0" smtClean="0"/>
                <a:t>first()</a:t>
              </a:r>
            </a:p>
            <a:p>
              <a:pPr algn="l"/>
              <a:r>
                <a:rPr lang="en-US" sz="1800" i="1" dirty="0" smtClean="0"/>
                <a:t>next()</a:t>
              </a:r>
            </a:p>
            <a:p>
              <a:pPr algn="l"/>
              <a:r>
                <a:rPr lang="en-US" sz="1800" i="1" dirty="0" err="1" smtClean="0"/>
                <a:t>isDone</a:t>
              </a:r>
              <a:r>
                <a:rPr lang="en-US" sz="1800" i="1" dirty="0" smtClean="0"/>
                <a:t>()</a:t>
              </a:r>
            </a:p>
            <a:p>
              <a:pPr algn="l"/>
              <a:r>
                <a:rPr lang="en-US" sz="1800" i="1" dirty="0" err="1" smtClean="0"/>
                <a:t>currentItem</a:t>
              </a:r>
              <a:r>
                <a:rPr lang="en-US" sz="1800" i="1" dirty="0" smtClean="0"/>
                <a:t>()</a:t>
              </a:r>
              <a:endParaRPr lang="en-US" sz="1800" i="1" dirty="0"/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6632054" y="2390675"/>
              <a:ext cx="1554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>
              <a:off x="6632054" y="2504975"/>
              <a:ext cx="1554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6400800" y="4285203"/>
            <a:ext cx="1920240" cy="5486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l"/>
            <a:r>
              <a:rPr lang="en-US" sz="1800" dirty="0" smtClean="0"/>
              <a:t> </a:t>
            </a:r>
            <a:r>
              <a:rPr lang="en-US" sz="1800" dirty="0" err="1" smtClean="0"/>
              <a:t>ConcreteIterator</a:t>
            </a:r>
            <a:endParaRPr lang="en-US" sz="1800" dirty="0"/>
          </a:p>
        </p:txBody>
      </p:sp>
      <p:sp>
        <p:nvSpPr>
          <p:cNvPr id="38" name="AutoShape 17"/>
          <p:cNvSpPr>
            <a:spLocks noChangeArrowheads="1"/>
          </p:cNvSpPr>
          <p:nvPr/>
        </p:nvSpPr>
        <p:spPr bwMode="auto">
          <a:xfrm>
            <a:off x="7269639" y="3781125"/>
            <a:ext cx="182562" cy="182562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39" name="AutoShape 19"/>
          <p:cNvCxnSpPr>
            <a:cxnSpLocks noChangeShapeType="1"/>
            <a:stCxn id="38" idx="3"/>
            <a:endCxn id="35" idx="0"/>
          </p:cNvCxnSpPr>
          <p:nvPr/>
        </p:nvCxnSpPr>
        <p:spPr bwMode="auto">
          <a:xfrm>
            <a:off x="7360920" y="3963687"/>
            <a:ext cx="0" cy="3215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4" name="Straight Arrow Connector 43"/>
          <p:cNvCxnSpPr>
            <a:stCxn id="27657" idx="3"/>
            <a:endCxn id="32" idx="1"/>
          </p:cNvCxnSpPr>
          <p:nvPr/>
        </p:nvCxnSpPr>
        <p:spPr bwMode="auto">
          <a:xfrm>
            <a:off x="5430406" y="2725306"/>
            <a:ext cx="115327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6" name="Straight Arrow Connector 45"/>
          <p:cNvCxnSpPr>
            <a:stCxn id="27657" idx="1"/>
            <a:endCxn id="27678" idx="3"/>
          </p:cNvCxnSpPr>
          <p:nvPr/>
        </p:nvCxnSpPr>
        <p:spPr bwMode="auto">
          <a:xfrm flipH="1">
            <a:off x="2905532" y="2725306"/>
            <a:ext cx="115327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H="1">
            <a:off x="3179852" y="4685900"/>
            <a:ext cx="3220948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3199751" y="4446086"/>
            <a:ext cx="32004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stealth" w="lg" len="lg"/>
            <a:tailEnd type="none" w="lg" len="lg"/>
          </a:ln>
          <a:effectLst/>
        </p:spPr>
      </p:cxnSp>
      <p:grpSp>
        <p:nvGrpSpPr>
          <p:cNvPr id="64" name="Group 63"/>
          <p:cNvGrpSpPr/>
          <p:nvPr/>
        </p:nvGrpSpPr>
        <p:grpSpPr>
          <a:xfrm>
            <a:off x="5410200" y="5058075"/>
            <a:ext cx="2834640" cy="1097280"/>
            <a:chOff x="5562600" y="5181600"/>
            <a:chExt cx="2834640" cy="1097280"/>
          </a:xfrm>
        </p:grpSpPr>
        <p:sp>
          <p:nvSpPr>
            <p:cNvPr id="55" name="TextBox 54"/>
            <p:cNvSpPr txBox="1"/>
            <p:nvPr/>
          </p:nvSpPr>
          <p:spPr>
            <a:xfrm>
              <a:off x="5600354" y="5223112"/>
              <a:ext cx="262924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 smtClean="0"/>
                <a:t>Note:  </a:t>
              </a:r>
              <a:r>
                <a:rPr lang="en-US" sz="2000" dirty="0" err="1" smtClean="0"/>
                <a:t>createIterator</a:t>
              </a:r>
              <a:r>
                <a:rPr lang="en-US" sz="2000" dirty="0" smtClean="0"/>
                <a:t>()</a:t>
              </a:r>
            </a:p>
            <a:p>
              <a:pPr algn="l"/>
              <a:r>
                <a:rPr lang="en-US" sz="2000" dirty="0" smtClean="0"/>
                <a:t>is an example of a</a:t>
              </a:r>
            </a:p>
            <a:p>
              <a:pPr algn="l"/>
              <a:r>
                <a:rPr lang="en-US" sz="2000" dirty="0" smtClean="0"/>
                <a:t> Factory Method</a:t>
              </a:r>
              <a:endParaRPr lang="en-US" sz="2000" dirty="0"/>
            </a:p>
          </p:txBody>
        </p:sp>
        <p:grpSp>
          <p:nvGrpSpPr>
            <p:cNvPr id="58" name="Group 24"/>
            <p:cNvGrpSpPr>
              <a:grpSpLocks/>
            </p:cNvGrpSpPr>
            <p:nvPr/>
          </p:nvGrpSpPr>
          <p:grpSpPr bwMode="auto">
            <a:xfrm>
              <a:off x="5562600" y="5181600"/>
              <a:ext cx="2834640" cy="1097280"/>
              <a:chOff x="1680" y="2201"/>
              <a:chExt cx="2361" cy="693"/>
            </a:xfrm>
          </p:grpSpPr>
          <p:sp>
            <p:nvSpPr>
              <p:cNvPr id="59" name="AutoShape 25"/>
              <p:cNvSpPr>
                <a:spLocks noChangeArrowheads="1"/>
              </p:cNvSpPr>
              <p:nvPr/>
            </p:nvSpPr>
            <p:spPr bwMode="auto">
              <a:xfrm>
                <a:off x="3811" y="2201"/>
                <a:ext cx="230" cy="230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0" name="Line 26"/>
              <p:cNvSpPr>
                <a:spLocks noChangeShapeType="1"/>
              </p:cNvSpPr>
              <p:nvPr/>
            </p:nvSpPr>
            <p:spPr bwMode="auto">
              <a:xfrm>
                <a:off x="1680" y="2203"/>
                <a:ext cx="0" cy="6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  <p:sp>
            <p:nvSpPr>
              <p:cNvPr id="61" name="Line 27"/>
              <p:cNvSpPr>
                <a:spLocks noChangeShapeType="1"/>
              </p:cNvSpPr>
              <p:nvPr/>
            </p:nvSpPr>
            <p:spPr bwMode="auto">
              <a:xfrm>
                <a:off x="1680" y="2894"/>
                <a:ext cx="23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  <p:sp>
            <p:nvSpPr>
              <p:cNvPr id="62" name="Line 28"/>
              <p:cNvSpPr>
                <a:spLocks noChangeShapeType="1"/>
              </p:cNvSpPr>
              <p:nvPr/>
            </p:nvSpPr>
            <p:spPr bwMode="auto">
              <a:xfrm>
                <a:off x="1680" y="2201"/>
                <a:ext cx="21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  <p:sp>
            <p:nvSpPr>
              <p:cNvPr id="63" name="Line 29"/>
              <p:cNvSpPr>
                <a:spLocks noChangeShapeType="1"/>
              </p:cNvSpPr>
              <p:nvPr/>
            </p:nvSpPr>
            <p:spPr bwMode="auto">
              <a:xfrm>
                <a:off x="4041" y="2433"/>
                <a:ext cx="0" cy="4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 sz="18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Iterator Pattern</a:t>
            </a:r>
            <a:br>
              <a:rPr lang="en-US" dirty="0" smtClean="0"/>
            </a:br>
            <a:r>
              <a:rPr lang="en-US" sz="2400" dirty="0" smtClean="0"/>
              <a:t>Participants</a:t>
            </a:r>
            <a:endParaRPr lang="en-US" sz="2400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Iterator </a:t>
            </a:r>
            <a:r>
              <a:rPr lang="en-US" dirty="0" smtClean="0"/>
              <a:t>– defines an interface for accessing and traversing elements.</a:t>
            </a:r>
          </a:p>
          <a:p>
            <a:r>
              <a:rPr lang="en-US" dirty="0" err="1" smtClean="0"/>
              <a:t>ConcreteIterator</a:t>
            </a:r>
            <a:r>
              <a:rPr lang="en-US" dirty="0" smtClean="0"/>
              <a:t> – implements the Iterator interface and keeps track of the current position in the traversal of the aggregate.</a:t>
            </a:r>
          </a:p>
          <a:p>
            <a:r>
              <a:rPr lang="en-US" dirty="0" smtClean="0"/>
              <a:t>Aggregate – defines an interface for creating an Iterator object.</a:t>
            </a:r>
          </a:p>
          <a:p>
            <a:r>
              <a:rPr lang="en-US" dirty="0" err="1" smtClean="0"/>
              <a:t>ConcreteAggregate</a:t>
            </a:r>
            <a:r>
              <a:rPr lang="en-US" dirty="0" smtClean="0"/>
              <a:t> – implements the Aggregate interface to return an instance of the proper </a:t>
            </a:r>
            <a:r>
              <a:rPr lang="en-US" dirty="0" err="1" smtClean="0"/>
              <a:t>ConcreteIterator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Iterator Pattern</a:t>
            </a:r>
            <a:br>
              <a:rPr lang="en-US" dirty="0" smtClean="0"/>
            </a:br>
            <a:r>
              <a:rPr lang="en-US" sz="2400" dirty="0"/>
              <a:t>Consequences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iterator pattern supports variations in the traversal of an aggregate;  e.g., preorder and </a:t>
            </a:r>
            <a:r>
              <a:rPr lang="en-US" dirty="0" err="1" smtClean="0"/>
              <a:t>inorder</a:t>
            </a:r>
            <a:r>
              <a:rPr lang="en-US" dirty="0" smtClean="0"/>
              <a:t> tree traversal.</a:t>
            </a:r>
          </a:p>
          <a:p>
            <a:r>
              <a:rPr lang="en-US" dirty="0" smtClean="0"/>
              <a:t>Iterators simplify the Aggregate interface.</a:t>
            </a:r>
          </a:p>
          <a:p>
            <a:r>
              <a:rPr lang="en-US" dirty="0" smtClean="0"/>
              <a:t>Since an iterator keeps track of its own position within the aggregate, more than one traversal can be pending on an aggregate (e.g., nested iteration).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 in Java:  </a:t>
            </a:r>
            <a:r>
              <a:rPr lang="en-US" dirty="0" smtClean="0">
                <a:latin typeface="Courier New" pitchFamily="49" charset="0"/>
              </a:rPr>
              <a:t>Iterator&lt;E&gt;</a:t>
            </a:r>
            <a:endParaRPr lang="en-US" sz="2600" dirty="0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indent="0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public interface Iterator&lt;E&gt;</a:t>
            </a:r>
          </a:p>
          <a:p>
            <a:pPr marL="274320" indent="0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{</a:t>
            </a:r>
          </a:p>
          <a:p>
            <a:pPr marL="274320" indent="0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/**</a:t>
            </a:r>
          </a:p>
          <a:p>
            <a:pPr marL="274320" indent="0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* returns true if the iteration has more elements</a:t>
            </a:r>
          </a:p>
          <a:p>
            <a:pPr marL="274320" indent="0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*/</a:t>
            </a:r>
          </a:p>
          <a:p>
            <a:pPr marL="274320" indent="0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boolean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hasNext</a:t>
            </a:r>
            <a:r>
              <a:rPr lang="en-US" sz="1800" dirty="0" smtClean="0">
                <a:latin typeface="Courier New" pitchFamily="49" charset="0"/>
              </a:rPr>
              <a:t>();</a:t>
            </a:r>
          </a:p>
          <a:p>
            <a:pPr marL="274320" indent="0">
              <a:spcBef>
                <a:spcPct val="0"/>
              </a:spcBef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274320" indent="0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/**</a:t>
            </a:r>
          </a:p>
          <a:p>
            <a:pPr marL="274320" indent="0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* Returns next element in the iteration.</a:t>
            </a:r>
          </a:p>
          <a:p>
            <a:pPr marL="274320" indent="0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*/</a:t>
            </a:r>
          </a:p>
          <a:p>
            <a:pPr marL="274320" indent="0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E next();</a:t>
            </a:r>
          </a:p>
          <a:p>
            <a:pPr marL="274320" indent="0">
              <a:spcBef>
                <a:spcPct val="0"/>
              </a:spcBef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274320" indent="0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/**</a:t>
            </a:r>
          </a:p>
          <a:p>
            <a:pPr marL="274320" indent="0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* Removes the current element from the underlying</a:t>
            </a:r>
          </a:p>
          <a:p>
            <a:pPr marL="274320" indent="0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* Collection.  (Optional operation)</a:t>
            </a:r>
          </a:p>
          <a:p>
            <a:pPr marL="274320" indent="0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*/</a:t>
            </a:r>
          </a:p>
          <a:p>
            <a:pPr marL="274320" indent="0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void remove();</a:t>
            </a:r>
          </a:p>
          <a:p>
            <a:pPr marL="274320" indent="0"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}</a:t>
            </a:r>
          </a:p>
          <a:p>
            <a:pPr marL="274320" lvl="1" indent="0">
              <a:spcBef>
                <a:spcPct val="0"/>
              </a:spcBef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Iterator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// Obtain an iterator from the collection.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Iterator&lt;Customer&gt; </a:t>
            </a:r>
            <a:r>
              <a:rPr lang="en-US" sz="1800" dirty="0" err="1" smtClean="0">
                <a:latin typeface="Courier New" pitchFamily="49" charset="0"/>
              </a:rPr>
              <a:t>iter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collection.iterator</a:t>
            </a:r>
            <a:r>
              <a:rPr lang="en-US" sz="1800" dirty="0" smtClean="0">
                <a:latin typeface="Courier New" pitchFamily="49" charset="0"/>
              </a:rPr>
              <a:t>();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// Use the iterator to "loop" over the elements 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// in the collection.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while (</a:t>
            </a:r>
            <a:r>
              <a:rPr lang="en-US" sz="1800" dirty="0" err="1" smtClean="0">
                <a:latin typeface="Courier New" pitchFamily="49" charset="0"/>
              </a:rPr>
              <a:t>iter.hasNext</a:t>
            </a:r>
            <a:r>
              <a:rPr lang="en-US" sz="1800" dirty="0" smtClean="0">
                <a:latin typeface="Courier New" pitchFamily="49" charset="0"/>
              </a:rPr>
              <a:t>())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{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Customer </a:t>
            </a:r>
            <a:r>
              <a:rPr lang="en-US" sz="1800" dirty="0" err="1" smtClean="0">
                <a:latin typeface="Courier New" pitchFamily="49" charset="0"/>
              </a:rPr>
              <a:t>customer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iter.next</a:t>
            </a:r>
            <a:r>
              <a:rPr lang="en-US" sz="1800" dirty="0" smtClean="0">
                <a:latin typeface="Courier New" pitchFamily="49" charset="0"/>
              </a:rPr>
              <a:t>();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…   // process the customer object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}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// using the </a:t>
            </a:r>
            <a:r>
              <a:rPr lang="en-US" sz="1800" dirty="0" err="1" smtClean="0">
                <a:latin typeface="Courier New" pitchFamily="49" charset="0"/>
              </a:rPr>
              <a:t>forEach</a:t>
            </a:r>
            <a:r>
              <a:rPr lang="en-US" sz="1800" dirty="0" smtClean="0">
                <a:latin typeface="Courier New" pitchFamily="49" charset="0"/>
              </a:rPr>
              <a:t> loop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for (Customer </a:t>
            </a:r>
            <a:r>
              <a:rPr lang="en-US" sz="1800" dirty="0" err="1" smtClean="0">
                <a:latin typeface="Courier New" pitchFamily="49" charset="0"/>
              </a:rPr>
              <a:t>customer</a:t>
            </a:r>
            <a:r>
              <a:rPr lang="en-US" sz="1800" dirty="0" smtClean="0">
                <a:latin typeface="Courier New" pitchFamily="49" charset="0"/>
              </a:rPr>
              <a:t> : collection)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…   // process the customer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Fail-fast Iterators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Java, if a collection is modified during the life of an iterator, then that iterator fails immediately, rather than risking arbitrary, non-deterministic behavior at an undetermined time in the future.</a:t>
            </a:r>
          </a:p>
          <a:p>
            <a:pPr lvl="1"/>
            <a:r>
              <a:rPr lang="en-US" dirty="0" smtClean="0"/>
              <a:t>throws </a:t>
            </a:r>
            <a:r>
              <a:rPr lang="en-US" dirty="0" err="1" smtClean="0">
                <a:latin typeface="Courier New" pitchFamily="49" charset="0"/>
              </a:rPr>
              <a:t>ConcurrentModificationException</a:t>
            </a:r>
            <a:endParaRPr lang="en-US" dirty="0" smtClean="0">
              <a:latin typeface="Courier New" pitchFamily="49" charset="0"/>
            </a:endParaRPr>
          </a:p>
          <a:p>
            <a:r>
              <a:rPr lang="en-US" dirty="0" smtClean="0"/>
              <a:t>Problem exists even in the presence of a single thread.</a:t>
            </a:r>
          </a:p>
          <a:p>
            <a:r>
              <a:rPr lang="en-US" dirty="0" smtClean="0"/>
              <a:t>Exception:  A single </a:t>
            </a:r>
            <a:r>
              <a:rPr lang="en-US" dirty="0" err="1" smtClean="0"/>
              <a:t>iterator’s</a:t>
            </a:r>
            <a:r>
              <a:rPr lang="en-US" dirty="0" smtClean="0"/>
              <a:t> own </a:t>
            </a:r>
            <a:r>
              <a:rPr lang="en-US" sz="2300" dirty="0" smtClean="0">
                <a:latin typeface="Courier New" pitchFamily="49" charset="0"/>
              </a:rPr>
              <a:t>add()</a:t>
            </a:r>
            <a:r>
              <a:rPr lang="en-US" dirty="0" smtClean="0"/>
              <a:t> and </a:t>
            </a:r>
            <a:r>
              <a:rPr lang="en-US" sz="2300" dirty="0" smtClean="0">
                <a:latin typeface="Courier New" pitchFamily="49" charset="0"/>
              </a:rPr>
              <a:t>remove()</a:t>
            </a:r>
            <a:r>
              <a:rPr lang="en-US" dirty="0" smtClean="0"/>
              <a:t> methods work fine.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Rule for Using Java Iterators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attach as many </a:t>
            </a:r>
            <a:r>
              <a:rPr lang="en-US" dirty="0" err="1" smtClean="0"/>
              <a:t>iterators</a:t>
            </a:r>
            <a:r>
              <a:rPr lang="en-US" dirty="0" smtClean="0"/>
              <a:t> to a collection as you like, provided that all of them are readers.</a:t>
            </a:r>
          </a:p>
          <a:p>
            <a:r>
              <a:rPr lang="en-US" dirty="0" smtClean="0"/>
              <a:t>Alternatively, you can attach a single iterator that can both read and write.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 </a:t>
            </a:r>
            <a:r>
              <a:rPr lang="en-US" smtClean="0">
                <a:latin typeface="Courier New" pitchFamily="49" charset="0"/>
              </a:rPr>
              <a:t>ListIterator&lt;E&gt;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public interface </a:t>
            </a:r>
            <a:r>
              <a:rPr lang="en-US" sz="2000" dirty="0" err="1" smtClean="0">
                <a:latin typeface="Courier New" pitchFamily="49" charset="0"/>
              </a:rPr>
              <a:t>ListIterator</a:t>
            </a:r>
            <a:r>
              <a:rPr lang="en-US" sz="2000" dirty="0" smtClean="0">
                <a:latin typeface="Courier New" pitchFamily="49" charset="0"/>
              </a:rPr>
              <a:t>&lt;E&gt; extends Iterator&lt;E&gt;</a:t>
            </a:r>
          </a:p>
          <a:p>
            <a:r>
              <a:rPr lang="en-US" dirty="0" smtClean="0"/>
              <a:t>Created by </a:t>
            </a:r>
            <a:r>
              <a:rPr lang="en-US" sz="2300" dirty="0" err="1" smtClean="0">
                <a:latin typeface="Courier New" pitchFamily="49" charset="0"/>
              </a:rPr>
              <a:t>List.listIterator</a:t>
            </a:r>
            <a:r>
              <a:rPr lang="en-US" sz="2300" dirty="0" smtClean="0">
                <a:latin typeface="Courier New" pitchFamily="49" charset="0"/>
              </a:rPr>
              <a:t>()</a:t>
            </a:r>
            <a:r>
              <a:rPr lang="en-US" dirty="0" smtClean="0"/>
              <a:t> </a:t>
            </a:r>
          </a:p>
          <a:p>
            <a:r>
              <a:rPr lang="en-US" dirty="0" smtClean="0"/>
              <a:t>Adds methods to </a:t>
            </a:r>
          </a:p>
          <a:p>
            <a:pPr lvl="1"/>
            <a:r>
              <a:rPr lang="en-US" dirty="0" smtClean="0"/>
              <a:t>traverse the list in either direction</a:t>
            </a:r>
          </a:p>
          <a:p>
            <a:pPr lvl="1"/>
            <a:r>
              <a:rPr lang="en-US" dirty="0" smtClean="0"/>
              <a:t>modify the list during iteration</a:t>
            </a:r>
          </a:p>
          <a:p>
            <a:r>
              <a:rPr lang="en-US" dirty="0" smtClean="0"/>
              <a:t>Methods added to </a:t>
            </a:r>
            <a:r>
              <a:rPr lang="en-US" sz="2300" dirty="0" smtClean="0">
                <a:latin typeface="Courier New" pitchFamily="49" charset="0"/>
              </a:rPr>
              <a:t>Iterator&lt;E&gt;</a:t>
            </a:r>
            <a:r>
              <a:rPr lang="en-US" dirty="0" smtClean="0"/>
              <a:t> interface: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hasPrevious</a:t>
            </a:r>
            <a:r>
              <a:rPr lang="en-US" dirty="0" smtClean="0">
                <a:latin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E previous()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nextIndex</a:t>
            </a:r>
            <a:r>
              <a:rPr lang="en-US" dirty="0" smtClean="0">
                <a:latin typeface="Courier New" pitchFamily="49" charset="0"/>
              </a:rPr>
              <a:t>()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previousIndex</a:t>
            </a:r>
            <a:r>
              <a:rPr lang="en-US" dirty="0" smtClean="0">
                <a:latin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void set(E)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void add(E)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Iterators are often applied to hierarchical (recursive) structures such as those that implement the </a:t>
            </a:r>
            <a:r>
              <a:rPr lang="en-US" i="1" dirty="0" smtClean="0">
                <a:solidFill>
                  <a:schemeClr val="accent1"/>
                </a:solidFill>
              </a:rPr>
              <a:t>Composite pattern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Polymorphic Iterators (as defined in Java) rely on </a:t>
            </a:r>
            <a:r>
              <a:rPr lang="en-US" i="1" dirty="0" smtClean="0">
                <a:solidFill>
                  <a:schemeClr val="accent1"/>
                </a:solidFill>
              </a:rPr>
              <a:t>Factory Methods </a:t>
            </a:r>
            <a:r>
              <a:rPr lang="en-US" dirty="0" smtClean="0"/>
              <a:t>to instantiate the appropriate Iterator subclass.</a:t>
            </a:r>
          </a:p>
          <a:p>
            <a:r>
              <a:rPr lang="en-US" dirty="0" smtClean="0"/>
              <a:t>An Iterator can use a </a:t>
            </a:r>
            <a:r>
              <a:rPr lang="en-US" i="1" dirty="0" smtClean="0">
                <a:solidFill>
                  <a:schemeClr val="accent1"/>
                </a:solidFill>
              </a:rPr>
              <a:t>Memento </a:t>
            </a:r>
            <a:r>
              <a:rPr lang="en-US" dirty="0" smtClean="0"/>
              <a:t>to hold the state of the iteration.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 in the Real World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075" y="1797978"/>
            <a:ext cx="11525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100482" y="3472146"/>
            <a:ext cx="3909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Everyone’s favorite iterator.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Iterator (Wikipedia)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http://en.wikipedia.org/wiki/Iterator</a:t>
            </a:r>
            <a:endParaRPr lang="en-US" dirty="0" smtClean="0"/>
          </a:p>
          <a:p>
            <a:r>
              <a:rPr lang="en-US" dirty="0" smtClean="0"/>
              <a:t>Iterator Pattern (Object-Oriented Design)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http://www.oodesign.com/iterator-pattern.html</a:t>
            </a:r>
            <a:endParaRPr lang="en-US" dirty="0" smtClean="0"/>
          </a:p>
          <a:p>
            <a:r>
              <a:rPr lang="en-US" dirty="0" smtClean="0"/>
              <a:t>Iterator Design Pattern (</a:t>
            </a:r>
            <a:r>
              <a:rPr lang="en-US" dirty="0" err="1" smtClean="0"/>
              <a:t>SourceMaking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>
                <a:hlinkClick r:id="rId4"/>
              </a:rPr>
              <a:t>http://sourcemaking.com/design_patterns/iterator</a:t>
            </a:r>
            <a:endParaRPr lang="en-US" dirty="0" smtClean="0"/>
          </a:p>
          <a:p>
            <a:r>
              <a:rPr lang="en-US" dirty="0" smtClean="0"/>
              <a:t>Iterator (Vince Huston)</a:t>
            </a:r>
          </a:p>
          <a:p>
            <a:pPr lvl="1">
              <a:buNone/>
            </a:pPr>
            <a:r>
              <a:rPr lang="en-US" dirty="0" smtClean="0">
                <a:hlinkClick r:id="rId5"/>
              </a:rPr>
              <a:t>http://www.vincehuston.org/dp/iterator.html</a:t>
            </a:r>
            <a:endParaRPr lang="en-US" dirty="0" smtClean="0"/>
          </a:p>
          <a:p>
            <a:r>
              <a:rPr lang="en-US" dirty="0" smtClean="0"/>
              <a:t>The Iterator Design Pattern (Brian D. Foy)</a:t>
            </a:r>
          </a:p>
          <a:p>
            <a:pPr lvl="1">
              <a:buNone/>
            </a:pPr>
            <a:r>
              <a:rPr lang="en-US" dirty="0" smtClean="0">
                <a:hlinkClick r:id="rId6"/>
              </a:rPr>
              <a:t>http://www.theperlreview.com/Articles/v0i5/iterators.pdf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aggregate object such as a list should allow a way to traverse its elements without exposing its internal structure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should allow different traversal methods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should allow multiple traversals to be in progress concurrently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But …, we really do not want to add all these methods to the interface for the aggregate.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mechanism that permits all components of an aggregate object (collection) to be visited, with some operation being performed at each of the components</a:t>
            </a:r>
          </a:p>
          <a:p>
            <a:r>
              <a:rPr lang="en-US" dirty="0" smtClean="0"/>
              <a:t>Provides a means of “looping” with encapsulated collection classes</a:t>
            </a:r>
          </a:p>
          <a:p>
            <a:r>
              <a:rPr lang="en-US" dirty="0" smtClean="0"/>
              <a:t>Should be nondestructive; i.e., should not change the state of the aggregate object</a:t>
            </a:r>
          </a:p>
          <a:p>
            <a:r>
              <a:rPr lang="en-US" dirty="0" smtClean="0"/>
              <a:t>The order in which each component is visited may be based on a “natural” ordering of the components within the aggregate (e.g., front to back for a queue) or it may be unspecified (e.g., for a set class).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a queue that simulates a line of customers in a bank, visit all customers in turn and find out how long each has been waiting.</a:t>
            </a:r>
          </a:p>
          <a:p>
            <a:r>
              <a:rPr lang="en-US" dirty="0" smtClean="0"/>
              <a:t>For a directory, visit each file and print its name.</a:t>
            </a:r>
          </a:p>
          <a:p>
            <a:r>
              <a:rPr lang="en-US" dirty="0" smtClean="0"/>
              <a:t>For a graph, visit each node and determine if it is reachable from a given node.</a:t>
            </a:r>
          </a:p>
          <a:p>
            <a:r>
              <a:rPr lang="en-US" dirty="0" smtClean="0"/>
              <a:t>For a compiler, visit each node in the abstract syntax tree (produced by the parser) and perform semantic checking or code generation.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General Approaches to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Active iterator</a:t>
            </a:r>
          </a:p>
          <a:p>
            <a:pPr lvl="1"/>
            <a:r>
              <a:rPr lang="en-US" dirty="0" smtClean="0"/>
              <a:t>a.k.a., explicit iterator or external iterator</a:t>
            </a:r>
          </a:p>
          <a:p>
            <a:pPr lvl="1"/>
            <a:r>
              <a:rPr lang="en-US" dirty="0" smtClean="0"/>
              <a:t>common in languages like Java and C++</a:t>
            </a:r>
          </a:p>
          <a:p>
            <a:pPr lvl="1"/>
            <a:r>
              <a:rPr lang="en-US" dirty="0" smtClean="0"/>
              <a:t>client controls the iteration</a:t>
            </a:r>
          </a:p>
          <a:p>
            <a:pPr lvl="1"/>
            <a:r>
              <a:rPr lang="en-US" dirty="0" smtClean="0"/>
              <a:t>emphasized in </a:t>
            </a:r>
            <a:r>
              <a:rPr lang="en-US" dirty="0" err="1" smtClean="0"/>
              <a:t>GoF</a:t>
            </a:r>
            <a:r>
              <a:rPr lang="en-US" dirty="0" smtClean="0"/>
              <a:t> Iterator Pattern</a:t>
            </a:r>
          </a:p>
          <a:p>
            <a:r>
              <a:rPr lang="en-US" dirty="0" smtClean="0"/>
              <a:t>Passive iterator</a:t>
            </a:r>
          </a:p>
          <a:p>
            <a:pPr lvl="1"/>
            <a:r>
              <a:rPr lang="en-US" dirty="0" smtClean="0"/>
              <a:t>a.k.a., implicit iterator, internal iterator, or callback iterator</a:t>
            </a:r>
          </a:p>
          <a:p>
            <a:pPr lvl="1"/>
            <a:r>
              <a:rPr lang="en-US" dirty="0" smtClean="0"/>
              <a:t>common in languages like Perl and LISP that provide anonymous functions or closures</a:t>
            </a:r>
          </a:p>
          <a:p>
            <a:pPr lvl="1"/>
            <a:r>
              <a:rPr lang="en-US" dirty="0" smtClean="0"/>
              <a:t>the iterator itself controls the iteration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Active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Four basic operations</a:t>
            </a:r>
          </a:p>
          <a:p>
            <a:pPr lvl="1"/>
            <a:r>
              <a:rPr lang="en-US" sz="2000" dirty="0" smtClean="0"/>
              <a:t>initialize/reset the iterator</a:t>
            </a:r>
          </a:p>
          <a:p>
            <a:pPr lvl="1"/>
            <a:r>
              <a:rPr lang="en-US" sz="2000" dirty="0" smtClean="0"/>
              <a:t>advance the iterator to the next component</a:t>
            </a:r>
          </a:p>
          <a:p>
            <a:pPr lvl="1"/>
            <a:r>
              <a:rPr lang="en-US" sz="2000" dirty="0" smtClean="0"/>
              <a:t>return the value of the current component</a:t>
            </a:r>
          </a:p>
          <a:p>
            <a:pPr lvl="1"/>
            <a:r>
              <a:rPr lang="en-US" sz="2000" dirty="0" smtClean="0"/>
              <a:t>test to see if the iterator has visited every item</a:t>
            </a:r>
          </a:p>
          <a:p>
            <a:r>
              <a:rPr lang="en-US" sz="2400" dirty="0" smtClean="0"/>
              <a:t>Often a single method will encapsulate two or more operations;  e.g., advance the iterator and return the value of the next component; return a special signal value for “no more components”.</a:t>
            </a:r>
          </a:p>
          <a:p>
            <a:r>
              <a:rPr lang="en-US" sz="2400" dirty="0" smtClean="0"/>
              <a:t>The active iterator uses a “cursor” (e.g., an array index or a reference/pointer to an item in a linked list) to keep track of the current position in the container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Active Iterator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Possible error condition:  An attempt is made to advance the iterator or return the value of the current component after the iterator has advanced beyond the last item.</a:t>
            </a:r>
          </a:p>
          <a:p>
            <a:pPr lvl="1">
              <a:buNone/>
            </a:pPr>
            <a:r>
              <a:rPr lang="en-US" dirty="0" smtClean="0"/>
              <a:t>(usually avoided by test operation).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Passive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Export a single method that performs the iteration, calling a user-supplied function (or command) on each item in the collection as it is visited during the iteration.</a:t>
            </a:r>
          </a:p>
          <a:p>
            <a:r>
              <a:rPr lang="en-US" dirty="0" smtClean="0"/>
              <a:t>Example: </a:t>
            </a:r>
            <a:endParaRPr lang="en-US" dirty="0" smtClean="0"/>
          </a:p>
          <a:p>
            <a:pPr marL="59436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(Process p);</a:t>
            </a:r>
          </a:p>
          <a:p>
            <a:pPr marL="274320" lvl="1" indent="0">
              <a:buNone/>
            </a:pPr>
            <a:r>
              <a:rPr lang="en-US" dirty="0" smtClean="0"/>
              <a:t>Method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 smtClean="0"/>
              <a:t> iterates over the components in a collection calling the user-supplied 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/>
              <a:t> for each component as it is visited.</a:t>
            </a:r>
          </a:p>
          <a:p>
            <a:r>
              <a:rPr lang="en-US" dirty="0" smtClean="0"/>
              <a:t>It is possible allow a Process to return a </a:t>
            </a:r>
            <a:r>
              <a:rPr lang="en-US" dirty="0" err="1" smtClean="0"/>
              <a:t>boolean</a:t>
            </a:r>
            <a:r>
              <a:rPr lang="en-US" dirty="0" smtClean="0"/>
              <a:t> value so that the iteration can be terminated.</a:t>
            </a:r>
          </a:p>
          <a:p>
            <a:pPr lvl="1"/>
            <a:r>
              <a:rPr lang="en-US" dirty="0" smtClean="0"/>
              <a:t>false to terminate iteration</a:t>
            </a:r>
          </a:p>
          <a:p>
            <a:pPr lvl="1"/>
            <a:r>
              <a:rPr lang="en-US" dirty="0" smtClean="0"/>
              <a:t>true to continue iteration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3971</TotalTime>
  <Words>1206</Words>
  <Application>Microsoft Office PowerPoint</Application>
  <PresentationFormat>On-screen Show (4:3)</PresentationFormat>
  <Paragraphs>168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The Iterator Pattern (Behavioral)</vt:lpstr>
      <vt:lpstr>Iterators in the Real World</vt:lpstr>
      <vt:lpstr>Motivation</vt:lpstr>
      <vt:lpstr>Iterator</vt:lpstr>
      <vt:lpstr>Iterator Examples</vt:lpstr>
      <vt:lpstr>Two General Approaches to Iteration</vt:lpstr>
      <vt:lpstr>The Active Iterator</vt:lpstr>
      <vt:lpstr>The Active Iterator (continued)</vt:lpstr>
      <vt:lpstr>The Passive Iterator</vt:lpstr>
      <vt:lpstr>Iterator Pattern</vt:lpstr>
      <vt:lpstr>Iterator Pattern Structure: Object Adapter</vt:lpstr>
      <vt:lpstr>Iterator Pattern Participants</vt:lpstr>
      <vt:lpstr>Iterator Pattern Consequences</vt:lpstr>
      <vt:lpstr>Iterators in Java:  Iterator&lt;E&gt;</vt:lpstr>
      <vt:lpstr>Using an Iterator</vt:lpstr>
      <vt:lpstr>Fail-fast Iterators</vt:lpstr>
      <vt:lpstr>Simple Rule for Using Java Iterators</vt:lpstr>
      <vt:lpstr>Interface ListIterator&lt;E&gt;</vt:lpstr>
      <vt:lpstr>Related Patterns</vt:lpstr>
      <vt:lpstr>References</vt:lpstr>
    </vt:vector>
  </TitlesOfParts>
  <Company>SoftMoore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Deepti Joshi</dc:creator>
  <cp:lastModifiedBy>Deepti Joshi</cp:lastModifiedBy>
  <cp:revision>211</cp:revision>
  <cp:lastPrinted>1999-09-29T12:48:05Z</cp:lastPrinted>
  <dcterms:created xsi:type="dcterms:W3CDTF">1998-10-23T20:46:09Z</dcterms:created>
  <dcterms:modified xsi:type="dcterms:W3CDTF">2013-11-07T15:12:11Z</dcterms:modified>
</cp:coreProperties>
</file>