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1"/>
  </p:notesMasterIdLst>
  <p:handoutMasterIdLst>
    <p:handoutMasterId r:id="rId22"/>
  </p:handoutMasterIdLst>
  <p:sldIdLst>
    <p:sldId id="256" r:id="rId2"/>
    <p:sldId id="469" r:id="rId3"/>
    <p:sldId id="464" r:id="rId4"/>
    <p:sldId id="470" r:id="rId5"/>
    <p:sldId id="450" r:id="rId6"/>
    <p:sldId id="460" r:id="rId7"/>
    <p:sldId id="465" r:id="rId8"/>
    <p:sldId id="461" r:id="rId9"/>
    <p:sldId id="451" r:id="rId10"/>
    <p:sldId id="466" r:id="rId11"/>
    <p:sldId id="468" r:id="rId12"/>
    <p:sldId id="467" r:id="rId13"/>
    <p:sldId id="453" r:id="rId14"/>
    <p:sldId id="471" r:id="rId15"/>
    <p:sldId id="472" r:id="rId16"/>
    <p:sldId id="473" r:id="rId17"/>
    <p:sldId id="474" r:id="rId18"/>
    <p:sldId id="448" r:id="rId19"/>
    <p:sldId id="418" r:id="rId20"/>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5" autoAdjust="0"/>
    <p:restoredTop sz="96503" autoAdjust="0"/>
  </p:normalViewPr>
  <p:slideViewPr>
    <p:cSldViewPr>
      <p:cViewPr varScale="1">
        <p:scale>
          <a:sx n="82" d="100"/>
          <a:sy n="82" d="100"/>
        </p:scale>
        <p:origin x="91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410"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Mediator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27-</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4255587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217523663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63345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13</a:t>
            </a:fld>
            <a:endParaRPr lang="en-US" smtClean="0"/>
          </a:p>
        </p:txBody>
      </p:sp>
    </p:spTree>
    <p:extLst>
      <p:ext uri="{BB962C8B-B14F-4D97-AF65-F5344CB8AC3E}">
        <p14:creationId xmlns:p14="http://schemas.microsoft.com/office/powerpoint/2010/main" val="265823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5</a:t>
            </a:fld>
            <a:endParaRPr lang="en-US" smtClean="0"/>
          </a:p>
        </p:txBody>
      </p:sp>
    </p:spTree>
    <p:extLst>
      <p:ext uri="{BB962C8B-B14F-4D97-AF65-F5344CB8AC3E}">
        <p14:creationId xmlns:p14="http://schemas.microsoft.com/office/powerpoint/2010/main" val="68321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6</a:t>
            </a:fld>
            <a:endParaRPr lang="en-US" smtClean="0"/>
          </a:p>
        </p:txBody>
      </p:sp>
    </p:spTree>
    <p:extLst>
      <p:ext uri="{BB962C8B-B14F-4D97-AF65-F5344CB8AC3E}">
        <p14:creationId xmlns:p14="http://schemas.microsoft.com/office/powerpoint/2010/main" val="2452128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7</a:t>
            </a:fld>
            <a:endParaRPr lang="en-US" smtClean="0"/>
          </a:p>
        </p:txBody>
      </p:sp>
    </p:spTree>
    <p:extLst>
      <p:ext uri="{BB962C8B-B14F-4D97-AF65-F5344CB8AC3E}">
        <p14:creationId xmlns:p14="http://schemas.microsoft.com/office/powerpoint/2010/main" val="400286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8</a:t>
            </a:fld>
            <a:endParaRPr lang="en-US" smtClean="0"/>
          </a:p>
        </p:txBody>
      </p:sp>
    </p:spTree>
    <p:extLst>
      <p:ext uri="{BB962C8B-B14F-4D97-AF65-F5344CB8AC3E}">
        <p14:creationId xmlns:p14="http://schemas.microsoft.com/office/powerpoint/2010/main" val="326012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9</a:t>
            </a:fld>
            <a:endParaRPr lang="en-US" smtClean="0"/>
          </a:p>
        </p:txBody>
      </p:sp>
    </p:spTree>
    <p:extLst>
      <p:ext uri="{BB962C8B-B14F-4D97-AF65-F5344CB8AC3E}">
        <p14:creationId xmlns:p14="http://schemas.microsoft.com/office/powerpoint/2010/main" val="288468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10</a:t>
            </a:fld>
            <a:endParaRPr lang="en-US" smtClean="0"/>
          </a:p>
        </p:txBody>
      </p:sp>
    </p:spTree>
    <p:extLst>
      <p:ext uri="{BB962C8B-B14F-4D97-AF65-F5344CB8AC3E}">
        <p14:creationId xmlns:p14="http://schemas.microsoft.com/office/powerpoint/2010/main" val="112807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11</a:t>
            </a:fld>
            <a:endParaRPr lang="en-US" smtClean="0"/>
          </a:p>
        </p:txBody>
      </p:sp>
    </p:spTree>
    <p:extLst>
      <p:ext uri="{BB962C8B-B14F-4D97-AF65-F5344CB8AC3E}">
        <p14:creationId xmlns:p14="http://schemas.microsoft.com/office/powerpoint/2010/main" val="3661432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12</a:t>
            </a:fld>
            <a:endParaRPr lang="en-US" smtClean="0"/>
          </a:p>
        </p:txBody>
      </p:sp>
    </p:spTree>
    <p:extLst>
      <p:ext uri="{BB962C8B-B14F-4D97-AF65-F5344CB8AC3E}">
        <p14:creationId xmlns:p14="http://schemas.microsoft.com/office/powerpoint/2010/main" val="200344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r>
              <a:rPr lang="en-US" smtClean="0"/>
              <a:t>11/5/2013</a:t>
            </a: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11/5/2013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EFF403E2-32B0-43CD-8F55-F26327E3CE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11/5/2013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11/5/2013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r>
              <a:rPr lang="en-US" smtClean="0"/>
              <a:t>11/5/2013</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r>
              <a:rPr lang="en-US" smtClean="0"/>
              <a:t>11/5/2013</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r>
              <a:rPr lang="en-US" smtClean="0"/>
              <a:t>11/5/2013</a:t>
            </a: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EFF403E2-32B0-43CD-8F55-F26327E3CEDB}"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r>
              <a:rPr lang="en-US" smtClean="0"/>
              <a:t>11/5/2013</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r>
              <a:rPr lang="en-US" smtClean="0"/>
              <a:t>11/5/2013</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11/5/2013</a:t>
            </a: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r>
              <a:rPr lang="en-US" smtClean="0"/>
              <a:t>11/5/2013</a:t>
            </a:r>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r>
              <a:rPr lang="en-US" smtClean="0"/>
              <a:t>11/5/2013</a:t>
            </a:r>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oodesign.com/mediator-pattern.html" TargetMode="External"/><Relationship Id="rId2" Type="http://schemas.openxmlformats.org/officeDocument/2006/relationships/hyperlink" Target="http://en.wikipedia.org/wiki/Mediator_pattern" TargetMode="External"/><Relationship Id="rId1" Type="http://schemas.openxmlformats.org/officeDocument/2006/relationships/slideLayout" Target="../slideLayouts/slideLayout2.xml"/><Relationship Id="rId6" Type="http://schemas.openxmlformats.org/officeDocument/2006/relationships/hyperlink" Target="http://mq.java.net/" TargetMode="External"/><Relationship Id="rId5" Type="http://schemas.openxmlformats.org/officeDocument/2006/relationships/hyperlink" Target="http://sourcemaking.com/design_patterns/factory_method" TargetMode="External"/><Relationship Id="rId4" Type="http://schemas.openxmlformats.org/officeDocument/2006/relationships/hyperlink" Target="http://sourcemaking.com/design_patterns/mediato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Mediator Pattern</a:t>
            </a:r>
            <a:br>
              <a:rPr lang="en-US" dirty="0" smtClean="0"/>
            </a:br>
            <a:r>
              <a:rPr lang="en-US" sz="3200" dirty="0" smtClean="0"/>
              <a:t>(Behavioral)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Mediator Pattern</a:t>
            </a:r>
            <a:br>
              <a:rPr lang="en-US" dirty="0" smtClean="0"/>
            </a:br>
            <a:r>
              <a:rPr lang="en-US" sz="2400" dirty="0"/>
              <a:t>Consequences</a:t>
            </a:r>
          </a:p>
        </p:txBody>
      </p:sp>
      <p:sp>
        <p:nvSpPr>
          <p:cNvPr id="9219" name="Rectangle 7"/>
          <p:cNvSpPr>
            <a:spLocks noGrp="1" noChangeArrowheads="1"/>
          </p:cNvSpPr>
          <p:nvPr>
            <p:ph sz="quarter" idx="1"/>
          </p:nvPr>
        </p:nvSpPr>
        <p:spPr>
          <a:xfrm>
            <a:off x="458787" y="1617663"/>
            <a:ext cx="8321040" cy="4935537"/>
          </a:xfrm>
        </p:spPr>
        <p:txBody>
          <a:bodyPr/>
          <a:lstStyle/>
          <a:p>
            <a:pPr eaLnBrk="1" hangingPunct="1"/>
            <a:r>
              <a:rPr lang="en-US" sz="2320" i="1" dirty="0" smtClean="0"/>
              <a:t>limits subclassing.</a:t>
            </a:r>
            <a:r>
              <a:rPr lang="en-US" sz="2320" dirty="0" smtClean="0"/>
              <a:t>  A mediator localizes behavior that otherwise would be distributed among several objects.  Changing this behavior requires subclassing Mediator only;  Colleague classes can be reused as is.</a:t>
            </a:r>
          </a:p>
          <a:p>
            <a:pPr eaLnBrk="1" hangingPunct="1"/>
            <a:r>
              <a:rPr lang="en-US" sz="2320" i="1" dirty="0" smtClean="0"/>
              <a:t>decouples colleagues.</a:t>
            </a:r>
            <a:r>
              <a:rPr lang="en-US" sz="2320" dirty="0" smtClean="0"/>
              <a:t>  A mediator promotes loose coupling between colleagues.  You can vary and reuse Colleague and Mediator classes independently.</a:t>
            </a:r>
          </a:p>
          <a:p>
            <a:pPr eaLnBrk="1" hangingPunct="1"/>
            <a:r>
              <a:rPr lang="en-US" sz="2320" i="1" dirty="0" smtClean="0"/>
              <a:t>simplifies object protocols.</a:t>
            </a:r>
            <a:r>
              <a:rPr lang="en-US" sz="2320" dirty="0" smtClean="0"/>
              <a:t>  A mediator replaces many-to-many interactions with one-to-many interactions between the mediator and its colleagues.  One-to-many relationships are easier to understand, maintain, and extend.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Mediator Pattern</a:t>
            </a:r>
            <a:br>
              <a:rPr lang="en-US" dirty="0" smtClean="0"/>
            </a:br>
            <a:r>
              <a:rPr lang="en-US" sz="2400" dirty="0"/>
              <a:t>Consequences (continued)</a:t>
            </a:r>
          </a:p>
        </p:txBody>
      </p:sp>
      <p:sp>
        <p:nvSpPr>
          <p:cNvPr id="9219" name="Rectangle 7"/>
          <p:cNvSpPr>
            <a:spLocks noGrp="1" noChangeArrowheads="1"/>
          </p:cNvSpPr>
          <p:nvPr>
            <p:ph sz="quarter" idx="1"/>
          </p:nvPr>
        </p:nvSpPr>
        <p:spPr/>
        <p:txBody>
          <a:bodyPr/>
          <a:lstStyle/>
          <a:p>
            <a:pPr eaLnBrk="1" hangingPunct="1"/>
            <a:r>
              <a:rPr lang="en-US" sz="2320" i="1" dirty="0" smtClean="0"/>
              <a:t>abstracts how objects cooperate</a:t>
            </a:r>
            <a:r>
              <a:rPr lang="en-US" sz="2320" dirty="0" smtClean="0"/>
              <a:t>.  Making mediation an independent concept and encapsulating it in an object lets you focus on how objects interact apart from their individual behavior.  That can help clarify how objects interact in a system.</a:t>
            </a:r>
          </a:p>
          <a:p>
            <a:pPr eaLnBrk="1" hangingPunct="1"/>
            <a:r>
              <a:rPr lang="en-US" sz="2320" i="1" dirty="0" smtClean="0"/>
              <a:t>centralizes control</a:t>
            </a:r>
            <a:r>
              <a:rPr lang="en-US" sz="2320" dirty="0" smtClean="0"/>
              <a:t>.  The Mediator pattern trades complexity of interaction for complexity in the mediator.  Because a mediator encapsulates protocols, it can become more complex than any individual colleague.  This can make the mediator itself a monolith that is hard to maintain.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Mediator Pattern</a:t>
            </a:r>
            <a:br>
              <a:rPr lang="en-US" dirty="0" smtClean="0"/>
            </a:br>
            <a:r>
              <a:rPr lang="en-US" sz="2400" dirty="0"/>
              <a:t>Implementation</a:t>
            </a:r>
          </a:p>
        </p:txBody>
      </p:sp>
      <p:sp>
        <p:nvSpPr>
          <p:cNvPr id="9219" name="Rectangle 7"/>
          <p:cNvSpPr>
            <a:spLocks noGrp="1" noChangeArrowheads="1"/>
          </p:cNvSpPr>
          <p:nvPr>
            <p:ph sz="quarter" idx="1"/>
          </p:nvPr>
        </p:nvSpPr>
        <p:spPr/>
        <p:txBody>
          <a:bodyPr>
            <a:normAutofit/>
          </a:bodyPr>
          <a:lstStyle/>
          <a:p>
            <a:r>
              <a:rPr lang="en-US" sz="2320" dirty="0" smtClean="0"/>
              <a:t>There is no need to define an abstract mediator class when colleagues work with only one mediator.  The abstract coupling that the Mediator class provides lets colleagues work with different Mediator subclasses, and vice-versa.</a:t>
            </a:r>
          </a:p>
          <a:p>
            <a:r>
              <a:rPr lang="en-US" sz="2320" dirty="0" smtClean="0"/>
              <a:t>Colleagues have to communicate with their mediator when an event of interest occurs.</a:t>
            </a:r>
          </a:p>
          <a:p>
            <a:pPr lvl="1"/>
            <a:r>
              <a:rPr lang="en-US" dirty="0" smtClean="0"/>
              <a:t>One approach is to implement Mediator as an Observer, where Colleagues notify the mediator whenever they change state and mediator propagates the change to other colleagues.</a:t>
            </a:r>
          </a:p>
          <a:p>
            <a:pPr lvl="1"/>
            <a:r>
              <a:rPr lang="en-US" dirty="0" smtClean="0"/>
              <a:t>Another approach is to define a specialize communication interface in Mediator.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Mediator Pattern in Java</a:t>
            </a:r>
          </a:p>
        </p:txBody>
      </p:sp>
      <p:sp>
        <p:nvSpPr>
          <p:cNvPr id="10" name="Content Placeholder 9"/>
          <p:cNvSpPr>
            <a:spLocks noGrp="1"/>
          </p:cNvSpPr>
          <p:nvPr>
            <p:ph sz="quarter" idx="1"/>
          </p:nvPr>
        </p:nvSpPr>
        <p:spPr/>
        <p:txBody>
          <a:bodyPr>
            <a:normAutofit/>
          </a:bodyPr>
          <a:lstStyle/>
          <a:p>
            <a:r>
              <a:rPr lang="en-US" sz="2400" dirty="0" smtClean="0"/>
              <a:t>Most systems that facilitate asynchronous messaging implement some form of message bus as a mediator.</a:t>
            </a:r>
          </a:p>
          <a:p>
            <a:r>
              <a:rPr lang="en-US" sz="2400" dirty="0" smtClean="0"/>
              <a:t>The Java Message Service (JMS) is a messaging API that allows application components to create, send, receive, and read messages. It enables distributed communication that is loosely coupled, reliable, and asynchronous.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91200" y="2286000"/>
            <a:ext cx="2892552" cy="758952"/>
          </a:xfrm>
        </p:spPr>
        <p:txBody>
          <a:bodyPr/>
          <a:lstStyle/>
          <a:p>
            <a:r>
              <a:rPr lang="en-US" dirty="0" smtClean="0"/>
              <a:t>Example</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431" t="21679" r="42304" b="12299"/>
          <a:stretch/>
        </p:blipFill>
        <p:spPr bwMode="auto">
          <a:xfrm>
            <a:off x="28575" y="23811"/>
            <a:ext cx="5457825" cy="6693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2596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451" t="25522" r="39244" b="33215"/>
          <a:stretch/>
        </p:blipFill>
        <p:spPr bwMode="auto">
          <a:xfrm>
            <a:off x="609600" y="533400"/>
            <a:ext cx="8229600" cy="5601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67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451" t="24247" r="32216" b="37876"/>
          <a:stretch/>
        </p:blipFill>
        <p:spPr bwMode="auto">
          <a:xfrm>
            <a:off x="159138" y="762000"/>
            <a:ext cx="8908662"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8404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678" t="26586" r="45364" b="45126"/>
          <a:stretch/>
        </p:blipFill>
        <p:spPr bwMode="auto">
          <a:xfrm>
            <a:off x="533400" y="533400"/>
            <a:ext cx="7740888"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124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Related Patterns</a:t>
            </a:r>
            <a:endParaRPr lang="en-US" dirty="0"/>
          </a:p>
        </p:txBody>
      </p:sp>
      <p:sp>
        <p:nvSpPr>
          <p:cNvPr id="9" name="Content Placeholder 8"/>
          <p:cNvSpPr>
            <a:spLocks noGrp="1"/>
          </p:cNvSpPr>
          <p:nvPr>
            <p:ph sz="quarter" idx="1"/>
          </p:nvPr>
        </p:nvSpPr>
        <p:spPr/>
        <p:txBody>
          <a:bodyPr/>
          <a:lstStyle/>
          <a:p>
            <a:r>
              <a:rPr lang="en-US" i="1" dirty="0" smtClean="0">
                <a:solidFill>
                  <a:schemeClr val="accent1"/>
                </a:solidFill>
              </a:rPr>
              <a:t>Façade</a:t>
            </a:r>
            <a:r>
              <a:rPr lang="en-US" dirty="0" smtClean="0"/>
              <a:t> differs from Mediator in that it abstracts a subsystem of objects to provide a more convenient interface.  Its protocol is unidirectional; that is, Façade objects make requests of subsystem classes, but not vice versa.  In contrast, Mediator enables cooperative behavior, and the protocol is multidirectional.</a:t>
            </a:r>
          </a:p>
          <a:p>
            <a:r>
              <a:rPr lang="en-US" dirty="0" smtClean="0"/>
              <a:t>Colleagues can communicate with the mediator using the </a:t>
            </a:r>
            <a:r>
              <a:rPr lang="en-US" i="1" dirty="0" smtClean="0">
                <a:solidFill>
                  <a:schemeClr val="accent1"/>
                </a:solidFill>
              </a:rPr>
              <a:t>Observer</a:t>
            </a:r>
            <a:r>
              <a:rPr lang="en-US" dirty="0" smtClean="0"/>
              <a:t> pattern.</a:t>
            </a:r>
          </a:p>
          <a:p>
            <a:pPr lvl="1">
              <a:buNone/>
            </a:pPr>
            <a:r>
              <a:rPr lang="en-US" dirty="0" smtClean="0"/>
              <a:t>(Note:  JMS allows objects to communicate using this pattern.)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lstStyle/>
          <a:p>
            <a:r>
              <a:rPr lang="en-US" dirty="0" smtClean="0"/>
              <a:t>Mediator pattern (Wikipedia)</a:t>
            </a:r>
          </a:p>
          <a:p>
            <a:pPr lvl="1">
              <a:buNone/>
            </a:pPr>
            <a:r>
              <a:rPr lang="en-US" dirty="0" smtClean="0">
                <a:hlinkClick r:id="rId2"/>
              </a:rPr>
              <a:t>http://en.wikipedia.org/wiki/Mediator_pattern</a:t>
            </a:r>
            <a:r>
              <a:rPr lang="en-US" dirty="0" smtClean="0"/>
              <a:t> </a:t>
            </a:r>
          </a:p>
          <a:p>
            <a:r>
              <a:rPr lang="en-US" dirty="0" smtClean="0"/>
              <a:t>Mediator Pattern (Object-Oriented Design)</a:t>
            </a:r>
          </a:p>
          <a:p>
            <a:pPr lvl="1">
              <a:buNone/>
            </a:pPr>
            <a:r>
              <a:rPr lang="en-US" dirty="0" smtClean="0">
                <a:hlinkClick r:id="rId3"/>
              </a:rPr>
              <a:t>http://www.oodesign.com/mediator-pattern.html</a:t>
            </a:r>
            <a:r>
              <a:rPr lang="en-US" dirty="0" smtClean="0"/>
              <a:t> </a:t>
            </a:r>
          </a:p>
          <a:p>
            <a:r>
              <a:rPr lang="en-US" dirty="0" smtClean="0"/>
              <a:t>Mediator Design Pattern (</a:t>
            </a:r>
            <a:r>
              <a:rPr lang="en-US" dirty="0" err="1" smtClean="0"/>
              <a:t>SourceMaking</a:t>
            </a:r>
            <a:r>
              <a:rPr lang="en-US" dirty="0" smtClean="0"/>
              <a:t>)</a:t>
            </a:r>
          </a:p>
          <a:p>
            <a:pPr lvl="1">
              <a:buNone/>
            </a:pPr>
            <a:r>
              <a:rPr lang="en-US" dirty="0" smtClean="0">
                <a:hlinkClick r:id="rId4"/>
              </a:rPr>
              <a:t>http://sourcemaking.com/design_patterns/mediator</a:t>
            </a:r>
            <a:endParaRPr lang="en-US" dirty="0" smtClean="0">
              <a:hlinkClick r:id="rId5"/>
            </a:endParaRPr>
          </a:p>
          <a:p>
            <a:r>
              <a:rPr lang="en-US" dirty="0" smtClean="0"/>
              <a:t>Open Message Queue</a:t>
            </a:r>
          </a:p>
          <a:p>
            <a:pPr lvl="1">
              <a:buNone/>
            </a:pPr>
            <a:r>
              <a:rPr lang="en-US" dirty="0" smtClean="0">
                <a:hlinkClick r:id="rId6"/>
              </a:rPr>
              <a:t>http://mq.java.net</a:t>
            </a: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Mediator in the Real World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28888" y="2209800"/>
            <a:ext cx="4086225"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r>
              <a:rPr lang="en-US" sz="2340" dirty="0" smtClean="0"/>
              <a:t>Consider a situation where many objects need to communicate with each other.  In the worst case, every object needs to know about every other object.  The lines of communication can become overly complex and can inhibit reuse of the classes outside of the application context.</a:t>
            </a:r>
          </a:p>
          <a:p>
            <a:endParaRPr lang="en-US" sz="2340" dirty="0" smtClean="0"/>
          </a:p>
          <a:p>
            <a:r>
              <a:rPr lang="en-US" sz="2340" dirty="0" smtClean="0"/>
              <a:t>In some cases communication between the objects can be simplified by introducing an intermediate “mediator” object. </a:t>
            </a:r>
          </a:p>
          <a:p>
            <a:endParaRPr lang="en-US" sz="2340" dirty="0" smtClean="0"/>
          </a:p>
          <a:p>
            <a:r>
              <a:rPr lang="en-US" sz="2340" dirty="0" smtClean="0"/>
              <a:t>The mediator takes on the role of a hub or router and facilitates communication between the application classes.</a:t>
            </a:r>
            <a:endParaRPr lang="en-US" sz="23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a:t>
            </a:r>
            <a:br>
              <a:rPr lang="en-US" dirty="0" smtClean="0"/>
            </a:br>
            <a:r>
              <a:rPr lang="en-US" sz="2800" dirty="0" smtClean="0"/>
              <a:t>(continued)</a:t>
            </a:r>
            <a:endParaRPr lang="en-US" dirty="0"/>
          </a:p>
        </p:txBody>
      </p:sp>
      <p:sp>
        <p:nvSpPr>
          <p:cNvPr id="9" name="TextBox 8"/>
          <p:cNvSpPr txBox="1"/>
          <p:nvPr/>
        </p:nvSpPr>
        <p:spPr>
          <a:xfrm>
            <a:off x="1054047" y="1524000"/>
            <a:ext cx="2768707" cy="461665"/>
          </a:xfrm>
          <a:prstGeom prst="rect">
            <a:avLst/>
          </a:prstGeom>
          <a:noFill/>
        </p:spPr>
        <p:txBody>
          <a:bodyPr wrap="none" rtlCol="0">
            <a:spAutoFit/>
          </a:bodyPr>
          <a:lstStyle/>
          <a:p>
            <a:r>
              <a:rPr lang="en-US" dirty="0" smtClean="0"/>
              <a:t>Without a Mediator</a:t>
            </a:r>
          </a:p>
        </p:txBody>
      </p:sp>
      <p:sp>
        <p:nvSpPr>
          <p:cNvPr id="10" name="TextBox 9"/>
          <p:cNvSpPr txBox="1"/>
          <p:nvPr/>
        </p:nvSpPr>
        <p:spPr>
          <a:xfrm>
            <a:off x="5535248" y="1524000"/>
            <a:ext cx="2340705" cy="461665"/>
          </a:xfrm>
          <a:prstGeom prst="rect">
            <a:avLst/>
          </a:prstGeom>
          <a:noFill/>
        </p:spPr>
        <p:txBody>
          <a:bodyPr wrap="none" rtlCol="0">
            <a:spAutoFit/>
          </a:bodyPr>
          <a:lstStyle/>
          <a:p>
            <a:r>
              <a:rPr lang="en-US" dirty="0" smtClean="0"/>
              <a:t>With a Mediator</a:t>
            </a:r>
          </a:p>
        </p:txBody>
      </p:sp>
      <p:grpSp>
        <p:nvGrpSpPr>
          <p:cNvPr id="96" name="Group 95"/>
          <p:cNvGrpSpPr/>
          <p:nvPr/>
        </p:nvGrpSpPr>
        <p:grpSpPr>
          <a:xfrm>
            <a:off x="533400" y="2176165"/>
            <a:ext cx="3810000" cy="3048000"/>
            <a:chOff x="533400" y="2438400"/>
            <a:chExt cx="3810000" cy="3048000"/>
          </a:xfrm>
        </p:grpSpPr>
        <p:sp>
          <p:nvSpPr>
            <p:cNvPr id="11" name="Rectangle 10"/>
            <p:cNvSpPr/>
            <p:nvPr/>
          </p:nvSpPr>
          <p:spPr bwMode="auto">
            <a:xfrm>
              <a:off x="1219200" y="24384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a:t>
              </a:r>
              <a:r>
                <a:rPr kumimoji="0" lang="en-US" sz="2400" b="0" i="0" u="none" strike="noStrike" cap="none" normalizeH="0" baseline="0" dirty="0" smtClean="0">
                  <a:ln>
                    <a:noFill/>
                  </a:ln>
                  <a:solidFill>
                    <a:schemeClr val="tx1"/>
                  </a:solidFill>
                  <a:effectLst/>
                  <a:latin typeface="Arial" charset="0"/>
                </a:rPr>
                <a:t>1</a:t>
              </a:r>
            </a:p>
          </p:txBody>
        </p:sp>
        <p:sp>
          <p:nvSpPr>
            <p:cNvPr id="12" name="Rectangle 11"/>
            <p:cNvSpPr/>
            <p:nvPr/>
          </p:nvSpPr>
          <p:spPr bwMode="auto">
            <a:xfrm>
              <a:off x="2743200" y="24384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O2</a:t>
              </a:r>
              <a:endParaRPr kumimoji="0" lang="en-US" sz="24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533400" y="37338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a:t>
              </a:r>
              <a:r>
                <a:rPr kumimoji="0" lang="en-US" sz="2400" b="0" i="0" u="none" strike="noStrike" cap="none" normalizeH="0" baseline="0" dirty="0" smtClean="0">
                  <a:ln>
                    <a:noFill/>
                  </a:ln>
                  <a:solidFill>
                    <a:schemeClr val="tx1"/>
                  </a:solidFill>
                  <a:effectLst/>
                  <a:latin typeface="Arial" charset="0"/>
                </a:rPr>
                <a:t>1</a:t>
              </a:r>
            </a:p>
          </p:txBody>
        </p:sp>
        <p:sp>
          <p:nvSpPr>
            <p:cNvPr id="14" name="Rectangle 13"/>
            <p:cNvSpPr/>
            <p:nvPr/>
          </p:nvSpPr>
          <p:spPr bwMode="auto">
            <a:xfrm>
              <a:off x="1981200" y="50292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a:t>
              </a:r>
              <a:r>
                <a:rPr kumimoji="0" lang="en-US" sz="2400" b="0" i="0" u="none" strike="noStrike" cap="none" normalizeH="0" baseline="0" dirty="0" smtClean="0">
                  <a:ln>
                    <a:noFill/>
                  </a:ln>
                  <a:solidFill>
                    <a:schemeClr val="tx1"/>
                  </a:solidFill>
                  <a:effectLst/>
                  <a:latin typeface="Arial" charset="0"/>
                </a:rPr>
                <a:t>1</a:t>
              </a:r>
            </a:p>
          </p:txBody>
        </p:sp>
        <p:sp>
          <p:nvSpPr>
            <p:cNvPr id="15" name="Rectangle 14"/>
            <p:cNvSpPr/>
            <p:nvPr/>
          </p:nvSpPr>
          <p:spPr bwMode="auto">
            <a:xfrm>
              <a:off x="3429000" y="37338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O3</a:t>
              </a:r>
              <a:endParaRPr kumimoji="0" lang="en-US" sz="2400" b="0" i="0" u="none" strike="noStrike" cap="none" normalizeH="0" baseline="0" dirty="0" smtClean="0">
                <a:ln>
                  <a:noFill/>
                </a:ln>
                <a:solidFill>
                  <a:schemeClr val="tx1"/>
                </a:solidFill>
                <a:effectLst/>
                <a:latin typeface="Arial" charset="0"/>
              </a:endParaRPr>
            </a:p>
          </p:txBody>
        </p:sp>
        <p:cxnSp>
          <p:nvCxnSpPr>
            <p:cNvPr id="17" name="Shape 16"/>
            <p:cNvCxnSpPr>
              <a:stCxn id="11" idx="1"/>
              <a:endCxn id="13" idx="0"/>
            </p:cNvCxnSpPr>
            <p:nvPr/>
          </p:nvCxnSpPr>
          <p:spPr bwMode="auto">
            <a:xfrm rot="10800000" flipV="1">
              <a:off x="990600" y="2667000"/>
              <a:ext cx="228600" cy="1066800"/>
            </a:xfrm>
            <a:prstGeom prst="bentConnector2">
              <a:avLst/>
            </a:prstGeom>
            <a:noFill/>
            <a:ln w="12700" cap="flat" cmpd="sng" algn="ctr">
              <a:solidFill>
                <a:schemeClr val="tx1"/>
              </a:solidFill>
              <a:prstDash val="solid"/>
              <a:round/>
              <a:headEnd type="none" w="med" len="med"/>
              <a:tailEnd type="none" w="med" len="med"/>
            </a:ln>
            <a:effectLst/>
          </p:spPr>
        </p:cxnSp>
        <p:cxnSp>
          <p:nvCxnSpPr>
            <p:cNvPr id="20" name="Shape 19"/>
            <p:cNvCxnSpPr>
              <a:stCxn id="13" idx="2"/>
              <a:endCxn id="14" idx="1"/>
            </p:cNvCxnSpPr>
            <p:nvPr/>
          </p:nvCxnSpPr>
          <p:spPr bwMode="auto">
            <a:xfrm rot="16200000" flipH="1">
              <a:off x="952500" y="4229100"/>
              <a:ext cx="1066800" cy="990600"/>
            </a:xfrm>
            <a:prstGeom prst="bentConnector2">
              <a:avLst/>
            </a:prstGeom>
            <a:noFill/>
            <a:ln w="12700" cap="flat" cmpd="sng" algn="ctr">
              <a:solidFill>
                <a:schemeClr val="tx1"/>
              </a:solidFill>
              <a:prstDash val="solid"/>
              <a:round/>
              <a:headEnd type="none" w="med" len="med"/>
              <a:tailEnd type="none" w="med" len="med"/>
            </a:ln>
            <a:effectLst/>
          </p:spPr>
        </p:cxnSp>
        <p:cxnSp>
          <p:nvCxnSpPr>
            <p:cNvPr id="22" name="Shape 21"/>
            <p:cNvCxnSpPr>
              <a:stCxn id="12" idx="3"/>
              <a:endCxn id="15" idx="0"/>
            </p:cNvCxnSpPr>
            <p:nvPr/>
          </p:nvCxnSpPr>
          <p:spPr bwMode="auto">
            <a:xfrm>
              <a:off x="3657600" y="2667000"/>
              <a:ext cx="228600" cy="1066800"/>
            </a:xfrm>
            <a:prstGeom prst="bentConnector2">
              <a:avLst/>
            </a:prstGeom>
            <a:noFill/>
            <a:ln w="12700" cap="flat" cmpd="sng" algn="ctr">
              <a:solidFill>
                <a:schemeClr val="tx1"/>
              </a:solidFill>
              <a:prstDash val="solid"/>
              <a:round/>
              <a:headEnd type="none" w="med" len="med"/>
              <a:tailEnd type="none" w="med" len="med"/>
            </a:ln>
            <a:effectLst/>
          </p:spPr>
        </p:cxnSp>
        <p:cxnSp>
          <p:nvCxnSpPr>
            <p:cNvPr id="24" name="Shape 23"/>
            <p:cNvCxnSpPr>
              <a:stCxn id="15" idx="2"/>
              <a:endCxn id="14" idx="3"/>
            </p:cNvCxnSpPr>
            <p:nvPr/>
          </p:nvCxnSpPr>
          <p:spPr bwMode="auto">
            <a:xfrm rot="5400000">
              <a:off x="2857500" y="4229100"/>
              <a:ext cx="1066800" cy="990600"/>
            </a:xfrm>
            <a:prstGeom prst="bentConnector2">
              <a:avLst/>
            </a:prstGeom>
            <a:noFill/>
            <a:ln w="12700" cap="flat" cmpd="sng" algn="ctr">
              <a:solidFill>
                <a:schemeClr val="tx1"/>
              </a:solidFill>
              <a:prstDash val="solid"/>
              <a:round/>
              <a:headEnd type="none" w="med" len="med"/>
              <a:tailEnd type="none" w="med" len="med"/>
            </a:ln>
            <a:effectLst/>
          </p:spPr>
        </p:cxnSp>
        <p:cxnSp>
          <p:nvCxnSpPr>
            <p:cNvPr id="26" name="Elbow Connector 25"/>
            <p:cNvCxnSpPr>
              <a:stCxn id="11" idx="3"/>
              <a:endCxn id="12" idx="1"/>
            </p:cNvCxnSpPr>
            <p:nvPr/>
          </p:nvCxnSpPr>
          <p:spPr bwMode="auto">
            <a:xfrm>
              <a:off x="2133600" y="2667000"/>
              <a:ext cx="609600" cy="0"/>
            </a:xfrm>
            <a:prstGeom prst="straightConnector1">
              <a:avLst/>
            </a:prstGeom>
            <a:noFill/>
            <a:ln w="12700" cap="flat" cmpd="sng" algn="ctr">
              <a:solidFill>
                <a:schemeClr val="tx1"/>
              </a:solidFill>
              <a:prstDash val="solid"/>
              <a:round/>
              <a:headEnd type="none" w="med" len="med"/>
              <a:tailEnd type="none" w="med" len="med"/>
            </a:ln>
            <a:effectLst/>
          </p:spPr>
        </p:cxnSp>
        <p:cxnSp>
          <p:nvCxnSpPr>
            <p:cNvPr id="28" name="Elbow Connector 27"/>
            <p:cNvCxnSpPr>
              <a:stCxn id="11" idx="2"/>
              <a:endCxn id="48" idx="0"/>
            </p:cNvCxnSpPr>
            <p:nvPr/>
          </p:nvCxnSpPr>
          <p:spPr bwMode="auto">
            <a:xfrm rot="16200000" flipH="1">
              <a:off x="834231" y="3737768"/>
              <a:ext cx="2133600" cy="449263"/>
            </a:xfrm>
            <a:prstGeom prst="bentConnector3">
              <a:avLst>
                <a:gd name="adj1" fmla="val 70722"/>
              </a:avLst>
            </a:prstGeom>
            <a:noFill/>
            <a:ln w="12700" cap="flat" cmpd="sng" algn="ctr">
              <a:solidFill>
                <a:schemeClr val="tx1"/>
              </a:solidFill>
              <a:prstDash val="solid"/>
              <a:round/>
              <a:headEnd type="none" w="med" len="med"/>
              <a:tailEnd type="none" w="med" len="med"/>
            </a:ln>
            <a:effectLst/>
          </p:spPr>
        </p:cxnSp>
        <p:cxnSp>
          <p:nvCxnSpPr>
            <p:cNvPr id="30" name="Elbow Connector 29"/>
            <p:cNvCxnSpPr>
              <a:stCxn id="12" idx="2"/>
              <a:endCxn id="49" idx="0"/>
            </p:cNvCxnSpPr>
            <p:nvPr/>
          </p:nvCxnSpPr>
          <p:spPr bwMode="auto">
            <a:xfrm rot="5400000">
              <a:off x="1906056" y="3734856"/>
              <a:ext cx="2133600" cy="455089"/>
            </a:xfrm>
            <a:prstGeom prst="bentConnector3">
              <a:avLst>
                <a:gd name="adj1" fmla="val 71664"/>
              </a:avLst>
            </a:prstGeom>
            <a:noFill/>
            <a:ln w="12700" cap="flat" cmpd="sng" algn="ctr">
              <a:solidFill>
                <a:schemeClr val="tx1"/>
              </a:solidFill>
              <a:prstDash val="solid"/>
              <a:round/>
              <a:headEnd type="none" w="med" len="med"/>
              <a:tailEnd type="none" w="med" len="med"/>
            </a:ln>
            <a:effectLst/>
          </p:spPr>
        </p:cxnSp>
        <p:cxnSp>
          <p:nvCxnSpPr>
            <p:cNvPr id="34" name="Elbow Connector 33"/>
            <p:cNvCxnSpPr>
              <a:stCxn id="13" idx="3"/>
              <a:endCxn id="15" idx="1"/>
            </p:cNvCxnSpPr>
            <p:nvPr/>
          </p:nvCxnSpPr>
          <p:spPr bwMode="auto">
            <a:xfrm>
              <a:off x="1447800" y="3962400"/>
              <a:ext cx="1981200" cy="0"/>
            </a:xfrm>
            <a:prstGeom prst="straightConnector1">
              <a:avLst/>
            </a:prstGeom>
            <a:noFill/>
            <a:ln w="12700" cap="flat" cmpd="sng" algn="ctr">
              <a:solidFill>
                <a:schemeClr val="tx1"/>
              </a:solidFill>
              <a:prstDash val="solid"/>
              <a:round/>
              <a:headEnd type="none" w="med" len="med"/>
              <a:tailEnd type="none" w="med" len="med"/>
            </a:ln>
            <a:effectLst/>
          </p:spPr>
        </p:cxnSp>
        <p:sp>
          <p:nvSpPr>
            <p:cNvPr id="37" name="AutoShape 24"/>
            <p:cNvSpPr>
              <a:spLocks noChangeArrowheads="1"/>
            </p:cNvSpPr>
            <p:nvPr/>
          </p:nvSpPr>
          <p:spPr bwMode="auto">
            <a:xfrm>
              <a:off x="2819400" y="2759075"/>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sp>
          <p:nvSpPr>
            <p:cNvPr id="38" name="AutoShape 24"/>
            <p:cNvSpPr>
              <a:spLocks noChangeArrowheads="1"/>
            </p:cNvSpPr>
            <p:nvPr/>
          </p:nvSpPr>
          <p:spPr bwMode="auto">
            <a:xfrm>
              <a:off x="1257300" y="3733800"/>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sp>
          <p:nvSpPr>
            <p:cNvPr id="39" name="AutoShape 24"/>
            <p:cNvSpPr>
              <a:spLocks noChangeArrowheads="1"/>
            </p:cNvSpPr>
            <p:nvPr/>
          </p:nvSpPr>
          <p:spPr bwMode="auto">
            <a:xfrm>
              <a:off x="1935144" y="2759075"/>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sp>
          <p:nvSpPr>
            <p:cNvPr id="40" name="AutoShape 24"/>
            <p:cNvSpPr>
              <a:spLocks noChangeArrowheads="1"/>
            </p:cNvSpPr>
            <p:nvPr/>
          </p:nvSpPr>
          <p:spPr bwMode="auto">
            <a:xfrm>
              <a:off x="3465008" y="3738021"/>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cxnSp>
          <p:nvCxnSpPr>
            <p:cNvPr id="45" name="Elbow Connector 44"/>
            <p:cNvCxnSpPr>
              <a:stCxn id="37" idx="2"/>
              <a:endCxn id="38" idx="0"/>
            </p:cNvCxnSpPr>
            <p:nvPr/>
          </p:nvCxnSpPr>
          <p:spPr bwMode="auto">
            <a:xfrm flipH="1">
              <a:off x="1325563" y="2895600"/>
              <a:ext cx="1562100" cy="838200"/>
            </a:xfrm>
            <a:prstGeom prst="straightConnector1">
              <a:avLst/>
            </a:prstGeom>
            <a:noFill/>
            <a:ln w="12700" cap="flat" cmpd="sng" algn="ctr">
              <a:solidFill>
                <a:schemeClr val="tx1"/>
              </a:solidFill>
              <a:prstDash val="solid"/>
              <a:round/>
              <a:headEnd type="none" w="med" len="med"/>
              <a:tailEnd type="none" w="med" len="med"/>
            </a:ln>
            <a:effectLst/>
          </p:spPr>
        </p:cxnSp>
        <p:cxnSp>
          <p:nvCxnSpPr>
            <p:cNvPr id="47" name="Elbow Connector 46"/>
            <p:cNvCxnSpPr>
              <a:stCxn id="39" idx="2"/>
              <a:endCxn id="40" idx="0"/>
            </p:cNvCxnSpPr>
            <p:nvPr/>
          </p:nvCxnSpPr>
          <p:spPr bwMode="auto">
            <a:xfrm>
              <a:off x="2003407" y="2895600"/>
              <a:ext cx="1529864" cy="842421"/>
            </a:xfrm>
            <a:prstGeom prst="straightConnector1">
              <a:avLst/>
            </a:prstGeom>
            <a:noFill/>
            <a:ln w="12700" cap="flat" cmpd="sng" algn="ctr">
              <a:solidFill>
                <a:schemeClr val="tx1"/>
              </a:solidFill>
              <a:prstDash val="solid"/>
              <a:round/>
              <a:headEnd type="none" w="med" len="med"/>
              <a:tailEnd type="none" w="med" len="med"/>
            </a:ln>
            <a:effectLst/>
          </p:spPr>
        </p:cxnSp>
        <p:sp>
          <p:nvSpPr>
            <p:cNvPr id="48" name="AutoShape 24"/>
            <p:cNvSpPr>
              <a:spLocks noChangeArrowheads="1"/>
            </p:cNvSpPr>
            <p:nvPr/>
          </p:nvSpPr>
          <p:spPr bwMode="auto">
            <a:xfrm>
              <a:off x="2057400" y="5029200"/>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sp>
          <p:nvSpPr>
            <p:cNvPr id="49" name="AutoShape 24"/>
            <p:cNvSpPr>
              <a:spLocks noChangeArrowheads="1"/>
            </p:cNvSpPr>
            <p:nvPr/>
          </p:nvSpPr>
          <p:spPr bwMode="auto">
            <a:xfrm>
              <a:off x="2677048" y="5029200"/>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grpSp>
      <p:grpSp>
        <p:nvGrpSpPr>
          <p:cNvPr id="98" name="Group 97"/>
          <p:cNvGrpSpPr/>
          <p:nvPr/>
        </p:nvGrpSpPr>
        <p:grpSpPr>
          <a:xfrm>
            <a:off x="4800600" y="2176165"/>
            <a:ext cx="3810000" cy="3048000"/>
            <a:chOff x="4800600" y="2438400"/>
            <a:chExt cx="3810000" cy="3048000"/>
          </a:xfrm>
        </p:grpSpPr>
        <p:sp>
          <p:nvSpPr>
            <p:cNvPr id="56" name="Rectangle 55"/>
            <p:cNvSpPr/>
            <p:nvPr/>
          </p:nvSpPr>
          <p:spPr bwMode="auto">
            <a:xfrm>
              <a:off x="5486400" y="24384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a:t>
              </a:r>
              <a:r>
                <a:rPr kumimoji="0" lang="en-US" sz="2400" b="0" i="0" u="none" strike="noStrike" cap="none" normalizeH="0" baseline="0" dirty="0" smtClean="0">
                  <a:ln>
                    <a:noFill/>
                  </a:ln>
                  <a:solidFill>
                    <a:schemeClr val="tx1"/>
                  </a:solidFill>
                  <a:effectLst/>
                  <a:latin typeface="Arial" charset="0"/>
                </a:rPr>
                <a:t>1</a:t>
              </a:r>
            </a:p>
          </p:txBody>
        </p:sp>
        <p:sp>
          <p:nvSpPr>
            <p:cNvPr id="57" name="Rectangle 56"/>
            <p:cNvSpPr/>
            <p:nvPr/>
          </p:nvSpPr>
          <p:spPr bwMode="auto">
            <a:xfrm>
              <a:off x="7010400" y="24384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a:t>
              </a:r>
              <a:r>
                <a:rPr kumimoji="0" lang="en-US" sz="2400" b="0" i="0" u="none" strike="noStrike" cap="none" normalizeH="0" baseline="0" dirty="0" smtClean="0">
                  <a:ln>
                    <a:noFill/>
                  </a:ln>
                  <a:solidFill>
                    <a:schemeClr val="tx1"/>
                  </a:solidFill>
                  <a:effectLst/>
                  <a:latin typeface="Arial" charset="0"/>
                </a:rPr>
                <a:t>1</a:t>
              </a:r>
            </a:p>
          </p:txBody>
        </p:sp>
        <p:sp>
          <p:nvSpPr>
            <p:cNvPr id="58" name="Rectangle 57"/>
            <p:cNvSpPr/>
            <p:nvPr/>
          </p:nvSpPr>
          <p:spPr bwMode="auto">
            <a:xfrm>
              <a:off x="4800600" y="37338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a:t>
              </a:r>
              <a:r>
                <a:rPr kumimoji="0" lang="en-US" sz="2400" b="0" i="0" u="none" strike="noStrike" cap="none" normalizeH="0" baseline="0" dirty="0" smtClean="0">
                  <a:ln>
                    <a:noFill/>
                  </a:ln>
                  <a:solidFill>
                    <a:schemeClr val="tx1"/>
                  </a:solidFill>
                  <a:effectLst/>
                  <a:latin typeface="Arial" charset="0"/>
                </a:rPr>
                <a:t>1</a:t>
              </a:r>
            </a:p>
          </p:txBody>
        </p:sp>
        <p:sp>
          <p:nvSpPr>
            <p:cNvPr id="59" name="Rectangle 58"/>
            <p:cNvSpPr/>
            <p:nvPr/>
          </p:nvSpPr>
          <p:spPr bwMode="auto">
            <a:xfrm>
              <a:off x="6248400" y="50292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a:t>
              </a:r>
              <a:r>
                <a:rPr kumimoji="0" lang="en-US" sz="2400" b="0" i="0" u="none" strike="noStrike" cap="none" normalizeH="0" baseline="0" dirty="0" smtClean="0">
                  <a:ln>
                    <a:noFill/>
                  </a:ln>
                  <a:solidFill>
                    <a:schemeClr val="tx1"/>
                  </a:solidFill>
                  <a:effectLst/>
                  <a:latin typeface="Arial" charset="0"/>
                </a:rPr>
                <a:t>1</a:t>
              </a:r>
            </a:p>
          </p:txBody>
        </p:sp>
        <p:sp>
          <p:nvSpPr>
            <p:cNvPr id="60" name="Rectangle 59"/>
            <p:cNvSpPr/>
            <p:nvPr/>
          </p:nvSpPr>
          <p:spPr bwMode="auto">
            <a:xfrm>
              <a:off x="7696200" y="37338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O</a:t>
              </a:r>
              <a:r>
                <a:rPr kumimoji="0" lang="en-US" sz="2400" b="0" i="0" u="none" strike="noStrike" cap="none" normalizeH="0" baseline="0" dirty="0" smtClean="0">
                  <a:ln>
                    <a:noFill/>
                  </a:ln>
                  <a:solidFill>
                    <a:schemeClr val="tx1"/>
                  </a:solidFill>
                  <a:effectLst/>
                  <a:latin typeface="Arial" charset="0"/>
                </a:rPr>
                <a:t>1</a:t>
              </a:r>
            </a:p>
          </p:txBody>
        </p:sp>
        <p:sp>
          <p:nvSpPr>
            <p:cNvPr id="77" name="Rectangle 76"/>
            <p:cNvSpPr/>
            <p:nvPr/>
          </p:nvSpPr>
          <p:spPr bwMode="auto">
            <a:xfrm>
              <a:off x="6248400" y="3733800"/>
              <a:ext cx="914400" cy="4572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M</a:t>
              </a:r>
              <a:endParaRPr kumimoji="0" lang="en-US" sz="2400" b="0" i="0" u="none" strike="noStrike" cap="none" normalizeH="0" baseline="0" dirty="0" smtClean="0">
                <a:ln>
                  <a:noFill/>
                </a:ln>
                <a:solidFill>
                  <a:schemeClr val="tx1"/>
                </a:solidFill>
                <a:effectLst/>
                <a:latin typeface="Arial" charset="0"/>
              </a:endParaRPr>
            </a:p>
          </p:txBody>
        </p:sp>
        <p:sp>
          <p:nvSpPr>
            <p:cNvPr id="79" name="AutoShape 24"/>
            <p:cNvSpPr>
              <a:spLocks noChangeArrowheads="1"/>
            </p:cNvSpPr>
            <p:nvPr/>
          </p:nvSpPr>
          <p:spPr bwMode="auto">
            <a:xfrm>
              <a:off x="6334648" y="3733800"/>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sp>
          <p:nvSpPr>
            <p:cNvPr id="80" name="AutoShape 24"/>
            <p:cNvSpPr>
              <a:spLocks noChangeArrowheads="1"/>
            </p:cNvSpPr>
            <p:nvPr/>
          </p:nvSpPr>
          <p:spPr bwMode="auto">
            <a:xfrm>
              <a:off x="6334648" y="4054475"/>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sp>
          <p:nvSpPr>
            <p:cNvPr id="81" name="AutoShape 24"/>
            <p:cNvSpPr>
              <a:spLocks noChangeArrowheads="1"/>
            </p:cNvSpPr>
            <p:nvPr/>
          </p:nvSpPr>
          <p:spPr bwMode="auto">
            <a:xfrm>
              <a:off x="6947162" y="4054475"/>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sp>
          <p:nvSpPr>
            <p:cNvPr id="82" name="AutoShape 24"/>
            <p:cNvSpPr>
              <a:spLocks noChangeArrowheads="1"/>
            </p:cNvSpPr>
            <p:nvPr/>
          </p:nvSpPr>
          <p:spPr bwMode="auto">
            <a:xfrm>
              <a:off x="6947162" y="3733800"/>
              <a:ext cx="136525" cy="136525"/>
            </a:xfrm>
            <a:prstGeom prst="diamond">
              <a:avLst/>
            </a:prstGeom>
            <a:noFill/>
            <a:ln w="12700">
              <a:noFill/>
              <a:miter lim="800000"/>
              <a:headEnd type="none" w="sm" len="sm"/>
              <a:tailEnd type="none" w="sm" len="sm"/>
            </a:ln>
          </p:spPr>
          <p:txBody>
            <a:bodyPr wrap="none" lIns="92075" tIns="46038" rIns="92075" bIns="46038" anchor="ctr"/>
            <a:lstStyle/>
            <a:p>
              <a:endParaRPr lang="en-US"/>
            </a:p>
          </p:txBody>
        </p:sp>
        <p:cxnSp>
          <p:nvCxnSpPr>
            <p:cNvPr id="84" name="Elbow Connector 83"/>
            <p:cNvCxnSpPr>
              <a:stCxn id="56" idx="2"/>
              <a:endCxn id="79" idx="0"/>
            </p:cNvCxnSpPr>
            <p:nvPr/>
          </p:nvCxnSpPr>
          <p:spPr bwMode="auto">
            <a:xfrm rot="16200000" flipH="1">
              <a:off x="5754155" y="3085044"/>
              <a:ext cx="838200" cy="459311"/>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86" name="Elbow Connector 85"/>
            <p:cNvCxnSpPr>
              <a:stCxn id="57" idx="2"/>
              <a:endCxn id="82" idx="0"/>
            </p:cNvCxnSpPr>
            <p:nvPr/>
          </p:nvCxnSpPr>
          <p:spPr bwMode="auto">
            <a:xfrm rot="5400000">
              <a:off x="6822413" y="3088613"/>
              <a:ext cx="838200" cy="452175"/>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88" name="Elbow Connector 87"/>
            <p:cNvCxnSpPr>
              <a:stCxn id="59" idx="0"/>
              <a:endCxn id="77" idx="2"/>
            </p:cNvCxnSpPr>
            <p:nvPr/>
          </p:nvCxnSpPr>
          <p:spPr bwMode="auto">
            <a:xfrm flipV="1">
              <a:off x="6705600" y="4191000"/>
              <a:ext cx="0" cy="838200"/>
            </a:xfrm>
            <a:prstGeom prst="straightConnector1">
              <a:avLst/>
            </a:prstGeom>
            <a:noFill/>
            <a:ln w="12700" cap="flat" cmpd="sng" algn="ctr">
              <a:solidFill>
                <a:schemeClr val="tx1"/>
              </a:solidFill>
              <a:prstDash val="solid"/>
              <a:round/>
              <a:headEnd type="none" w="med" len="med"/>
              <a:tailEnd type="none" w="med" len="med"/>
            </a:ln>
            <a:effectLst/>
          </p:spPr>
        </p:cxnSp>
        <p:cxnSp>
          <p:nvCxnSpPr>
            <p:cNvPr id="90" name="Elbow Connector 89"/>
            <p:cNvCxnSpPr>
              <a:stCxn id="58" idx="3"/>
              <a:endCxn id="77" idx="1"/>
            </p:cNvCxnSpPr>
            <p:nvPr/>
          </p:nvCxnSpPr>
          <p:spPr bwMode="auto">
            <a:xfrm>
              <a:off x="5715000" y="3962400"/>
              <a:ext cx="533400" cy="0"/>
            </a:xfrm>
            <a:prstGeom prst="straightConnector1">
              <a:avLst/>
            </a:prstGeom>
            <a:noFill/>
            <a:ln w="12700" cap="flat" cmpd="sng" algn="ctr">
              <a:solidFill>
                <a:schemeClr val="tx1"/>
              </a:solidFill>
              <a:prstDash val="solid"/>
              <a:round/>
              <a:headEnd type="none" w="med" len="med"/>
              <a:tailEnd type="none" w="med" len="med"/>
            </a:ln>
            <a:effectLst/>
          </p:spPr>
        </p:cxnSp>
        <p:cxnSp>
          <p:nvCxnSpPr>
            <p:cNvPr id="92" name="Elbow Connector 91"/>
            <p:cNvCxnSpPr>
              <a:stCxn id="77" idx="3"/>
              <a:endCxn id="60" idx="1"/>
            </p:cNvCxnSpPr>
            <p:nvPr/>
          </p:nvCxnSpPr>
          <p:spPr bwMode="auto">
            <a:xfrm>
              <a:off x="7162800" y="3962400"/>
              <a:ext cx="533400" cy="0"/>
            </a:xfrm>
            <a:prstGeom prst="straightConnector1">
              <a:avLst/>
            </a:prstGeom>
            <a:noFill/>
            <a:ln w="12700" cap="flat" cmpd="sng" algn="ctr">
              <a:solidFill>
                <a:schemeClr val="tx1"/>
              </a:solidFill>
              <a:prstDash val="solid"/>
              <a:round/>
              <a:headEnd type="none" w="med" len="med"/>
              <a:tailEnd type="none" w="med" len="med"/>
            </a:ln>
            <a:effectLst/>
          </p:spPr>
        </p:cxnSp>
      </p:grpSp>
      <p:sp>
        <p:nvSpPr>
          <p:cNvPr id="95" name="TextBox 94"/>
          <p:cNvSpPr txBox="1"/>
          <p:nvPr/>
        </p:nvSpPr>
        <p:spPr>
          <a:xfrm>
            <a:off x="1147021" y="5414665"/>
            <a:ext cx="2582758" cy="830997"/>
          </a:xfrm>
          <a:prstGeom prst="rect">
            <a:avLst/>
          </a:prstGeom>
          <a:noFill/>
        </p:spPr>
        <p:txBody>
          <a:bodyPr wrap="none" rtlCol="0">
            <a:spAutoFit/>
          </a:bodyPr>
          <a:lstStyle/>
          <a:p>
            <a:r>
              <a:rPr lang="en-US" dirty="0" smtClean="0"/>
              <a:t>10 possible paths</a:t>
            </a:r>
          </a:p>
          <a:p>
            <a:r>
              <a:rPr lang="en-US" dirty="0" smtClean="0"/>
              <a:t>of communication</a:t>
            </a:r>
            <a:endParaRPr lang="en-US" dirty="0"/>
          </a:p>
        </p:txBody>
      </p:sp>
      <p:sp>
        <p:nvSpPr>
          <p:cNvPr id="97" name="TextBox 96"/>
          <p:cNvSpPr txBox="1"/>
          <p:nvPr/>
        </p:nvSpPr>
        <p:spPr>
          <a:xfrm>
            <a:off x="5414221" y="5414665"/>
            <a:ext cx="2582758" cy="830997"/>
          </a:xfrm>
          <a:prstGeom prst="rect">
            <a:avLst/>
          </a:prstGeom>
          <a:noFill/>
        </p:spPr>
        <p:txBody>
          <a:bodyPr wrap="none" rtlCol="0">
            <a:spAutoFit/>
          </a:bodyPr>
          <a:lstStyle/>
          <a:p>
            <a:r>
              <a:rPr lang="en-US" dirty="0" smtClean="0"/>
              <a:t>5 possible paths</a:t>
            </a:r>
          </a:p>
          <a:p>
            <a:r>
              <a:rPr lang="en-US" dirty="0" smtClean="0"/>
              <a:t>of communication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lstStyle/>
          <a:p>
            <a:pPr eaLnBrk="1" hangingPunct="1"/>
            <a:r>
              <a:rPr lang="en-US" dirty="0" smtClean="0"/>
              <a:t>Mediator Pattern</a:t>
            </a:r>
          </a:p>
        </p:txBody>
      </p:sp>
      <p:sp>
        <p:nvSpPr>
          <p:cNvPr id="8195" name="Rectangle 38"/>
          <p:cNvSpPr>
            <a:spLocks noGrp="1" noChangeArrowheads="1"/>
          </p:cNvSpPr>
          <p:nvPr>
            <p:ph sz="quarter" idx="1"/>
          </p:nvPr>
        </p:nvSpPr>
        <p:spPr/>
        <p:txBody>
          <a:bodyPr>
            <a:normAutofit fontScale="92500"/>
          </a:bodyPr>
          <a:lstStyle/>
          <a:p>
            <a:pPr eaLnBrk="1" hangingPunct="1"/>
            <a:r>
              <a:rPr lang="en-US" dirty="0" smtClean="0"/>
              <a:t>Intent:  Define an object that encapsulates how a set of objects interact.  Mediator promotes loose coupling by keeping objects from referring to each other explicitly, and it lets you vary their interaction independently.</a:t>
            </a:r>
          </a:p>
          <a:p>
            <a:pPr eaLnBrk="1" hangingPunct="1"/>
            <a:r>
              <a:rPr lang="en-US" dirty="0" smtClean="0"/>
              <a:t>Applicability:  Use the Mediator pattern when</a:t>
            </a:r>
          </a:p>
          <a:p>
            <a:pPr lvl="1" eaLnBrk="1" hangingPunct="1"/>
            <a:r>
              <a:rPr lang="en-US" dirty="0" smtClean="0"/>
              <a:t>a set of objects communicate in well-defined but complex ways.  The resulting interdependencies are unstructured and difficult to understand.</a:t>
            </a:r>
          </a:p>
          <a:p>
            <a:pPr lvl="1" eaLnBrk="1" hangingPunct="1"/>
            <a:r>
              <a:rPr lang="en-US" dirty="0" smtClean="0"/>
              <a:t>reusing an object is difficult because it refers to and communicates with many other objects.</a:t>
            </a:r>
          </a:p>
          <a:p>
            <a:pPr lvl="1" eaLnBrk="1" hangingPunct="1"/>
            <a:r>
              <a:rPr lang="en-US" dirty="0" smtClean="0"/>
              <a:t>a behavior that’s distributed between several classes should be customizable without a lot of subclassing.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Mediator Pattern</a:t>
            </a:r>
            <a:br>
              <a:rPr lang="en-US" dirty="0" smtClean="0"/>
            </a:br>
            <a:r>
              <a:rPr lang="en-US" sz="2400" dirty="0"/>
              <a:t>Structure</a:t>
            </a:r>
          </a:p>
        </p:txBody>
      </p:sp>
      <p:sp>
        <p:nvSpPr>
          <p:cNvPr id="50" name="Rectangle 49"/>
          <p:cNvSpPr/>
          <p:nvPr/>
        </p:nvSpPr>
        <p:spPr bwMode="auto">
          <a:xfrm>
            <a:off x="822960" y="2438400"/>
            <a:ext cx="1828800" cy="64008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Mediator</a:t>
            </a:r>
          </a:p>
        </p:txBody>
      </p:sp>
      <p:sp>
        <p:nvSpPr>
          <p:cNvPr id="52" name="Rectangle 51"/>
          <p:cNvSpPr/>
          <p:nvPr/>
        </p:nvSpPr>
        <p:spPr bwMode="auto">
          <a:xfrm>
            <a:off x="5135544" y="2438400"/>
            <a:ext cx="1828800" cy="64008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Colleague</a:t>
            </a:r>
          </a:p>
        </p:txBody>
      </p:sp>
      <p:sp>
        <p:nvSpPr>
          <p:cNvPr id="54" name="Rectangle 53"/>
          <p:cNvSpPr/>
          <p:nvPr/>
        </p:nvSpPr>
        <p:spPr bwMode="auto">
          <a:xfrm>
            <a:off x="685800" y="4008120"/>
            <a:ext cx="2103120" cy="64008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ConcreteMediator</a:t>
            </a:r>
            <a:endParaRPr kumimoji="0" lang="en-US" sz="1800" b="0" i="0" u="none" strike="noStrike" cap="none" normalizeH="0" baseline="0" dirty="0" smtClean="0">
              <a:ln>
                <a:noFill/>
              </a:ln>
              <a:solidFill>
                <a:schemeClr val="tx1"/>
              </a:solidFill>
              <a:effectLst/>
              <a:latin typeface="Arial" charset="0"/>
            </a:endParaRPr>
          </a:p>
        </p:txBody>
      </p:sp>
      <p:sp>
        <p:nvSpPr>
          <p:cNvPr id="57" name="Rectangle 56"/>
          <p:cNvSpPr/>
          <p:nvPr/>
        </p:nvSpPr>
        <p:spPr bwMode="auto">
          <a:xfrm>
            <a:off x="3505200" y="4008120"/>
            <a:ext cx="2286000" cy="64008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ConcreteColleague1</a:t>
            </a:r>
          </a:p>
        </p:txBody>
      </p:sp>
      <p:sp>
        <p:nvSpPr>
          <p:cNvPr id="58" name="Rectangle 57"/>
          <p:cNvSpPr/>
          <p:nvPr/>
        </p:nvSpPr>
        <p:spPr bwMode="auto">
          <a:xfrm>
            <a:off x="6324600" y="4008120"/>
            <a:ext cx="2286000" cy="64008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ConcreteColleague2</a:t>
            </a:r>
          </a:p>
        </p:txBody>
      </p:sp>
      <p:sp>
        <p:nvSpPr>
          <p:cNvPr id="59" name="AutoShape 20"/>
          <p:cNvSpPr>
            <a:spLocks noChangeArrowheads="1"/>
          </p:cNvSpPr>
          <p:nvPr/>
        </p:nvSpPr>
        <p:spPr bwMode="auto">
          <a:xfrm>
            <a:off x="1646079" y="3088126"/>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sp>
        <p:nvSpPr>
          <p:cNvPr id="60" name="AutoShape 20"/>
          <p:cNvSpPr>
            <a:spLocks noChangeArrowheads="1"/>
          </p:cNvSpPr>
          <p:nvPr/>
        </p:nvSpPr>
        <p:spPr bwMode="auto">
          <a:xfrm>
            <a:off x="5958663" y="3088126"/>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cxnSp>
        <p:nvCxnSpPr>
          <p:cNvPr id="63" name="Elbow Connector 62"/>
          <p:cNvCxnSpPr>
            <a:stCxn id="59" idx="3"/>
            <a:endCxn id="54" idx="0"/>
          </p:cNvCxnSpPr>
          <p:nvPr/>
        </p:nvCxnSpPr>
        <p:spPr bwMode="auto">
          <a:xfrm>
            <a:off x="1737360" y="3270689"/>
            <a:ext cx="0" cy="737431"/>
          </a:xfrm>
          <a:prstGeom prst="straightConnector1">
            <a:avLst/>
          </a:prstGeom>
          <a:noFill/>
          <a:ln w="12700" cap="flat" cmpd="sng" algn="ctr">
            <a:solidFill>
              <a:schemeClr val="tx1"/>
            </a:solidFill>
            <a:prstDash val="solid"/>
            <a:round/>
            <a:headEnd type="none" w="med" len="med"/>
            <a:tailEnd type="none" w="med" len="med"/>
          </a:ln>
          <a:effectLst/>
        </p:spPr>
      </p:cxnSp>
      <p:cxnSp>
        <p:nvCxnSpPr>
          <p:cNvPr id="65" name="Elbow Connector 64"/>
          <p:cNvCxnSpPr>
            <a:stCxn id="60" idx="3"/>
            <a:endCxn id="57" idx="0"/>
          </p:cNvCxnSpPr>
          <p:nvPr/>
        </p:nvCxnSpPr>
        <p:spPr bwMode="auto">
          <a:xfrm rot="5400000">
            <a:off x="4980357" y="2938532"/>
            <a:ext cx="737431" cy="1401744"/>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67" name="Elbow Connector 66"/>
          <p:cNvCxnSpPr>
            <a:stCxn id="60" idx="3"/>
            <a:endCxn id="58" idx="0"/>
          </p:cNvCxnSpPr>
          <p:nvPr/>
        </p:nvCxnSpPr>
        <p:spPr bwMode="auto">
          <a:xfrm rot="16200000" flipH="1">
            <a:off x="6390057" y="2930576"/>
            <a:ext cx="737431" cy="1417656"/>
          </a:xfrm>
          <a:prstGeom prst="bentConnector3">
            <a:avLst>
              <a:gd name="adj1" fmla="val 50000"/>
            </a:avLst>
          </a:prstGeom>
          <a:noFill/>
          <a:ln w="12700" cap="flat" cmpd="sng" algn="ctr">
            <a:solidFill>
              <a:schemeClr val="tx1"/>
            </a:solidFill>
            <a:prstDash val="solid"/>
            <a:round/>
            <a:headEnd type="none" w="med" len="med"/>
            <a:tailEnd type="none" w="med" len="med"/>
          </a:ln>
          <a:effectLst/>
        </p:spPr>
      </p:cxnSp>
      <p:cxnSp>
        <p:nvCxnSpPr>
          <p:cNvPr id="69" name="Elbow Connector 68"/>
          <p:cNvCxnSpPr>
            <a:stCxn id="52" idx="1"/>
            <a:endCxn id="50" idx="3"/>
          </p:cNvCxnSpPr>
          <p:nvPr/>
        </p:nvCxnSpPr>
        <p:spPr bwMode="auto">
          <a:xfrm flipH="1">
            <a:off x="2651760" y="2758440"/>
            <a:ext cx="2483784"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70" name="Elbow Connector 68"/>
          <p:cNvCxnSpPr>
            <a:stCxn id="54" idx="3"/>
            <a:endCxn id="57" idx="1"/>
          </p:cNvCxnSpPr>
          <p:nvPr/>
        </p:nvCxnSpPr>
        <p:spPr bwMode="auto">
          <a:xfrm>
            <a:off x="2788920" y="4328160"/>
            <a:ext cx="716280" cy="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73" name="Elbow Connector 68"/>
          <p:cNvCxnSpPr>
            <a:stCxn id="54" idx="2"/>
            <a:endCxn id="58" idx="1"/>
          </p:cNvCxnSpPr>
          <p:nvPr/>
        </p:nvCxnSpPr>
        <p:spPr bwMode="auto">
          <a:xfrm rot="5400000" flipH="1" flipV="1">
            <a:off x="3870960" y="2194560"/>
            <a:ext cx="320040" cy="4587240"/>
          </a:xfrm>
          <a:prstGeom prst="bentConnector4">
            <a:avLst>
              <a:gd name="adj1" fmla="val -71429"/>
              <a:gd name="adj2" fmla="val 93881"/>
            </a:avLst>
          </a:prstGeom>
          <a:noFill/>
          <a:ln w="12700" cap="flat" cmpd="sng" algn="ctr">
            <a:solidFill>
              <a:schemeClr val="tx1"/>
            </a:solidFill>
            <a:prstDash val="solid"/>
            <a:round/>
            <a:headEnd type="none" w="med" len="med"/>
            <a:tailEnd type="stealth" w="lg" len="lg"/>
          </a:ln>
          <a:effec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Mediator Pattern</a:t>
            </a:r>
            <a:br>
              <a:rPr lang="en-US" dirty="0" smtClean="0"/>
            </a:br>
            <a:r>
              <a:rPr lang="en-US" sz="2400" dirty="0"/>
              <a:t>Typical Object Diagram</a:t>
            </a:r>
          </a:p>
        </p:txBody>
      </p:sp>
      <p:sp>
        <p:nvSpPr>
          <p:cNvPr id="54" name="Rectangle 53"/>
          <p:cNvSpPr/>
          <p:nvPr/>
        </p:nvSpPr>
        <p:spPr bwMode="auto">
          <a:xfrm>
            <a:off x="3352800" y="4008120"/>
            <a:ext cx="2194560" cy="64008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Arial" charset="0"/>
              </a:rPr>
              <a:t>: </a:t>
            </a:r>
            <a:r>
              <a:rPr kumimoji="0" lang="en-US" sz="1800" b="0" i="0" u="sng" strike="noStrike" cap="none" normalizeH="0" baseline="0" dirty="0" err="1" smtClean="0">
                <a:ln>
                  <a:noFill/>
                </a:ln>
                <a:solidFill>
                  <a:schemeClr val="tx1"/>
                </a:solidFill>
                <a:effectLst/>
                <a:latin typeface="Arial" charset="0"/>
              </a:rPr>
              <a:t>ConcreteMediator</a:t>
            </a:r>
            <a:endParaRPr kumimoji="0" lang="en-US" sz="1800" b="0" i="0" u="sng" strike="noStrike" cap="none" normalizeH="0" baseline="0" dirty="0" smtClean="0">
              <a:ln>
                <a:noFill/>
              </a:ln>
              <a:solidFill>
                <a:schemeClr val="tx1"/>
              </a:solidFill>
              <a:effectLst/>
              <a:latin typeface="Arial" charset="0"/>
            </a:endParaRPr>
          </a:p>
        </p:txBody>
      </p:sp>
      <p:cxnSp>
        <p:nvCxnSpPr>
          <p:cNvPr id="69" name="Elbow Connector 68"/>
          <p:cNvCxnSpPr>
            <a:stCxn id="21" idx="4"/>
            <a:endCxn id="22" idx="0"/>
          </p:cNvCxnSpPr>
          <p:nvPr/>
        </p:nvCxnSpPr>
        <p:spPr bwMode="auto">
          <a:xfrm>
            <a:off x="5326062" y="2943464"/>
            <a:ext cx="1" cy="1060771"/>
          </a:xfrm>
          <a:prstGeom prst="straightConnector1">
            <a:avLst/>
          </a:prstGeom>
          <a:noFill/>
          <a:ln w="12700" cap="flat" cmpd="sng" algn="ctr">
            <a:solidFill>
              <a:schemeClr val="tx1"/>
            </a:solidFill>
            <a:prstDash val="solid"/>
            <a:round/>
            <a:headEnd type="none" w="med" len="med"/>
            <a:tailEnd type="stealth" w="lg" len="lg"/>
          </a:ln>
          <a:effectLst/>
        </p:spPr>
      </p:cxnSp>
      <p:sp>
        <p:nvSpPr>
          <p:cNvPr id="52" name="Rectangle 51"/>
          <p:cNvSpPr/>
          <p:nvPr/>
        </p:nvSpPr>
        <p:spPr bwMode="auto">
          <a:xfrm>
            <a:off x="5010150" y="2209800"/>
            <a:ext cx="1828800" cy="9144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u="sng" strike="noStrike" cap="none" normalizeH="0" baseline="0" dirty="0" smtClean="0">
                <a:ln>
                  <a:noFill/>
                </a:ln>
                <a:solidFill>
                  <a:schemeClr val="tx1"/>
                </a:solidFill>
                <a:effectLst/>
                <a:latin typeface="Arial" charset="0"/>
              </a:rPr>
              <a:t>: Colleague</a:t>
            </a:r>
            <a:endParaRPr lang="en-US" sz="1800" u="sng" dirty="0" smtClean="0"/>
          </a:p>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strike="noStrike" cap="none" normalizeH="0" baseline="0" dirty="0" smtClean="0">
                <a:ln>
                  <a:noFill/>
                </a:ln>
                <a:solidFill>
                  <a:schemeClr val="tx1"/>
                </a:solidFill>
                <a:effectLst/>
                <a:latin typeface="Arial" charset="0"/>
              </a:rPr>
              <a:t>mediator</a:t>
            </a:r>
          </a:p>
        </p:txBody>
      </p:sp>
      <p:cxnSp>
        <p:nvCxnSpPr>
          <p:cNvPr id="20" name="Straight Connector 19"/>
          <p:cNvCxnSpPr>
            <a:stCxn id="52" idx="1"/>
            <a:endCxn id="52" idx="3"/>
          </p:cNvCxnSpPr>
          <p:nvPr/>
        </p:nvCxnSpPr>
        <p:spPr bwMode="auto">
          <a:xfrm>
            <a:off x="5010150" y="2667000"/>
            <a:ext cx="1828800" cy="0"/>
          </a:xfrm>
          <a:prstGeom prst="line">
            <a:avLst/>
          </a:prstGeom>
          <a:noFill/>
          <a:ln w="12700" cap="flat" cmpd="sng" algn="ctr">
            <a:solidFill>
              <a:schemeClr val="tx1"/>
            </a:solidFill>
            <a:prstDash val="solid"/>
            <a:round/>
            <a:headEnd type="none" w="med" len="med"/>
            <a:tailEnd type="none" w="med" len="med"/>
          </a:ln>
          <a:effectLst/>
        </p:spPr>
      </p:cxnSp>
      <p:sp>
        <p:nvSpPr>
          <p:cNvPr id="21" name="Oval 55"/>
          <p:cNvSpPr>
            <a:spLocks noChangeArrowheads="1"/>
          </p:cNvSpPr>
          <p:nvPr/>
        </p:nvSpPr>
        <p:spPr bwMode="auto">
          <a:xfrm>
            <a:off x="5280342" y="2852024"/>
            <a:ext cx="91440" cy="91440"/>
          </a:xfrm>
          <a:prstGeom prst="ellipse">
            <a:avLst/>
          </a:prstGeom>
          <a:solidFill>
            <a:schemeClr val="bg2"/>
          </a:solidFill>
          <a:ln w="9525">
            <a:solidFill>
              <a:schemeClr val="tx1"/>
            </a:solidFill>
            <a:round/>
            <a:headEnd/>
            <a:tailEnd/>
          </a:ln>
        </p:spPr>
        <p:txBody>
          <a:bodyPr wrap="none" lIns="92075" tIns="46038" rIns="92075" bIns="46038" anchor="ctr"/>
          <a:lstStyle/>
          <a:p>
            <a:endParaRPr lang="en-US"/>
          </a:p>
        </p:txBody>
      </p:sp>
      <p:sp>
        <p:nvSpPr>
          <p:cNvPr id="22" name="AutoShape 24"/>
          <p:cNvSpPr>
            <a:spLocks noChangeArrowheads="1"/>
          </p:cNvSpPr>
          <p:nvPr/>
        </p:nvSpPr>
        <p:spPr bwMode="auto">
          <a:xfrm>
            <a:off x="5257800" y="400423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28" name="Rectangle 27"/>
          <p:cNvSpPr/>
          <p:nvPr/>
        </p:nvSpPr>
        <p:spPr bwMode="auto">
          <a:xfrm>
            <a:off x="6477000" y="3413088"/>
            <a:ext cx="1828800" cy="9144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u="sng" strike="noStrike" cap="none" normalizeH="0" baseline="0" dirty="0" smtClean="0">
                <a:ln>
                  <a:noFill/>
                </a:ln>
                <a:solidFill>
                  <a:schemeClr val="tx1"/>
                </a:solidFill>
                <a:effectLst/>
                <a:latin typeface="Arial" charset="0"/>
              </a:rPr>
              <a:t>: Colleague</a:t>
            </a:r>
            <a:endParaRPr lang="en-US" sz="1800" u="sng" dirty="0" smtClean="0"/>
          </a:p>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strike="noStrike" cap="none" normalizeH="0" baseline="0" dirty="0" smtClean="0">
                <a:ln>
                  <a:noFill/>
                </a:ln>
                <a:solidFill>
                  <a:schemeClr val="tx1"/>
                </a:solidFill>
                <a:effectLst/>
                <a:latin typeface="Arial" charset="0"/>
              </a:rPr>
              <a:t>mediator</a:t>
            </a:r>
          </a:p>
        </p:txBody>
      </p:sp>
      <p:cxnSp>
        <p:nvCxnSpPr>
          <p:cNvPr id="29" name="Straight Connector 28"/>
          <p:cNvCxnSpPr>
            <a:stCxn id="28" idx="1"/>
            <a:endCxn id="28" idx="3"/>
          </p:cNvCxnSpPr>
          <p:nvPr/>
        </p:nvCxnSpPr>
        <p:spPr bwMode="auto">
          <a:xfrm>
            <a:off x="6477000" y="3870288"/>
            <a:ext cx="1828800" cy="0"/>
          </a:xfrm>
          <a:prstGeom prst="line">
            <a:avLst/>
          </a:prstGeom>
          <a:noFill/>
          <a:ln w="12700" cap="flat" cmpd="sng" algn="ctr">
            <a:solidFill>
              <a:schemeClr val="tx1"/>
            </a:solidFill>
            <a:prstDash val="solid"/>
            <a:round/>
            <a:headEnd type="none" w="med" len="med"/>
            <a:tailEnd type="none" w="med" len="med"/>
          </a:ln>
          <a:effectLst/>
        </p:spPr>
      </p:cxnSp>
      <p:sp>
        <p:nvSpPr>
          <p:cNvPr id="30" name="Oval 55"/>
          <p:cNvSpPr>
            <a:spLocks noChangeArrowheads="1"/>
          </p:cNvSpPr>
          <p:nvPr/>
        </p:nvSpPr>
        <p:spPr bwMode="auto">
          <a:xfrm>
            <a:off x="6729880" y="4061142"/>
            <a:ext cx="91440" cy="91440"/>
          </a:xfrm>
          <a:prstGeom prst="ellipse">
            <a:avLst/>
          </a:prstGeom>
          <a:solidFill>
            <a:schemeClr val="bg2"/>
          </a:solidFill>
          <a:ln w="9525">
            <a:solidFill>
              <a:schemeClr val="tx1"/>
            </a:solidFill>
            <a:round/>
            <a:headEnd/>
            <a:tailEnd/>
          </a:ln>
        </p:spPr>
        <p:txBody>
          <a:bodyPr wrap="none" lIns="92075" tIns="46038" rIns="92075" bIns="46038" anchor="ctr"/>
          <a:lstStyle/>
          <a:p>
            <a:endParaRPr lang="en-US"/>
          </a:p>
        </p:txBody>
      </p:sp>
      <p:sp>
        <p:nvSpPr>
          <p:cNvPr id="43" name="Rectangle 42"/>
          <p:cNvSpPr/>
          <p:nvPr/>
        </p:nvSpPr>
        <p:spPr bwMode="auto">
          <a:xfrm>
            <a:off x="5562600" y="5029200"/>
            <a:ext cx="1828800" cy="9144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u="sng" strike="noStrike" cap="none" normalizeH="0" baseline="0" dirty="0" smtClean="0">
                <a:ln>
                  <a:noFill/>
                </a:ln>
                <a:solidFill>
                  <a:schemeClr val="tx1"/>
                </a:solidFill>
                <a:effectLst/>
                <a:latin typeface="Arial" charset="0"/>
              </a:rPr>
              <a:t>: Colleague</a:t>
            </a:r>
            <a:endParaRPr lang="en-US" sz="1800" u="sng" dirty="0" smtClean="0"/>
          </a:p>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strike="noStrike" cap="none" normalizeH="0" baseline="0" dirty="0" smtClean="0">
                <a:ln>
                  <a:noFill/>
                </a:ln>
                <a:solidFill>
                  <a:schemeClr val="tx1"/>
                </a:solidFill>
                <a:effectLst/>
                <a:latin typeface="Arial" charset="0"/>
              </a:rPr>
              <a:t>mediator</a:t>
            </a:r>
          </a:p>
        </p:txBody>
      </p:sp>
      <p:cxnSp>
        <p:nvCxnSpPr>
          <p:cNvPr id="44" name="Straight Connector 43"/>
          <p:cNvCxnSpPr>
            <a:stCxn id="43" idx="1"/>
            <a:endCxn id="43" idx="3"/>
          </p:cNvCxnSpPr>
          <p:nvPr/>
        </p:nvCxnSpPr>
        <p:spPr bwMode="auto">
          <a:xfrm>
            <a:off x="5562600" y="5486400"/>
            <a:ext cx="1828800" cy="0"/>
          </a:xfrm>
          <a:prstGeom prst="line">
            <a:avLst/>
          </a:prstGeom>
          <a:noFill/>
          <a:ln w="12700" cap="flat" cmpd="sng" algn="ctr">
            <a:solidFill>
              <a:schemeClr val="tx1"/>
            </a:solidFill>
            <a:prstDash val="solid"/>
            <a:round/>
            <a:headEnd type="none" w="med" len="med"/>
            <a:tailEnd type="none" w="med" len="med"/>
          </a:ln>
          <a:effectLst/>
        </p:spPr>
      </p:cxnSp>
      <p:sp>
        <p:nvSpPr>
          <p:cNvPr id="45" name="Oval 55"/>
          <p:cNvSpPr>
            <a:spLocks noChangeArrowheads="1"/>
          </p:cNvSpPr>
          <p:nvPr/>
        </p:nvSpPr>
        <p:spPr bwMode="auto">
          <a:xfrm>
            <a:off x="5835576" y="5671424"/>
            <a:ext cx="91440" cy="91440"/>
          </a:xfrm>
          <a:prstGeom prst="ellipse">
            <a:avLst/>
          </a:prstGeom>
          <a:solidFill>
            <a:schemeClr val="bg2"/>
          </a:solidFill>
          <a:ln w="9525">
            <a:solidFill>
              <a:schemeClr val="tx1"/>
            </a:solidFill>
            <a:round/>
            <a:headEnd/>
            <a:tailEnd/>
          </a:ln>
        </p:spPr>
        <p:txBody>
          <a:bodyPr wrap="none" lIns="92075" tIns="46038" rIns="92075" bIns="46038" anchor="ctr"/>
          <a:lstStyle/>
          <a:p>
            <a:endParaRPr lang="en-US"/>
          </a:p>
        </p:txBody>
      </p:sp>
      <p:sp>
        <p:nvSpPr>
          <p:cNvPr id="46" name="Rectangle 45"/>
          <p:cNvSpPr/>
          <p:nvPr/>
        </p:nvSpPr>
        <p:spPr bwMode="auto">
          <a:xfrm>
            <a:off x="990600" y="4800600"/>
            <a:ext cx="1828800" cy="9144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u="sng" strike="noStrike" cap="none" normalizeH="0" baseline="0" dirty="0" smtClean="0">
                <a:ln>
                  <a:noFill/>
                </a:ln>
                <a:solidFill>
                  <a:schemeClr val="tx1"/>
                </a:solidFill>
                <a:effectLst/>
                <a:latin typeface="Arial" charset="0"/>
              </a:rPr>
              <a:t>: Colleague</a:t>
            </a:r>
            <a:endParaRPr lang="en-US" sz="1800" u="sng" dirty="0" smtClean="0"/>
          </a:p>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strike="noStrike" cap="none" normalizeH="0" baseline="0" dirty="0" smtClean="0">
                <a:ln>
                  <a:noFill/>
                </a:ln>
                <a:solidFill>
                  <a:schemeClr val="tx1"/>
                </a:solidFill>
                <a:effectLst/>
                <a:latin typeface="Arial" charset="0"/>
              </a:rPr>
              <a:t>mediator</a:t>
            </a:r>
          </a:p>
        </p:txBody>
      </p:sp>
      <p:cxnSp>
        <p:nvCxnSpPr>
          <p:cNvPr id="47" name="Straight Connector 46"/>
          <p:cNvCxnSpPr>
            <a:stCxn id="46" idx="1"/>
            <a:endCxn id="46" idx="3"/>
          </p:cNvCxnSpPr>
          <p:nvPr/>
        </p:nvCxnSpPr>
        <p:spPr bwMode="auto">
          <a:xfrm>
            <a:off x="990600" y="5257800"/>
            <a:ext cx="1828800" cy="0"/>
          </a:xfrm>
          <a:prstGeom prst="line">
            <a:avLst/>
          </a:prstGeom>
          <a:noFill/>
          <a:ln w="12700" cap="flat" cmpd="sng" algn="ctr">
            <a:solidFill>
              <a:schemeClr val="tx1"/>
            </a:solidFill>
            <a:prstDash val="solid"/>
            <a:round/>
            <a:headEnd type="none" w="med" len="med"/>
            <a:tailEnd type="none" w="med" len="med"/>
          </a:ln>
          <a:effectLst/>
        </p:spPr>
      </p:cxnSp>
      <p:sp>
        <p:nvSpPr>
          <p:cNvPr id="48" name="Oval 55"/>
          <p:cNvSpPr>
            <a:spLocks noChangeArrowheads="1"/>
          </p:cNvSpPr>
          <p:nvPr/>
        </p:nvSpPr>
        <p:spPr bwMode="auto">
          <a:xfrm>
            <a:off x="2545416" y="5442824"/>
            <a:ext cx="91440" cy="91440"/>
          </a:xfrm>
          <a:prstGeom prst="ellipse">
            <a:avLst/>
          </a:prstGeom>
          <a:solidFill>
            <a:schemeClr val="bg2"/>
          </a:solidFill>
          <a:ln w="9525">
            <a:solidFill>
              <a:schemeClr val="tx1"/>
            </a:solidFill>
            <a:round/>
            <a:headEnd/>
            <a:tailEnd/>
          </a:ln>
        </p:spPr>
        <p:txBody>
          <a:bodyPr wrap="none" lIns="92075" tIns="46038" rIns="92075" bIns="46038" anchor="ctr"/>
          <a:lstStyle/>
          <a:p>
            <a:endParaRPr lang="en-US"/>
          </a:p>
        </p:txBody>
      </p:sp>
      <p:sp>
        <p:nvSpPr>
          <p:cNvPr id="49" name="Rectangle 48"/>
          <p:cNvSpPr/>
          <p:nvPr/>
        </p:nvSpPr>
        <p:spPr bwMode="auto">
          <a:xfrm>
            <a:off x="1524000" y="2362200"/>
            <a:ext cx="1828800" cy="91440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u="sng" strike="noStrike" cap="none" normalizeH="0" baseline="0" dirty="0" smtClean="0">
                <a:ln>
                  <a:noFill/>
                </a:ln>
                <a:solidFill>
                  <a:schemeClr val="tx1"/>
                </a:solidFill>
                <a:effectLst/>
                <a:latin typeface="Arial" charset="0"/>
              </a:rPr>
              <a:t>: Colleague</a:t>
            </a:r>
            <a:endParaRPr lang="en-US" sz="1800" u="sng" dirty="0" smtClean="0"/>
          </a:p>
          <a:p>
            <a:pPr marL="0" marR="0" indent="0" algn="ctr" defTabSz="914400" rtl="0" eaLnBrk="0" fontAlgn="base" latinLnBrk="0" hangingPunct="0">
              <a:lnSpc>
                <a:spcPct val="100000"/>
              </a:lnSpc>
              <a:spcBef>
                <a:spcPct val="0"/>
              </a:spcBef>
              <a:spcAft>
                <a:spcPts val="1200"/>
              </a:spcAft>
              <a:buClrTx/>
              <a:buSzTx/>
              <a:buFontTx/>
              <a:buNone/>
              <a:tabLst/>
            </a:pPr>
            <a:r>
              <a:rPr kumimoji="0" lang="en-US" sz="1800" b="0" i="0" strike="noStrike" cap="none" normalizeH="0" baseline="0" dirty="0" smtClean="0">
                <a:ln>
                  <a:noFill/>
                </a:ln>
                <a:solidFill>
                  <a:schemeClr val="tx1"/>
                </a:solidFill>
                <a:effectLst/>
                <a:latin typeface="Arial" charset="0"/>
              </a:rPr>
              <a:t>mediator</a:t>
            </a:r>
          </a:p>
        </p:txBody>
      </p:sp>
      <p:cxnSp>
        <p:nvCxnSpPr>
          <p:cNvPr id="51" name="Straight Connector 50"/>
          <p:cNvCxnSpPr>
            <a:stCxn id="49" idx="1"/>
            <a:endCxn id="49" idx="3"/>
          </p:cNvCxnSpPr>
          <p:nvPr/>
        </p:nvCxnSpPr>
        <p:spPr bwMode="auto">
          <a:xfrm>
            <a:off x="1524000" y="2819400"/>
            <a:ext cx="1828800" cy="0"/>
          </a:xfrm>
          <a:prstGeom prst="line">
            <a:avLst/>
          </a:prstGeom>
          <a:noFill/>
          <a:ln w="12700" cap="flat" cmpd="sng" algn="ctr">
            <a:solidFill>
              <a:schemeClr val="tx1"/>
            </a:solidFill>
            <a:prstDash val="solid"/>
            <a:round/>
            <a:headEnd type="none" w="med" len="med"/>
            <a:tailEnd type="none" w="med" len="med"/>
          </a:ln>
          <a:effectLst/>
        </p:spPr>
      </p:cxnSp>
      <p:sp>
        <p:nvSpPr>
          <p:cNvPr id="53" name="Oval 55"/>
          <p:cNvSpPr>
            <a:spLocks noChangeArrowheads="1"/>
          </p:cNvSpPr>
          <p:nvPr/>
        </p:nvSpPr>
        <p:spPr bwMode="auto">
          <a:xfrm>
            <a:off x="3048000" y="3004424"/>
            <a:ext cx="91440" cy="91440"/>
          </a:xfrm>
          <a:prstGeom prst="ellipse">
            <a:avLst/>
          </a:prstGeom>
          <a:solidFill>
            <a:schemeClr val="bg2"/>
          </a:solidFill>
          <a:ln w="9525">
            <a:solidFill>
              <a:schemeClr val="tx1"/>
            </a:solidFill>
            <a:round/>
            <a:headEnd/>
            <a:tailEnd/>
          </a:ln>
        </p:spPr>
        <p:txBody>
          <a:bodyPr wrap="none" lIns="92075" tIns="46038" rIns="92075" bIns="46038" anchor="ctr"/>
          <a:lstStyle/>
          <a:p>
            <a:endParaRPr lang="en-US"/>
          </a:p>
        </p:txBody>
      </p:sp>
      <p:sp>
        <p:nvSpPr>
          <p:cNvPr id="55" name="AutoShape 24"/>
          <p:cNvSpPr>
            <a:spLocks noChangeArrowheads="1"/>
          </p:cNvSpPr>
          <p:nvPr/>
        </p:nvSpPr>
        <p:spPr bwMode="auto">
          <a:xfrm>
            <a:off x="3962400" y="4513786"/>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56" name="Oval 55"/>
          <p:cNvSpPr>
            <a:spLocks noChangeArrowheads="1"/>
          </p:cNvSpPr>
          <p:nvPr/>
        </p:nvSpPr>
        <p:spPr bwMode="auto">
          <a:xfrm>
            <a:off x="3580392" y="4503999"/>
            <a:ext cx="91440" cy="91440"/>
          </a:xfrm>
          <a:prstGeom prst="ellipse">
            <a:avLst/>
          </a:prstGeom>
          <a:solidFill>
            <a:schemeClr val="bg2"/>
          </a:solidFill>
          <a:ln w="9525">
            <a:solidFill>
              <a:schemeClr val="tx1"/>
            </a:solidFill>
            <a:round/>
            <a:headEnd/>
            <a:tailEnd/>
          </a:ln>
        </p:spPr>
        <p:txBody>
          <a:bodyPr wrap="none" lIns="92075" tIns="46038" rIns="92075" bIns="46038" anchor="ctr"/>
          <a:lstStyle/>
          <a:p>
            <a:endParaRPr lang="en-US"/>
          </a:p>
        </p:txBody>
      </p:sp>
      <p:cxnSp>
        <p:nvCxnSpPr>
          <p:cNvPr id="64" name="Shape 63"/>
          <p:cNvCxnSpPr>
            <a:stCxn id="56" idx="4"/>
            <a:endCxn id="46" idx="3"/>
          </p:cNvCxnSpPr>
          <p:nvPr/>
        </p:nvCxnSpPr>
        <p:spPr bwMode="auto">
          <a:xfrm rot="5400000">
            <a:off x="2891576" y="4523263"/>
            <a:ext cx="662361" cy="806712"/>
          </a:xfrm>
          <a:prstGeom prst="bentConnector2">
            <a:avLst/>
          </a:prstGeom>
          <a:noFill/>
          <a:ln w="12700" cap="flat" cmpd="sng" algn="ctr">
            <a:solidFill>
              <a:schemeClr val="tx1"/>
            </a:solidFill>
            <a:prstDash val="solid"/>
            <a:round/>
            <a:headEnd type="none" w="med" len="med"/>
            <a:tailEnd type="stealth" w="lg" len="lg"/>
          </a:ln>
          <a:effectLst/>
        </p:spPr>
      </p:cxnSp>
      <p:cxnSp>
        <p:nvCxnSpPr>
          <p:cNvPr id="71" name="Shape 70"/>
          <p:cNvCxnSpPr>
            <a:stCxn id="48" idx="6"/>
            <a:endCxn id="55" idx="2"/>
          </p:cNvCxnSpPr>
          <p:nvPr/>
        </p:nvCxnSpPr>
        <p:spPr bwMode="auto">
          <a:xfrm flipV="1">
            <a:off x="2636856" y="4650311"/>
            <a:ext cx="1393807" cy="838233"/>
          </a:xfrm>
          <a:prstGeom prst="bentConnector2">
            <a:avLst/>
          </a:prstGeom>
          <a:noFill/>
          <a:ln w="12700" cap="flat" cmpd="sng" algn="ctr">
            <a:solidFill>
              <a:schemeClr val="tx1"/>
            </a:solidFill>
            <a:prstDash val="solid"/>
            <a:round/>
            <a:headEnd type="none" w="med" len="med"/>
            <a:tailEnd type="stealth" w="lg" len="lg"/>
          </a:ln>
          <a:effectLst/>
        </p:spPr>
      </p:cxnSp>
      <p:sp>
        <p:nvSpPr>
          <p:cNvPr id="72" name="Oval 71"/>
          <p:cNvSpPr>
            <a:spLocks noChangeArrowheads="1"/>
          </p:cNvSpPr>
          <p:nvPr/>
        </p:nvSpPr>
        <p:spPr bwMode="auto">
          <a:xfrm>
            <a:off x="4956810" y="4503999"/>
            <a:ext cx="91440" cy="91440"/>
          </a:xfrm>
          <a:prstGeom prst="ellipse">
            <a:avLst/>
          </a:prstGeom>
          <a:solidFill>
            <a:schemeClr val="bg2"/>
          </a:solidFill>
          <a:ln w="9525">
            <a:solidFill>
              <a:schemeClr val="tx1"/>
            </a:solidFill>
            <a:round/>
            <a:headEnd/>
            <a:tailEnd/>
          </a:ln>
        </p:spPr>
        <p:txBody>
          <a:bodyPr wrap="none" lIns="92075" tIns="46038" rIns="92075" bIns="46038" anchor="ctr"/>
          <a:lstStyle/>
          <a:p>
            <a:endParaRPr lang="en-US"/>
          </a:p>
        </p:txBody>
      </p:sp>
      <p:sp>
        <p:nvSpPr>
          <p:cNvPr id="74" name="AutoShape 24"/>
          <p:cNvSpPr>
            <a:spLocks noChangeArrowheads="1"/>
          </p:cNvSpPr>
          <p:nvPr/>
        </p:nvSpPr>
        <p:spPr bwMode="auto">
          <a:xfrm>
            <a:off x="4572000" y="4513786"/>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76" name="Shape 75"/>
          <p:cNvCxnSpPr>
            <a:stCxn id="45" idx="2"/>
            <a:endCxn id="74" idx="2"/>
          </p:cNvCxnSpPr>
          <p:nvPr/>
        </p:nvCxnSpPr>
        <p:spPr bwMode="auto">
          <a:xfrm rot="10800000">
            <a:off x="4640264" y="4650312"/>
            <a:ext cx="1195313" cy="1066833"/>
          </a:xfrm>
          <a:prstGeom prst="bentConnector2">
            <a:avLst/>
          </a:prstGeom>
          <a:noFill/>
          <a:ln w="12700" cap="flat" cmpd="sng" algn="ctr">
            <a:solidFill>
              <a:schemeClr val="tx1"/>
            </a:solidFill>
            <a:prstDash val="solid"/>
            <a:round/>
            <a:headEnd type="none" w="med" len="med"/>
            <a:tailEnd type="stealth" w="lg" len="lg"/>
          </a:ln>
          <a:effectLst/>
        </p:spPr>
      </p:cxnSp>
      <p:cxnSp>
        <p:nvCxnSpPr>
          <p:cNvPr id="79" name="Shape 78"/>
          <p:cNvCxnSpPr>
            <a:stCxn id="72" idx="4"/>
            <a:endCxn id="43" idx="1"/>
          </p:cNvCxnSpPr>
          <p:nvPr/>
        </p:nvCxnSpPr>
        <p:spPr bwMode="auto">
          <a:xfrm rot="16200000" flipH="1">
            <a:off x="4837085" y="4760884"/>
            <a:ext cx="890961" cy="560070"/>
          </a:xfrm>
          <a:prstGeom prst="bentConnector2">
            <a:avLst/>
          </a:prstGeom>
          <a:noFill/>
          <a:ln w="12700" cap="flat" cmpd="sng" algn="ctr">
            <a:solidFill>
              <a:schemeClr val="tx1"/>
            </a:solidFill>
            <a:prstDash val="solid"/>
            <a:round/>
            <a:headEnd type="none" w="med" len="med"/>
            <a:tailEnd type="stealth" w="lg" len="lg"/>
          </a:ln>
          <a:effectLst/>
        </p:spPr>
      </p:cxnSp>
      <p:sp>
        <p:nvSpPr>
          <p:cNvPr id="81" name="Oval 80"/>
          <p:cNvSpPr>
            <a:spLocks noChangeArrowheads="1"/>
          </p:cNvSpPr>
          <p:nvPr/>
        </p:nvSpPr>
        <p:spPr bwMode="auto">
          <a:xfrm>
            <a:off x="5318760" y="4503999"/>
            <a:ext cx="91440" cy="91440"/>
          </a:xfrm>
          <a:prstGeom prst="ellipse">
            <a:avLst/>
          </a:prstGeom>
          <a:solidFill>
            <a:schemeClr val="bg2"/>
          </a:solidFill>
          <a:ln w="9525">
            <a:solidFill>
              <a:schemeClr val="tx1"/>
            </a:solidFill>
            <a:round/>
            <a:headEnd/>
            <a:tailEnd/>
          </a:ln>
        </p:spPr>
        <p:txBody>
          <a:bodyPr wrap="none" lIns="92075" tIns="46038" rIns="92075" bIns="46038" anchor="ctr"/>
          <a:lstStyle/>
          <a:p>
            <a:endParaRPr lang="en-US"/>
          </a:p>
        </p:txBody>
      </p:sp>
      <p:sp>
        <p:nvSpPr>
          <p:cNvPr id="82" name="AutoShape 24"/>
          <p:cNvSpPr>
            <a:spLocks noChangeArrowheads="1"/>
          </p:cNvSpPr>
          <p:nvPr/>
        </p:nvSpPr>
        <p:spPr bwMode="auto">
          <a:xfrm>
            <a:off x="5407314" y="403860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84" name="Elbow Connector 83"/>
          <p:cNvCxnSpPr>
            <a:stCxn id="30" idx="2"/>
            <a:endCxn id="82" idx="3"/>
          </p:cNvCxnSpPr>
          <p:nvPr/>
        </p:nvCxnSpPr>
        <p:spPr bwMode="auto">
          <a:xfrm flipH="1">
            <a:off x="5543839" y="4106862"/>
            <a:ext cx="1186041" cy="1"/>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86" name="Elbow Connector 85"/>
          <p:cNvCxnSpPr>
            <a:stCxn id="81" idx="6"/>
            <a:endCxn id="28" idx="2"/>
          </p:cNvCxnSpPr>
          <p:nvPr/>
        </p:nvCxnSpPr>
        <p:spPr bwMode="auto">
          <a:xfrm flipV="1">
            <a:off x="5410200" y="4327488"/>
            <a:ext cx="1981200" cy="222231"/>
          </a:xfrm>
          <a:prstGeom prst="bentConnector2">
            <a:avLst/>
          </a:prstGeom>
          <a:noFill/>
          <a:ln w="12700" cap="flat" cmpd="sng" algn="ctr">
            <a:solidFill>
              <a:schemeClr val="tx1"/>
            </a:solidFill>
            <a:prstDash val="solid"/>
            <a:round/>
            <a:headEnd type="none" w="med" len="med"/>
            <a:tailEnd type="stealth" w="lg" len="lg"/>
          </a:ln>
          <a:effectLst/>
        </p:spPr>
      </p:cxnSp>
      <p:sp>
        <p:nvSpPr>
          <p:cNvPr id="88" name="AutoShape 24"/>
          <p:cNvSpPr>
            <a:spLocks noChangeArrowheads="1"/>
          </p:cNvSpPr>
          <p:nvPr/>
        </p:nvSpPr>
        <p:spPr bwMode="auto">
          <a:xfrm>
            <a:off x="3732976" y="3998408"/>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90" name="Shape 89"/>
          <p:cNvCxnSpPr>
            <a:stCxn id="53" idx="6"/>
            <a:endCxn id="88" idx="0"/>
          </p:cNvCxnSpPr>
          <p:nvPr/>
        </p:nvCxnSpPr>
        <p:spPr bwMode="auto">
          <a:xfrm>
            <a:off x="3139440" y="3050144"/>
            <a:ext cx="661799" cy="948264"/>
          </a:xfrm>
          <a:prstGeom prst="bentConnector2">
            <a:avLst/>
          </a:prstGeom>
          <a:noFill/>
          <a:ln w="12700" cap="flat" cmpd="sng" algn="ctr">
            <a:solidFill>
              <a:schemeClr val="tx1"/>
            </a:solidFill>
            <a:prstDash val="solid"/>
            <a:round/>
            <a:headEnd type="none" w="med" len="med"/>
            <a:tailEnd type="stealth" w="lg" len="lg"/>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a:xfrm>
            <a:off x="301752" y="307848"/>
            <a:ext cx="8534400" cy="758952"/>
          </a:xfrm>
        </p:spPr>
        <p:txBody>
          <a:bodyPr>
            <a:normAutofit fontScale="90000"/>
          </a:bodyPr>
          <a:lstStyle/>
          <a:p>
            <a:r>
              <a:rPr lang="en-US" dirty="0" smtClean="0"/>
              <a:t>Mediator Pattern</a:t>
            </a:r>
            <a:br>
              <a:rPr lang="en-US" dirty="0" smtClean="0"/>
            </a:br>
            <a:r>
              <a:rPr lang="en-US" sz="2400" dirty="0"/>
              <a:t>Participants</a:t>
            </a:r>
          </a:p>
        </p:txBody>
      </p:sp>
      <p:sp>
        <p:nvSpPr>
          <p:cNvPr id="8195" name="Rectangle 38"/>
          <p:cNvSpPr>
            <a:spLocks noGrp="1" noChangeArrowheads="1"/>
          </p:cNvSpPr>
          <p:nvPr>
            <p:ph sz="quarter" idx="1"/>
          </p:nvPr>
        </p:nvSpPr>
        <p:spPr/>
        <p:txBody>
          <a:bodyPr>
            <a:normAutofit/>
          </a:bodyPr>
          <a:lstStyle/>
          <a:p>
            <a:r>
              <a:rPr lang="en-US" dirty="0" smtClean="0"/>
              <a:t>Mediator</a:t>
            </a:r>
          </a:p>
          <a:p>
            <a:pPr lvl="1"/>
            <a:r>
              <a:rPr lang="en-US" dirty="0" smtClean="0"/>
              <a:t>defines an interface for communicating with Colleague objects.</a:t>
            </a:r>
          </a:p>
          <a:p>
            <a:r>
              <a:rPr lang="en-US" dirty="0" err="1" smtClean="0"/>
              <a:t>ConcreteMediator</a:t>
            </a:r>
            <a:endParaRPr lang="en-US" dirty="0" smtClean="0"/>
          </a:p>
          <a:p>
            <a:pPr lvl="1"/>
            <a:r>
              <a:rPr lang="en-US" dirty="0" smtClean="0"/>
              <a:t>implements cooperative behavior by coordinating Colleague objects.</a:t>
            </a:r>
          </a:p>
          <a:p>
            <a:pPr lvl="1"/>
            <a:r>
              <a:rPr lang="en-US" dirty="0" smtClean="0"/>
              <a:t>knows and maintains its colleagues.</a:t>
            </a:r>
          </a:p>
          <a:p>
            <a:r>
              <a:rPr lang="en-US" dirty="0" smtClean="0"/>
              <a:t>Colleague classes</a:t>
            </a:r>
          </a:p>
          <a:p>
            <a:pPr lvl="1"/>
            <a:r>
              <a:rPr lang="en-US" dirty="0" smtClean="0"/>
              <a:t>each colleague knows its mediator object.</a:t>
            </a:r>
          </a:p>
          <a:p>
            <a:pPr lvl="1"/>
            <a:r>
              <a:rPr lang="en-US" dirty="0" smtClean="0"/>
              <a:t>each colleague communicates with its mediator whenever it would have otherwise communicated with another colleague.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301752" y="307848"/>
            <a:ext cx="8534400" cy="758952"/>
          </a:xfrm>
        </p:spPr>
        <p:txBody>
          <a:bodyPr>
            <a:normAutofit fontScale="90000"/>
          </a:bodyPr>
          <a:lstStyle/>
          <a:p>
            <a:r>
              <a:rPr lang="en-US" dirty="0" smtClean="0"/>
              <a:t>Mediator Pattern</a:t>
            </a:r>
            <a:br>
              <a:rPr lang="en-US" dirty="0" smtClean="0"/>
            </a:br>
            <a:r>
              <a:rPr lang="en-US" sz="2400" dirty="0"/>
              <a:t>Collaborations</a:t>
            </a:r>
          </a:p>
        </p:txBody>
      </p:sp>
      <p:sp>
        <p:nvSpPr>
          <p:cNvPr id="9219" name="Rectangle 7"/>
          <p:cNvSpPr>
            <a:spLocks noGrp="1" noChangeArrowheads="1"/>
          </p:cNvSpPr>
          <p:nvPr>
            <p:ph sz="quarter" idx="1"/>
          </p:nvPr>
        </p:nvSpPr>
        <p:spPr/>
        <p:txBody>
          <a:bodyPr/>
          <a:lstStyle/>
          <a:p>
            <a:pPr eaLnBrk="1" hangingPunct="1"/>
            <a:r>
              <a:rPr lang="en-US" dirty="0" smtClean="0"/>
              <a:t>Colleagues send and receive requests from a Mediator object.</a:t>
            </a:r>
          </a:p>
          <a:p>
            <a:pPr eaLnBrk="1" hangingPunct="1"/>
            <a:r>
              <a:rPr lang="en-US" dirty="0" smtClean="0"/>
              <a:t>The mediator implements the cooperative behavior by routing requests between appropriate colleagues.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4693</TotalTime>
  <Words>797</Words>
  <Application>Microsoft Office PowerPoint</Application>
  <PresentationFormat>On-screen Show (4:3)</PresentationFormat>
  <Paragraphs>111</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Georgia</vt:lpstr>
      <vt:lpstr>Times New Roman</vt:lpstr>
      <vt:lpstr>Wingdings</vt:lpstr>
      <vt:lpstr>Wingdings 2</vt:lpstr>
      <vt:lpstr>Civic</vt:lpstr>
      <vt:lpstr>The Mediator Pattern (Behavioral)</vt:lpstr>
      <vt:lpstr>Mediator in the Real World</vt:lpstr>
      <vt:lpstr>Motivation</vt:lpstr>
      <vt:lpstr>Motivation (continued)</vt:lpstr>
      <vt:lpstr>Mediator Pattern</vt:lpstr>
      <vt:lpstr>Mediator Pattern Structure</vt:lpstr>
      <vt:lpstr>Mediator Pattern Typical Object Diagram</vt:lpstr>
      <vt:lpstr>Mediator Pattern Participants</vt:lpstr>
      <vt:lpstr>Mediator Pattern Collaborations</vt:lpstr>
      <vt:lpstr>Mediator Pattern Consequences</vt:lpstr>
      <vt:lpstr>Mediator Pattern Consequences (continued)</vt:lpstr>
      <vt:lpstr>Mediator Pattern Implementation</vt:lpstr>
      <vt:lpstr>Mediator Pattern in Java</vt:lpstr>
      <vt:lpstr>Example</vt:lpstr>
      <vt:lpstr>PowerPoint Presentation</vt:lpstr>
      <vt:lpstr>PowerPoint Presentation</vt:lpstr>
      <vt:lpstr>PowerPoint Presentation</vt:lpstr>
      <vt:lpstr>Related Patterns</vt:lpstr>
      <vt:lpstr>References</vt:lpstr>
    </vt:vector>
  </TitlesOfParts>
  <Company>SoftMoore Consulting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chris cargile</cp:lastModifiedBy>
  <cp:revision>275</cp:revision>
  <cp:lastPrinted>1999-09-29T12:48:05Z</cp:lastPrinted>
  <dcterms:created xsi:type="dcterms:W3CDTF">1998-10-23T20:46:09Z</dcterms:created>
  <dcterms:modified xsi:type="dcterms:W3CDTF">2013-12-05T12:35:50Z</dcterms:modified>
</cp:coreProperties>
</file>