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8" r:id="rId3"/>
    <p:sldId id="474" r:id="rId4"/>
    <p:sldId id="475" r:id="rId5"/>
    <p:sldId id="450" r:id="rId6"/>
    <p:sldId id="466" r:id="rId7"/>
    <p:sldId id="465" r:id="rId8"/>
    <p:sldId id="461" r:id="rId9"/>
    <p:sldId id="476" r:id="rId10"/>
    <p:sldId id="451" r:id="rId11"/>
    <p:sldId id="467" r:id="rId12"/>
    <p:sldId id="468" r:id="rId13"/>
    <p:sldId id="479" r:id="rId14"/>
    <p:sldId id="448" r:id="rId15"/>
    <p:sldId id="418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285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Memento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32-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43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71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11/5/2013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11/5/2013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making.com/design_patterns/memento/java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memento-pattern.html" TargetMode="External"/><Relationship Id="rId2" Type="http://schemas.openxmlformats.org/officeDocument/2006/relationships/hyperlink" Target="http://en.wikipedia.org/wiki/Memento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factory.com/Patterns/PatternMemento.aspx" TargetMode="External"/><Relationship Id="rId4" Type="http://schemas.openxmlformats.org/officeDocument/2006/relationships/hyperlink" Target="http://sourcemaking.com/design_patterns/mement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Memento Pattern</a:t>
            </a:r>
            <a:br>
              <a:rPr lang="en-US" dirty="0" smtClean="0"/>
            </a:br>
            <a:r>
              <a:rPr lang="en-US" sz="3200" dirty="0" smtClean="0"/>
              <a:t>(Behavioral)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31"/>
          <p:cNvSpPr>
            <a:spLocks noChangeShapeType="1"/>
          </p:cNvSpPr>
          <p:nvPr/>
        </p:nvSpPr>
        <p:spPr bwMode="gray">
          <a:xfrm>
            <a:off x="2006600" y="5371365"/>
            <a:ext cx="21945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gray">
          <a:xfrm>
            <a:off x="4250690" y="5780305"/>
            <a:ext cx="21945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gray">
          <a:xfrm>
            <a:off x="4252907" y="4516360"/>
            <a:ext cx="21945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gray">
          <a:xfrm>
            <a:off x="4253866" y="4052810"/>
            <a:ext cx="21945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/>
              <a:t>Collaborations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503920" cy="106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caretaker requests a memento from an originator, holds it for a time, and passes it back to the originator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gray">
          <a:xfrm>
            <a:off x="5707380" y="2819400"/>
            <a:ext cx="16459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 smtClean="0"/>
              <a:t>m : Memento</a:t>
            </a:r>
            <a:endParaRPr lang="en-US" sz="1800" u="sng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1211580" y="2819400"/>
            <a:ext cx="16459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/>
              <a:t>: </a:t>
            </a:r>
            <a:r>
              <a:rPr lang="en-US" sz="1800" u="sng" dirty="0" smtClean="0"/>
              <a:t>Caretaker</a:t>
            </a:r>
            <a:endParaRPr lang="en-US" sz="1800" u="sng" dirty="0"/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gray">
          <a:xfrm>
            <a:off x="2109743" y="3438457"/>
            <a:ext cx="19415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err="1" smtClean="0"/>
              <a:t>createMemento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gray">
          <a:xfrm>
            <a:off x="3459480" y="2819400"/>
            <a:ext cx="16459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 dirty="0"/>
              <a:t>: </a:t>
            </a:r>
            <a:r>
              <a:rPr lang="en-US" sz="1800" u="sng" dirty="0" smtClean="0"/>
              <a:t>Originator</a:t>
            </a:r>
            <a:endParaRPr lang="en-US" sz="1800" u="sng" dirty="0"/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gray">
          <a:xfrm>
            <a:off x="685800" y="6229150"/>
            <a:ext cx="80010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" name="AutoShape 62"/>
          <p:cNvSpPr>
            <a:spLocks noChangeArrowheads="1"/>
          </p:cNvSpPr>
          <p:nvPr/>
        </p:nvSpPr>
        <p:spPr bwMode="gray">
          <a:xfrm>
            <a:off x="1920240" y="622915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" name="AutoShape 64"/>
          <p:cNvSpPr>
            <a:spLocks noChangeArrowheads="1"/>
          </p:cNvSpPr>
          <p:nvPr/>
        </p:nvSpPr>
        <p:spPr bwMode="gray">
          <a:xfrm>
            <a:off x="6416040" y="622915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8" name="AutoShape 65"/>
          <p:cNvSpPr>
            <a:spLocks noChangeArrowheads="1"/>
          </p:cNvSpPr>
          <p:nvPr/>
        </p:nvSpPr>
        <p:spPr bwMode="gray">
          <a:xfrm>
            <a:off x="4168140" y="622915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0" name="AutoShape 71"/>
          <p:cNvCxnSpPr>
            <a:cxnSpLocks noChangeShapeType="1"/>
            <a:stCxn id="11" idx="2"/>
            <a:endCxn id="16" idx="0"/>
          </p:cNvCxnSpPr>
          <p:nvPr/>
        </p:nvCxnSpPr>
        <p:spPr bwMode="gray">
          <a:xfrm>
            <a:off x="2034540" y="3276600"/>
            <a:ext cx="0" cy="29525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1" name="AutoShape 74"/>
          <p:cNvCxnSpPr>
            <a:cxnSpLocks noChangeShapeType="1"/>
            <a:stCxn id="10" idx="2"/>
            <a:endCxn id="17" idx="0"/>
          </p:cNvCxnSpPr>
          <p:nvPr/>
        </p:nvCxnSpPr>
        <p:spPr bwMode="gray">
          <a:xfrm>
            <a:off x="6530340" y="3276600"/>
            <a:ext cx="0" cy="29525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2" name="AutoShape 76"/>
          <p:cNvCxnSpPr>
            <a:cxnSpLocks noChangeShapeType="1"/>
            <a:stCxn id="14" idx="2"/>
            <a:endCxn id="18" idx="0"/>
          </p:cNvCxnSpPr>
          <p:nvPr/>
        </p:nvCxnSpPr>
        <p:spPr bwMode="gray">
          <a:xfrm>
            <a:off x="4282440" y="3276600"/>
            <a:ext cx="0" cy="29525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3" name="Line 31"/>
          <p:cNvSpPr>
            <a:spLocks noChangeShapeType="1"/>
          </p:cNvSpPr>
          <p:nvPr/>
        </p:nvSpPr>
        <p:spPr bwMode="gray">
          <a:xfrm>
            <a:off x="2005841" y="3810000"/>
            <a:ext cx="21945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gray">
          <a:xfrm>
            <a:off x="1958340" y="3505200"/>
            <a:ext cx="152400" cy="1188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gray">
          <a:xfrm>
            <a:off x="6454140" y="3916680"/>
            <a:ext cx="1524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gray">
          <a:xfrm>
            <a:off x="2109743" y="4990365"/>
            <a:ext cx="1800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err="1" smtClean="0"/>
              <a:t>setMemento</a:t>
            </a:r>
            <a:r>
              <a:rPr lang="en-US" sz="1800" dirty="0" smtClean="0"/>
              <a:t>(m)</a:t>
            </a:r>
            <a:endParaRPr lang="en-US" sz="1800" dirty="0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gray">
          <a:xfrm>
            <a:off x="4356100" y="3682921"/>
            <a:ext cx="10823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smtClean="0"/>
              <a:t>«create»</a:t>
            </a:r>
            <a:endParaRPr lang="en-US" sz="1800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gray">
          <a:xfrm>
            <a:off x="4206240" y="3596640"/>
            <a:ext cx="152400" cy="1097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gray">
          <a:xfrm>
            <a:off x="1958340" y="5013960"/>
            <a:ext cx="152400" cy="1005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gray">
          <a:xfrm>
            <a:off x="6454140" y="4380230"/>
            <a:ext cx="1524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gray">
          <a:xfrm>
            <a:off x="4356100" y="4146471"/>
            <a:ext cx="11849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err="1" smtClean="0"/>
              <a:t>setState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gray">
          <a:xfrm>
            <a:off x="4206240" y="5196840"/>
            <a:ext cx="15240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gray">
          <a:xfrm>
            <a:off x="4356100" y="5400575"/>
            <a:ext cx="119776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 err="1" smtClean="0"/>
              <a:t>getState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gray">
          <a:xfrm>
            <a:off x="6454140" y="5643145"/>
            <a:ext cx="1524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/>
              <a:t>Consequences</a:t>
            </a:r>
            <a:endParaRPr lang="en-US" sz="2800" dirty="0" smtClean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i="1" dirty="0" smtClean="0"/>
              <a:t>Preserves </a:t>
            </a:r>
            <a:r>
              <a:rPr lang="en-US" sz="2000" i="1" dirty="0" smtClean="0"/>
              <a:t>encapsulation boundaries</a:t>
            </a:r>
            <a:r>
              <a:rPr lang="en-US" sz="2000" dirty="0" smtClean="0"/>
              <a:t>.  Memento avoids exposing information that only an originator should manage but that must be stored outside the originator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i="1" dirty="0" smtClean="0"/>
              <a:t>Simplifies Originator</a:t>
            </a:r>
            <a:r>
              <a:rPr lang="en-US" sz="2000" dirty="0" smtClean="0"/>
              <a:t>.  Moves the storage management burden from the Originator to the clients.  Having clients manage the state they ask for simplifies Originator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i="1" dirty="0" smtClean="0"/>
              <a:t>Can be expensive to use</a:t>
            </a:r>
            <a:r>
              <a:rPr lang="en-US" sz="2000" dirty="0" smtClean="0"/>
              <a:t>.  Memento can incur considerable overhead if the originator must copy large amounts of information or if clients create/return mementos to the originator frequently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i="1" dirty="0"/>
              <a:t>Can have hidden costs</a:t>
            </a:r>
            <a:r>
              <a:rPr lang="en-US" sz="2000" dirty="0"/>
              <a:t>.  A caretaker can incur large storage costs when it stores mementos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/>
              <a:t>Implementation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i="1" dirty="0" smtClean="0"/>
              <a:t>Language </a:t>
            </a:r>
            <a:r>
              <a:rPr lang="en-US" i="1" dirty="0" smtClean="0"/>
              <a:t>support</a:t>
            </a:r>
            <a:r>
              <a:rPr lang="en-US" dirty="0" smtClean="0"/>
              <a:t>.  Mementos have two interfaces, a wide one for originators and a narrow one for other objects.  C++ supports this requirement by letting you make Originator a friend of Memento and making Memento’s wide interface private.  Only the narrow interface should be declared public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Storing incremental changes</a:t>
            </a:r>
            <a:r>
              <a:rPr lang="en-US" dirty="0" smtClean="0"/>
              <a:t>.  The memento can save just the incremental change to the originator’s internal state rather than the full state of every originator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http://sourcemaking.com/design_patterns/memento/java/1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Commands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use mementos to maintain state for undoable operations.</a:t>
            </a:r>
          </a:p>
          <a:p>
            <a:r>
              <a:rPr lang="en-US" dirty="0" smtClean="0"/>
              <a:t>Mementos can be used to represent the current state of an </a:t>
            </a:r>
            <a:r>
              <a:rPr lang="en-US" i="1" dirty="0" smtClean="0">
                <a:solidFill>
                  <a:schemeClr val="accent1"/>
                </a:solidFill>
              </a:rPr>
              <a:t>iteration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Memento pattern (Wikipedia)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http://en.wikipedia.org/wiki/Memento_pattern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Memento Pattern (Object-Oriented Design)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http://www.oodesign.com/memento-pattern.html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Memento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http://sourcemaking.com/design_patterns/memento</a:t>
            </a:r>
            <a:endParaRPr lang="en-US" dirty="0" smtClean="0"/>
          </a:p>
          <a:p>
            <a:r>
              <a:rPr lang="en-US" dirty="0" smtClean="0"/>
              <a:t>Memento (</a:t>
            </a:r>
            <a:r>
              <a:rPr lang="en-US" dirty="0" err="1" smtClean="0"/>
              <a:t>dofactory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5"/>
              </a:rPr>
              <a:t>http://www.dofactory.com/Patterns/PatternMemento.aspx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</a:t>
            </a:r>
            <a:r>
              <a:rPr lang="en-US" dirty="0"/>
              <a:t> </a:t>
            </a:r>
            <a:r>
              <a:rPr lang="en-US" dirty="0" smtClean="0"/>
              <a:t>in the Real World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257800" cy="434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 it is necessary to record the internal state of an object; e.g., when implementing checkpoints and undo mechanisms.  You must save the state information somewhere so that you can restore objects to their previous state.</a:t>
            </a:r>
          </a:p>
          <a:p>
            <a:r>
              <a:rPr lang="en-US" sz="2400" dirty="0" smtClean="0"/>
              <a:t>But objects normally encapsulate some or all of their state, making it inaccessible to other objects and impossible to save externally.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memento</a:t>
            </a:r>
            <a:r>
              <a:rPr lang="en-US" sz="2400" dirty="0" smtClean="0"/>
              <a:t> is an object that stores a snapshot of the internal state of another object, the memento’s </a:t>
            </a:r>
            <a:r>
              <a:rPr lang="en-US" sz="2400" b="1" dirty="0" smtClean="0"/>
              <a:t>originator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Memento:  Basic Idea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originator initializes the memento with information that characterizes its current state.</a:t>
            </a:r>
          </a:p>
          <a:p>
            <a:r>
              <a:rPr lang="en-US" dirty="0" smtClean="0"/>
              <a:t>Only the originator can store and retrieve information from the memento – the memento is “opaque” to other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Memento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Without violating encapsulation, capture and externalize an object’s internal state so that the object can be restored to this state later.</a:t>
            </a:r>
          </a:p>
          <a:p>
            <a:pPr eaLnBrk="1" hangingPunct="1"/>
            <a:r>
              <a:rPr lang="en-US" dirty="0" smtClean="0"/>
              <a:t>Also Known As:  Token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 smtClean="0"/>
              <a:t>Applicability</a:t>
            </a:r>
            <a:endParaRPr lang="en-US" sz="2800" dirty="0" smtClean="0"/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smtClean="0"/>
              <a:t>the Memento pattern when</a:t>
            </a:r>
          </a:p>
          <a:p>
            <a:r>
              <a:rPr lang="en-US" dirty="0" smtClean="0"/>
              <a:t>a snapshot of some portion of an object’s state must be saved so that it can be restored to that state later,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and</a:t>
            </a:r>
          </a:p>
          <a:p>
            <a:r>
              <a:rPr lang="en-US" dirty="0" smtClean="0"/>
              <a:t>a direct interface to obtaining the state would expose implementation details, and therefore would break the object’s encapsulation.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499350" cy="1004887"/>
          </a:xfrm>
        </p:spPr>
        <p:txBody>
          <a:bodyPr>
            <a:normAutofit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 smtClean="0"/>
              <a:t>Structure</a:t>
            </a:r>
            <a:endParaRPr lang="en-US" sz="2800" dirty="0" smtClean="0"/>
          </a:p>
        </p:txBody>
      </p:sp>
      <p:sp>
        <p:nvSpPr>
          <p:cNvPr id="8221" name="Rectangle 50"/>
          <p:cNvSpPr>
            <a:spLocks noChangeArrowheads="1"/>
          </p:cNvSpPr>
          <p:nvPr/>
        </p:nvSpPr>
        <p:spPr bwMode="auto">
          <a:xfrm>
            <a:off x="7239000" y="2956560"/>
            <a:ext cx="137160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Caretaker</a:t>
            </a:r>
            <a:endParaRPr lang="en-US" sz="1800" dirty="0"/>
          </a:p>
        </p:txBody>
      </p:sp>
      <p:cxnSp>
        <p:nvCxnSpPr>
          <p:cNvPr id="71" name="Shape 70"/>
          <p:cNvCxnSpPr>
            <a:stCxn id="36" idx="1"/>
            <a:endCxn id="66" idx="3"/>
          </p:cNvCxnSpPr>
          <p:nvPr/>
        </p:nvCxnSpPr>
        <p:spPr bwMode="auto">
          <a:xfrm flipH="1">
            <a:off x="5882640" y="3276600"/>
            <a:ext cx="107081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56" name="Group 55"/>
          <p:cNvGrpSpPr/>
          <p:nvPr/>
        </p:nvGrpSpPr>
        <p:grpSpPr>
          <a:xfrm>
            <a:off x="685800" y="2362200"/>
            <a:ext cx="2834640" cy="1828800"/>
            <a:chOff x="838200" y="2499360"/>
            <a:chExt cx="2834640" cy="1828800"/>
          </a:xfrm>
        </p:grpSpPr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838200" y="2499360"/>
              <a:ext cx="283464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       Originator</a:t>
              </a:r>
            </a:p>
            <a:p>
              <a:pPr algn="l"/>
              <a:endParaRPr lang="en-US" sz="1800" dirty="0" smtClean="0"/>
            </a:p>
            <a:p>
              <a:pPr algn="l"/>
              <a:r>
                <a:rPr lang="en-US" sz="1800" dirty="0" smtClean="0"/>
                <a:t>state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setMemento</a:t>
              </a:r>
              <a:r>
                <a:rPr lang="en-US" sz="1800" dirty="0" smtClean="0"/>
                <a:t>(Memento m)</a:t>
              </a:r>
            </a:p>
            <a:p>
              <a:pPr algn="l"/>
              <a:r>
                <a:rPr lang="en-US" sz="1800" dirty="0" err="1" smtClean="0"/>
                <a:t>createMemento</a:t>
              </a:r>
              <a:r>
                <a:rPr lang="en-US" sz="1800" dirty="0" smtClean="0"/>
                <a:t>()</a:t>
              </a:r>
              <a:endParaRPr lang="en-US" sz="1800" dirty="0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838200" y="3038375"/>
              <a:ext cx="2834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>
              <a:off x="838200" y="3571775"/>
              <a:ext cx="2834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36" name="AutoShape 14"/>
          <p:cNvSpPr>
            <a:spLocks noChangeArrowheads="1"/>
          </p:cNvSpPr>
          <p:nvPr/>
        </p:nvSpPr>
        <p:spPr bwMode="gray">
          <a:xfrm>
            <a:off x="6953450" y="3185319"/>
            <a:ext cx="274637" cy="182562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53" name="Shape 52"/>
          <p:cNvCxnSpPr>
            <a:stCxn id="55" idx="3"/>
            <a:endCxn id="51" idx="0"/>
          </p:cNvCxnSpPr>
          <p:nvPr/>
        </p:nvCxnSpPr>
        <p:spPr bwMode="auto">
          <a:xfrm>
            <a:off x="3422750" y="3703238"/>
            <a:ext cx="531713" cy="115832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3286225" y="363497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1" name="Group 24"/>
          <p:cNvGrpSpPr>
            <a:grpSpLocks/>
          </p:cNvGrpSpPr>
          <p:nvPr/>
        </p:nvGrpSpPr>
        <p:grpSpPr bwMode="auto">
          <a:xfrm>
            <a:off x="3810000" y="4861560"/>
            <a:ext cx="2377440" cy="548640"/>
            <a:chOff x="1680" y="2201"/>
            <a:chExt cx="2361" cy="693"/>
          </a:xfrm>
        </p:grpSpPr>
        <p:sp>
          <p:nvSpPr>
            <p:cNvPr id="42" name="AutoShape 9"/>
            <p:cNvSpPr>
              <a:spLocks noChangeArrowheads="1"/>
            </p:cNvSpPr>
            <p:nvPr/>
          </p:nvSpPr>
          <p:spPr bwMode="gray">
            <a:xfrm>
              <a:off x="3811" y="2201"/>
              <a:ext cx="230" cy="230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gray">
            <a:xfrm>
              <a:off x="1680" y="2203"/>
              <a:ext cx="0" cy="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gray">
            <a:xfrm>
              <a:off x="1680" y="2894"/>
              <a:ext cx="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gray">
            <a:xfrm>
              <a:off x="1680" y="2201"/>
              <a:ext cx="2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gray">
            <a:xfrm>
              <a:off x="4041" y="2433"/>
              <a:ext cx="0" cy="4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14010" y="495121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state = </a:t>
            </a:r>
            <a:r>
              <a:rPr lang="en-US" sz="1800" dirty="0" err="1" smtClean="0"/>
              <a:t>m.getState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3886200" y="486156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2362200"/>
            <a:ext cx="1463040" cy="1828800"/>
            <a:chOff x="838200" y="2499360"/>
            <a:chExt cx="2834640" cy="1828800"/>
          </a:xfrm>
        </p:grpSpPr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838200" y="2499360"/>
              <a:ext cx="283464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Memento</a:t>
              </a:r>
            </a:p>
            <a:p>
              <a:pPr algn="l"/>
              <a:endParaRPr lang="en-US" sz="1800" dirty="0" smtClean="0"/>
            </a:p>
            <a:p>
              <a:pPr algn="l"/>
              <a:r>
                <a:rPr lang="en-US" sz="1800" dirty="0" smtClean="0"/>
                <a:t>state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getState</a:t>
              </a:r>
              <a:r>
                <a:rPr lang="en-US" sz="1800" dirty="0" smtClean="0"/>
                <a:t>()</a:t>
              </a:r>
            </a:p>
            <a:p>
              <a:pPr algn="l"/>
              <a:r>
                <a:rPr lang="en-US" sz="1800" dirty="0" err="1" smtClean="0"/>
                <a:t>setState</a:t>
              </a:r>
              <a:r>
                <a:rPr lang="en-US" sz="1800" dirty="0" smtClean="0"/>
                <a:t>()</a:t>
              </a:r>
              <a:endParaRPr lang="en-US" sz="1800" dirty="0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838200" y="3038375"/>
              <a:ext cx="2834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68" name="Line 52"/>
            <p:cNvSpPr>
              <a:spLocks noChangeShapeType="1"/>
            </p:cNvSpPr>
            <p:nvPr/>
          </p:nvSpPr>
          <p:spPr bwMode="auto">
            <a:xfrm>
              <a:off x="838200" y="3571775"/>
              <a:ext cx="2834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grpSp>
        <p:nvGrpSpPr>
          <p:cNvPr id="72" name="Group 24"/>
          <p:cNvGrpSpPr>
            <a:grpSpLocks/>
          </p:cNvGrpSpPr>
          <p:nvPr/>
        </p:nvGrpSpPr>
        <p:grpSpPr bwMode="auto">
          <a:xfrm>
            <a:off x="381000" y="4800600"/>
            <a:ext cx="3200400" cy="548640"/>
            <a:chOff x="1680" y="2201"/>
            <a:chExt cx="2361" cy="693"/>
          </a:xfrm>
        </p:grpSpPr>
        <p:sp>
          <p:nvSpPr>
            <p:cNvPr id="74" name="AutoShape 9"/>
            <p:cNvSpPr>
              <a:spLocks noChangeArrowheads="1"/>
            </p:cNvSpPr>
            <p:nvPr/>
          </p:nvSpPr>
          <p:spPr bwMode="gray">
            <a:xfrm>
              <a:off x="3811" y="2201"/>
              <a:ext cx="230" cy="230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gray">
            <a:xfrm>
              <a:off x="1680" y="2203"/>
              <a:ext cx="0" cy="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gray">
            <a:xfrm>
              <a:off x="1680" y="2894"/>
              <a:ext cx="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gray">
            <a:xfrm>
              <a:off x="1680" y="2201"/>
              <a:ext cx="2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gray">
            <a:xfrm>
              <a:off x="4041" y="2433"/>
              <a:ext cx="0" cy="4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83765" y="4890254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return new Memento(state)</a:t>
            </a:r>
            <a:endParaRPr lang="en-US" sz="1800" dirty="0"/>
          </a:p>
        </p:txBody>
      </p:sp>
      <p:sp>
        <p:nvSpPr>
          <p:cNvPr id="80" name="AutoShape 24"/>
          <p:cNvSpPr>
            <a:spLocks noChangeArrowheads="1"/>
          </p:cNvSpPr>
          <p:nvPr/>
        </p:nvSpPr>
        <p:spPr bwMode="auto">
          <a:xfrm>
            <a:off x="1981835" y="5028483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" name="AutoShape 24"/>
          <p:cNvSpPr>
            <a:spLocks noChangeArrowheads="1"/>
          </p:cNvSpPr>
          <p:nvPr/>
        </p:nvSpPr>
        <p:spPr bwMode="auto">
          <a:xfrm>
            <a:off x="2571950" y="480060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4" name="AutoShape 24"/>
          <p:cNvSpPr>
            <a:spLocks noChangeArrowheads="1"/>
          </p:cNvSpPr>
          <p:nvPr/>
        </p:nvSpPr>
        <p:spPr bwMode="auto">
          <a:xfrm>
            <a:off x="2571950" y="385475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86" name="Straight Connector 85"/>
          <p:cNvCxnSpPr>
            <a:stCxn id="84" idx="2"/>
            <a:endCxn id="83" idx="0"/>
          </p:cNvCxnSpPr>
          <p:nvPr/>
        </p:nvCxnSpPr>
        <p:spPr bwMode="auto">
          <a:xfrm>
            <a:off x="2640213" y="3991275"/>
            <a:ext cx="0" cy="8093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Elbow Connector 89"/>
          <p:cNvCxnSpPr>
            <a:stCxn id="29" idx="3"/>
            <a:endCxn id="66" idx="1"/>
          </p:cNvCxnSpPr>
          <p:nvPr/>
        </p:nvCxnSpPr>
        <p:spPr bwMode="auto">
          <a:xfrm>
            <a:off x="3520440" y="3276600"/>
            <a:ext cx="8991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6332" y="28956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memento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/>
              <a:t>Participants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Memento</a:t>
            </a:r>
            <a:endParaRPr lang="en-US" dirty="0" smtClean="0"/>
          </a:p>
          <a:p>
            <a:pPr lvl="1"/>
            <a:r>
              <a:rPr lang="en-US" dirty="0" smtClean="0"/>
              <a:t>stores internal state of the Originator object.</a:t>
            </a:r>
          </a:p>
          <a:p>
            <a:pPr lvl="1"/>
            <a:r>
              <a:rPr lang="en-US" dirty="0" smtClean="0"/>
              <a:t>protects against access by objects other than the originator.</a:t>
            </a:r>
          </a:p>
          <a:p>
            <a:pPr lvl="2"/>
            <a:r>
              <a:rPr lang="en-US" dirty="0" smtClean="0"/>
              <a:t>narrow interface for Caretaker (can only pass the memento to other objects</a:t>
            </a:r>
          </a:p>
          <a:p>
            <a:pPr lvl="2"/>
            <a:r>
              <a:rPr lang="en-US" dirty="0" smtClean="0"/>
              <a:t>wide interface for Originator (lets the originator access all data necessary to restore itself to its previous state)</a:t>
            </a:r>
          </a:p>
          <a:p>
            <a:r>
              <a:rPr lang="en-US" dirty="0" smtClean="0"/>
              <a:t>Originator</a:t>
            </a:r>
          </a:p>
          <a:p>
            <a:pPr lvl="1"/>
            <a:r>
              <a:rPr lang="en-US" dirty="0" smtClean="0"/>
              <a:t>creates a memento containing a snapshot of its current internal state.</a:t>
            </a:r>
          </a:p>
          <a:p>
            <a:pPr lvl="1"/>
            <a:r>
              <a:rPr lang="en-US" dirty="0" smtClean="0"/>
              <a:t>uses the memento to restore its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Pattern</a:t>
            </a:r>
            <a:br>
              <a:rPr lang="en-US" dirty="0" smtClean="0"/>
            </a:br>
            <a:r>
              <a:rPr lang="en-US" sz="2400" dirty="0"/>
              <a:t>Participants 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Caretaker</a:t>
            </a:r>
            <a:endParaRPr lang="en-US" dirty="0" smtClean="0"/>
          </a:p>
          <a:p>
            <a:pPr lvl="1"/>
            <a:r>
              <a:rPr lang="en-US" dirty="0" smtClean="0"/>
              <a:t>is responsible for the memento’s safekeeping.</a:t>
            </a:r>
          </a:p>
          <a:p>
            <a:pPr lvl="1"/>
            <a:r>
              <a:rPr lang="en-US" dirty="0" smtClean="0"/>
              <a:t>never operates on or examines the contents of a memento.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5450</TotalTime>
  <Words>631</Words>
  <Application>Microsoft Office PowerPoint</Application>
  <PresentationFormat>On-screen Show (4:3)</PresentationFormat>
  <Paragraphs>101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The Memento Pattern (Behavioral)</vt:lpstr>
      <vt:lpstr>Memento in the Real World</vt:lpstr>
      <vt:lpstr>Memento:  Basic Idea</vt:lpstr>
      <vt:lpstr>Memento:  Basic Idea (continued)</vt:lpstr>
      <vt:lpstr>Memento Pattern</vt:lpstr>
      <vt:lpstr>Memento Pattern Applicability</vt:lpstr>
      <vt:lpstr>Memento Pattern Structure</vt:lpstr>
      <vt:lpstr>Memento Pattern Participants</vt:lpstr>
      <vt:lpstr>Memento Pattern Participants (continued)</vt:lpstr>
      <vt:lpstr>Memento Pattern Collaborations</vt:lpstr>
      <vt:lpstr>Memento Pattern Consequences</vt:lpstr>
      <vt:lpstr>Memento Pattern Implementation</vt:lpstr>
      <vt:lpstr>Example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Deepti Joshi</cp:lastModifiedBy>
  <cp:revision>335</cp:revision>
  <cp:lastPrinted>1999-09-29T12:48:05Z</cp:lastPrinted>
  <dcterms:created xsi:type="dcterms:W3CDTF">1998-10-23T20:46:09Z</dcterms:created>
  <dcterms:modified xsi:type="dcterms:W3CDTF">2013-11-07T15:53:39Z</dcterms:modified>
</cp:coreProperties>
</file>