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26"/>
  </p:notesMasterIdLst>
  <p:handoutMasterIdLst>
    <p:handoutMasterId r:id="rId27"/>
  </p:handoutMasterIdLst>
  <p:sldIdLst>
    <p:sldId id="256" r:id="rId2"/>
    <p:sldId id="464" r:id="rId3"/>
    <p:sldId id="472" r:id="rId4"/>
    <p:sldId id="465" r:id="rId5"/>
    <p:sldId id="466" r:id="rId6"/>
    <p:sldId id="461" r:id="rId7"/>
    <p:sldId id="470" r:id="rId8"/>
    <p:sldId id="451" r:id="rId9"/>
    <p:sldId id="471" r:id="rId10"/>
    <p:sldId id="468" r:id="rId11"/>
    <p:sldId id="473" r:id="rId12"/>
    <p:sldId id="453" r:id="rId13"/>
    <p:sldId id="467" r:id="rId14"/>
    <p:sldId id="476" r:id="rId15"/>
    <p:sldId id="477" r:id="rId16"/>
    <p:sldId id="478" r:id="rId17"/>
    <p:sldId id="479" r:id="rId18"/>
    <p:sldId id="480" r:id="rId19"/>
    <p:sldId id="481" r:id="rId20"/>
    <p:sldId id="482" r:id="rId21"/>
    <p:sldId id="483" r:id="rId22"/>
    <p:sldId id="484" r:id="rId23"/>
    <p:sldId id="448" r:id="rId24"/>
    <p:sldId id="418" r:id="rId25"/>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
    </p:cViewPr>
  </p:sorterViewPr>
  <p:notesViewPr>
    <p:cSldViewPr>
      <p:cViewPr varScale="1">
        <p:scale>
          <a:sx n="58" d="100"/>
          <a:sy n="58" d="100"/>
        </p:scale>
        <p:origin x="-2410"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The Observer Pattern</a:t>
            </a:r>
            <a:endParaRPr lang="en-US" sz="1100" dirty="0">
              <a:latin typeface="Arial" pitchFamily="34" charset="0"/>
              <a:cs typeface="Arial" pitchFamily="34" charset="0"/>
            </a:endParaRP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26-</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3602239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228443318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p:spPr>
        <p:txBody>
          <a:bodyPr/>
          <a:lstStyle/>
          <a:p>
            <a:endParaRPr lang="en-US" smtClean="0"/>
          </a:p>
        </p:txBody>
      </p:sp>
      <p:sp>
        <p:nvSpPr>
          <p:cNvPr id="81924" name="Header Placeholder 3"/>
          <p:cNvSpPr>
            <a:spLocks noGrp="1"/>
          </p:cNvSpPr>
          <p:nvPr>
            <p:ph type="hdr" sz="quarter"/>
          </p:nvPr>
        </p:nvSpPr>
        <p:spPr>
          <a:noFill/>
        </p:spPr>
        <p:txBody>
          <a:bodyPr/>
          <a:lstStyle/>
          <a:p>
            <a:r>
              <a:rPr lang="en-US" smtClean="0"/>
              <a:t>Design Patterns</a:t>
            </a:r>
          </a:p>
        </p:txBody>
      </p:sp>
      <p:sp>
        <p:nvSpPr>
          <p:cNvPr id="81925" name="Slide Number Placeholder 4"/>
          <p:cNvSpPr>
            <a:spLocks noGrp="1"/>
          </p:cNvSpPr>
          <p:nvPr>
            <p:ph type="sldNum" sz="quarter" idx="5"/>
          </p:nvPr>
        </p:nvSpPr>
        <p:spPr>
          <a:noFill/>
        </p:spPr>
        <p:txBody>
          <a:bodyPr/>
          <a:lstStyle/>
          <a:p>
            <a:fld id="{4A766610-0C38-4FCC-8D15-9280F5102FB7}"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w="9525"/>
        </p:spPr>
        <p:txBody>
          <a:bodyPr/>
          <a:lstStyle/>
          <a:p>
            <a:endParaRPr lang="en-US" smtClean="0"/>
          </a:p>
        </p:txBody>
      </p:sp>
      <p:sp>
        <p:nvSpPr>
          <p:cNvPr id="37892" name="Header Placeholder 3"/>
          <p:cNvSpPr>
            <a:spLocks noGrp="1"/>
          </p:cNvSpPr>
          <p:nvPr>
            <p:ph type="hdr" sz="quarter"/>
          </p:nvPr>
        </p:nvSpPr>
        <p:spPr>
          <a:noFill/>
        </p:spPr>
        <p:txBody>
          <a:bodyPr/>
          <a:lstStyle/>
          <a:p>
            <a:r>
              <a:rPr lang="en-US" smtClean="0"/>
              <a:t>GUI - Part 2</a:t>
            </a:r>
          </a:p>
        </p:txBody>
      </p:sp>
      <p:sp>
        <p:nvSpPr>
          <p:cNvPr id="37893" name="Slide Number Placeholder 4"/>
          <p:cNvSpPr>
            <a:spLocks noGrp="1"/>
          </p:cNvSpPr>
          <p:nvPr>
            <p:ph type="sldNum" sz="quarter" idx="5"/>
          </p:nvPr>
        </p:nvSpPr>
        <p:spPr>
          <a:noFill/>
        </p:spPr>
        <p:txBody>
          <a:bodyPr/>
          <a:lstStyle/>
          <a:p>
            <a:fld id="{7E8B3AE3-F03F-4FF5-BC35-71845B0F5039}" type="slidenum">
              <a:rPr lang="en-US" smtClean="0"/>
              <a:pPr/>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p:spPr>
        <p:txBody>
          <a:bodyPr/>
          <a:lstStyle/>
          <a:p>
            <a:endParaRPr lang="en-US" smtClean="0"/>
          </a:p>
        </p:txBody>
      </p:sp>
      <p:sp>
        <p:nvSpPr>
          <p:cNvPr id="38916" name="Header Placeholder 3"/>
          <p:cNvSpPr>
            <a:spLocks noGrp="1"/>
          </p:cNvSpPr>
          <p:nvPr>
            <p:ph type="hdr" sz="quarter"/>
          </p:nvPr>
        </p:nvSpPr>
        <p:spPr>
          <a:noFill/>
        </p:spPr>
        <p:txBody>
          <a:bodyPr/>
          <a:lstStyle/>
          <a:p>
            <a:r>
              <a:rPr lang="en-US" smtClean="0"/>
              <a:t>GUI - Part 2</a:t>
            </a:r>
          </a:p>
        </p:txBody>
      </p:sp>
      <p:sp>
        <p:nvSpPr>
          <p:cNvPr id="38917" name="Slide Number Placeholder 4"/>
          <p:cNvSpPr>
            <a:spLocks noGrp="1"/>
          </p:cNvSpPr>
          <p:nvPr>
            <p:ph type="sldNum" sz="quarter" idx="5"/>
          </p:nvPr>
        </p:nvSpPr>
        <p:spPr>
          <a:noFill/>
        </p:spPr>
        <p:txBody>
          <a:bodyPr/>
          <a:lstStyle/>
          <a:p>
            <a:fld id="{32061166-6305-4213-8E90-454FE7D17CC0}"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w="9525"/>
        </p:spPr>
        <p:txBody>
          <a:bodyPr/>
          <a:lstStyle/>
          <a:p>
            <a:endParaRPr lang="en-US" smtClean="0"/>
          </a:p>
        </p:txBody>
      </p:sp>
      <p:sp>
        <p:nvSpPr>
          <p:cNvPr id="39940" name="Header Placeholder 3"/>
          <p:cNvSpPr>
            <a:spLocks noGrp="1"/>
          </p:cNvSpPr>
          <p:nvPr>
            <p:ph type="hdr" sz="quarter"/>
          </p:nvPr>
        </p:nvSpPr>
        <p:spPr>
          <a:noFill/>
        </p:spPr>
        <p:txBody>
          <a:bodyPr/>
          <a:lstStyle/>
          <a:p>
            <a:r>
              <a:rPr lang="en-US" smtClean="0"/>
              <a:t>GUI - Part 2</a:t>
            </a:r>
          </a:p>
        </p:txBody>
      </p:sp>
      <p:sp>
        <p:nvSpPr>
          <p:cNvPr id="39941" name="Slide Number Placeholder 4"/>
          <p:cNvSpPr>
            <a:spLocks noGrp="1"/>
          </p:cNvSpPr>
          <p:nvPr>
            <p:ph type="sldNum" sz="quarter" idx="5"/>
          </p:nvPr>
        </p:nvSpPr>
        <p:spPr>
          <a:noFill/>
        </p:spPr>
        <p:txBody>
          <a:bodyPr/>
          <a:lstStyle/>
          <a:p>
            <a:fld id="{3359475A-F2E2-4906-9516-8AD2650F66A4}"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p:spPr>
        <p:txBody>
          <a:bodyPr/>
          <a:lstStyle/>
          <a:p>
            <a:endParaRPr lang="en-US" smtClean="0"/>
          </a:p>
        </p:txBody>
      </p:sp>
      <p:sp>
        <p:nvSpPr>
          <p:cNvPr id="40964" name="Header Placeholder 3"/>
          <p:cNvSpPr>
            <a:spLocks noGrp="1"/>
          </p:cNvSpPr>
          <p:nvPr>
            <p:ph type="hdr" sz="quarter"/>
          </p:nvPr>
        </p:nvSpPr>
        <p:spPr>
          <a:noFill/>
        </p:spPr>
        <p:txBody>
          <a:bodyPr/>
          <a:lstStyle/>
          <a:p>
            <a:r>
              <a:rPr lang="en-US" smtClean="0"/>
              <a:t>GUI - Part 2</a:t>
            </a:r>
          </a:p>
        </p:txBody>
      </p:sp>
      <p:sp>
        <p:nvSpPr>
          <p:cNvPr id="40965" name="Slide Number Placeholder 4"/>
          <p:cNvSpPr>
            <a:spLocks noGrp="1"/>
          </p:cNvSpPr>
          <p:nvPr>
            <p:ph type="sldNum" sz="quarter" idx="5"/>
          </p:nvPr>
        </p:nvSpPr>
        <p:spPr>
          <a:noFill/>
        </p:spPr>
        <p:txBody>
          <a:bodyPr/>
          <a:lstStyle/>
          <a:p>
            <a:fld id="{631FE028-A57F-4076-97AD-1BBD85CABFDA}" type="slidenum">
              <a:rPr lang="en-US" smtClean="0"/>
              <a:pPr/>
              <a:t>17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endParaRPr lang="en-US" smtClean="0"/>
          </a:p>
        </p:txBody>
      </p:sp>
      <p:sp>
        <p:nvSpPr>
          <p:cNvPr id="41988" name="Header Placeholder 3"/>
          <p:cNvSpPr>
            <a:spLocks noGrp="1"/>
          </p:cNvSpPr>
          <p:nvPr>
            <p:ph type="hdr" sz="quarter"/>
          </p:nvPr>
        </p:nvSpPr>
        <p:spPr>
          <a:noFill/>
        </p:spPr>
        <p:txBody>
          <a:bodyPr/>
          <a:lstStyle/>
          <a:p>
            <a:r>
              <a:rPr lang="en-US" smtClean="0"/>
              <a:t>GUI - Part 2</a:t>
            </a:r>
          </a:p>
        </p:txBody>
      </p:sp>
      <p:sp>
        <p:nvSpPr>
          <p:cNvPr id="41989" name="Slide Number Placeholder 4"/>
          <p:cNvSpPr>
            <a:spLocks noGrp="1"/>
          </p:cNvSpPr>
          <p:nvPr>
            <p:ph type="sldNum" sz="quarter" idx="5"/>
          </p:nvPr>
        </p:nvSpPr>
        <p:spPr>
          <a:noFill/>
        </p:spPr>
        <p:txBody>
          <a:bodyPr/>
          <a:lstStyle/>
          <a:p>
            <a:fld id="{9E407141-226E-446C-AAA0-7835C399FD03}" type="slidenum">
              <a:rPr lang="en-US" smtClean="0"/>
              <a:pPr/>
              <a:t>18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endParaRPr lang="en-US" smtClean="0"/>
          </a:p>
        </p:txBody>
      </p:sp>
      <p:sp>
        <p:nvSpPr>
          <p:cNvPr id="43012" name="Header Placeholder 3"/>
          <p:cNvSpPr>
            <a:spLocks noGrp="1"/>
          </p:cNvSpPr>
          <p:nvPr>
            <p:ph type="hdr" sz="quarter"/>
          </p:nvPr>
        </p:nvSpPr>
        <p:spPr>
          <a:noFill/>
        </p:spPr>
        <p:txBody>
          <a:bodyPr/>
          <a:lstStyle/>
          <a:p>
            <a:r>
              <a:rPr lang="en-US" smtClean="0"/>
              <a:t>GUI - Part 2</a:t>
            </a:r>
          </a:p>
        </p:txBody>
      </p:sp>
      <p:sp>
        <p:nvSpPr>
          <p:cNvPr id="43013" name="Slide Number Placeholder 4"/>
          <p:cNvSpPr>
            <a:spLocks noGrp="1"/>
          </p:cNvSpPr>
          <p:nvPr>
            <p:ph type="sldNum" sz="quarter" idx="5"/>
          </p:nvPr>
        </p:nvSpPr>
        <p:spPr>
          <a:noFill/>
        </p:spPr>
        <p:txBody>
          <a:bodyPr/>
          <a:lstStyle/>
          <a:p>
            <a:fld id="{8D2FEAC6-2F26-4666-B796-89C10E992D43}" type="slidenum">
              <a:rPr lang="en-US" smtClean="0"/>
              <a:pPr/>
              <a:t>19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endParaRPr lang="en-US" smtClean="0"/>
          </a:p>
        </p:txBody>
      </p:sp>
      <p:sp>
        <p:nvSpPr>
          <p:cNvPr id="44036" name="Header Placeholder 3"/>
          <p:cNvSpPr>
            <a:spLocks noGrp="1"/>
          </p:cNvSpPr>
          <p:nvPr>
            <p:ph type="hdr" sz="quarter"/>
          </p:nvPr>
        </p:nvSpPr>
        <p:spPr>
          <a:noFill/>
        </p:spPr>
        <p:txBody>
          <a:bodyPr/>
          <a:lstStyle/>
          <a:p>
            <a:r>
              <a:rPr lang="en-US" smtClean="0"/>
              <a:t>GUI - Part 2</a:t>
            </a:r>
          </a:p>
        </p:txBody>
      </p:sp>
      <p:sp>
        <p:nvSpPr>
          <p:cNvPr id="44037" name="Slide Number Placeholder 4"/>
          <p:cNvSpPr>
            <a:spLocks noGrp="1"/>
          </p:cNvSpPr>
          <p:nvPr>
            <p:ph type="sldNum" sz="quarter" idx="5"/>
          </p:nvPr>
        </p:nvSpPr>
        <p:spPr>
          <a:noFill/>
        </p:spPr>
        <p:txBody>
          <a:bodyPr/>
          <a:lstStyle/>
          <a:p>
            <a:fld id="{87CD5304-88F3-458E-841A-011C6903AA83}" type="slidenum">
              <a:rPr lang="en-US" smtClean="0"/>
              <a:pPr/>
              <a:t>20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endParaRPr lang="en-US" smtClean="0"/>
          </a:p>
        </p:txBody>
      </p:sp>
      <p:sp>
        <p:nvSpPr>
          <p:cNvPr id="45060" name="Header Placeholder 3"/>
          <p:cNvSpPr>
            <a:spLocks noGrp="1"/>
          </p:cNvSpPr>
          <p:nvPr>
            <p:ph type="hdr" sz="quarter"/>
          </p:nvPr>
        </p:nvSpPr>
        <p:spPr>
          <a:noFill/>
        </p:spPr>
        <p:txBody>
          <a:bodyPr/>
          <a:lstStyle/>
          <a:p>
            <a:r>
              <a:rPr lang="en-US" smtClean="0"/>
              <a:t>GUI - Part 2</a:t>
            </a:r>
          </a:p>
        </p:txBody>
      </p:sp>
      <p:sp>
        <p:nvSpPr>
          <p:cNvPr id="45061" name="Slide Number Placeholder 4"/>
          <p:cNvSpPr>
            <a:spLocks noGrp="1"/>
          </p:cNvSpPr>
          <p:nvPr>
            <p:ph type="sldNum" sz="quarter" idx="5"/>
          </p:nvPr>
        </p:nvSpPr>
        <p:spPr>
          <a:noFill/>
        </p:spPr>
        <p:txBody>
          <a:bodyPr/>
          <a:lstStyle/>
          <a:p>
            <a:fld id="{4704A542-A454-4342-97CB-B5E6274C5F5B}" type="slidenum">
              <a:rPr lang="en-US" smtClean="0"/>
              <a:pPr/>
              <a:t>21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p:spPr>
        <p:txBody>
          <a:bodyPr/>
          <a:lstStyle/>
          <a:p>
            <a:endParaRPr lang="en-US" smtClean="0"/>
          </a:p>
        </p:txBody>
      </p:sp>
      <p:sp>
        <p:nvSpPr>
          <p:cNvPr id="46084" name="Header Placeholder 3"/>
          <p:cNvSpPr>
            <a:spLocks noGrp="1"/>
          </p:cNvSpPr>
          <p:nvPr>
            <p:ph type="hdr" sz="quarter"/>
          </p:nvPr>
        </p:nvSpPr>
        <p:spPr>
          <a:noFill/>
        </p:spPr>
        <p:txBody>
          <a:bodyPr/>
          <a:lstStyle/>
          <a:p>
            <a:r>
              <a:rPr lang="en-US" smtClean="0"/>
              <a:t>GUI - Part 2</a:t>
            </a:r>
          </a:p>
        </p:txBody>
      </p:sp>
      <p:sp>
        <p:nvSpPr>
          <p:cNvPr id="46085" name="Slide Number Placeholder 4"/>
          <p:cNvSpPr>
            <a:spLocks noGrp="1"/>
          </p:cNvSpPr>
          <p:nvPr>
            <p:ph type="sldNum" sz="quarter" idx="5"/>
          </p:nvPr>
        </p:nvSpPr>
        <p:spPr>
          <a:noFill/>
        </p:spPr>
        <p:txBody>
          <a:bodyPr/>
          <a:lstStyle/>
          <a:p>
            <a:fld id="{10E36BDE-E1A1-4F0E-BD22-56101247F67A}" type="slidenum">
              <a:rPr lang="en-US" smtClean="0"/>
              <a:pPr/>
              <a:t>22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p:spPr>
        <p:txBody>
          <a:bodyPr/>
          <a:lstStyle/>
          <a:p>
            <a:endParaRPr lang="en-US" smtClean="0"/>
          </a:p>
        </p:txBody>
      </p:sp>
      <p:sp>
        <p:nvSpPr>
          <p:cNvPr id="79876" name="Header Placeholder 3"/>
          <p:cNvSpPr>
            <a:spLocks noGrp="1"/>
          </p:cNvSpPr>
          <p:nvPr>
            <p:ph type="hdr" sz="quarter"/>
          </p:nvPr>
        </p:nvSpPr>
        <p:spPr>
          <a:noFill/>
        </p:spPr>
        <p:txBody>
          <a:bodyPr/>
          <a:lstStyle/>
          <a:p>
            <a:r>
              <a:rPr lang="en-US" smtClean="0"/>
              <a:t>Design Patterns</a:t>
            </a:r>
          </a:p>
        </p:txBody>
      </p:sp>
      <p:sp>
        <p:nvSpPr>
          <p:cNvPr id="79877" name="Slide Number Placeholder 4"/>
          <p:cNvSpPr>
            <a:spLocks noGrp="1"/>
          </p:cNvSpPr>
          <p:nvPr>
            <p:ph type="sldNum" sz="quarter" idx="5"/>
          </p:nvPr>
        </p:nvSpPr>
        <p:spPr>
          <a:noFill/>
        </p:spPr>
        <p:txBody>
          <a:bodyPr/>
          <a:lstStyle/>
          <a:p>
            <a:fld id="{9705BB40-EBC5-4A3D-AE5C-D87AF9E633B2}" type="slidenum">
              <a:rPr lang="en-US" smtClean="0"/>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w="9525"/>
        </p:spPr>
        <p:txBody>
          <a:bodyPr/>
          <a:lstStyle/>
          <a:p>
            <a:endParaRPr lang="en-US" smtClean="0"/>
          </a:p>
        </p:txBody>
      </p:sp>
      <p:sp>
        <p:nvSpPr>
          <p:cNvPr id="80900" name="Header Placeholder 3"/>
          <p:cNvSpPr>
            <a:spLocks noGrp="1"/>
          </p:cNvSpPr>
          <p:nvPr>
            <p:ph type="hdr" sz="quarter"/>
          </p:nvPr>
        </p:nvSpPr>
        <p:spPr>
          <a:noFill/>
        </p:spPr>
        <p:txBody>
          <a:bodyPr/>
          <a:lstStyle/>
          <a:p>
            <a:r>
              <a:rPr lang="en-US" smtClean="0"/>
              <a:t>Design Patterns</a:t>
            </a:r>
          </a:p>
        </p:txBody>
      </p:sp>
      <p:sp>
        <p:nvSpPr>
          <p:cNvPr id="80901" name="Slide Number Placeholder 4"/>
          <p:cNvSpPr>
            <a:spLocks noGrp="1"/>
          </p:cNvSpPr>
          <p:nvPr>
            <p:ph type="sldNum" sz="quarter" idx="5"/>
          </p:nvPr>
        </p:nvSpPr>
        <p:spPr>
          <a:noFill/>
        </p:spPr>
        <p:txBody>
          <a:bodyPr/>
          <a:lstStyle/>
          <a:p>
            <a:fld id="{9BE83CE4-C00B-4DC5-B7AC-D3281E7D6D1C}" type="slidenum">
              <a:rPr lang="en-US" smtClean="0"/>
              <a:pPr/>
              <a:t>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endParaRPr lang="en-US" smtClean="0"/>
          </a:p>
        </p:txBody>
      </p:sp>
      <p:sp>
        <p:nvSpPr>
          <p:cNvPr id="51204" name="Header Placeholder 3"/>
          <p:cNvSpPr>
            <a:spLocks noGrp="1"/>
          </p:cNvSpPr>
          <p:nvPr>
            <p:ph type="hdr" sz="quarter"/>
          </p:nvPr>
        </p:nvSpPr>
        <p:spPr>
          <a:noFill/>
        </p:spPr>
        <p:txBody>
          <a:bodyPr/>
          <a:lstStyle/>
          <a:p>
            <a:r>
              <a:rPr lang="en-US" smtClean="0"/>
              <a:t>Design Patterns</a:t>
            </a:r>
          </a:p>
        </p:txBody>
      </p:sp>
      <p:sp>
        <p:nvSpPr>
          <p:cNvPr id="51205" name="Slide Number Placeholder 4"/>
          <p:cNvSpPr>
            <a:spLocks noGrp="1"/>
          </p:cNvSpPr>
          <p:nvPr>
            <p:ph type="sldNum" sz="quarter" idx="5"/>
          </p:nvPr>
        </p:nvSpPr>
        <p:spPr>
          <a:noFill/>
        </p:spPr>
        <p:txBody>
          <a:bodyPr/>
          <a:lstStyle/>
          <a:p>
            <a:fld id="{EE2B0055-7FB2-456F-A281-D71B92E41BC2}" type="slidenum">
              <a:rPr lang="en-US" smtClean="0"/>
              <a:pPr/>
              <a:t>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
        <p:nvSpPr>
          <p:cNvPr id="52228" name="Header Placeholder 3"/>
          <p:cNvSpPr>
            <a:spLocks noGrp="1"/>
          </p:cNvSpPr>
          <p:nvPr>
            <p:ph type="hdr" sz="quarter"/>
          </p:nvPr>
        </p:nvSpPr>
        <p:spPr>
          <a:noFill/>
        </p:spPr>
        <p:txBody>
          <a:bodyPr/>
          <a:lstStyle/>
          <a:p>
            <a:r>
              <a:rPr lang="en-US" smtClean="0"/>
              <a:t>Design Patterns</a:t>
            </a:r>
          </a:p>
        </p:txBody>
      </p:sp>
      <p:sp>
        <p:nvSpPr>
          <p:cNvPr id="52229" name="Slide Number Placeholder 4"/>
          <p:cNvSpPr>
            <a:spLocks noGrp="1"/>
          </p:cNvSpPr>
          <p:nvPr>
            <p:ph type="sldNum" sz="quarter" idx="5"/>
          </p:nvPr>
        </p:nvSpPr>
        <p:spPr>
          <a:noFill/>
        </p:spPr>
        <p:txBody>
          <a:bodyPr/>
          <a:lstStyle/>
          <a:p>
            <a:fld id="{5FCF8750-EDE3-4FB8-BFFA-3F3AB0EA55BE}" type="slidenum">
              <a:rPr lang="en-US" smtClean="0"/>
              <a:pPr/>
              <a:t>11</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endParaRPr lang="en-US" smtClean="0"/>
          </a:p>
        </p:txBody>
      </p:sp>
      <p:sp>
        <p:nvSpPr>
          <p:cNvPr id="54276" name="Header Placeholder 3"/>
          <p:cNvSpPr>
            <a:spLocks noGrp="1"/>
          </p:cNvSpPr>
          <p:nvPr>
            <p:ph type="hdr" sz="quarter"/>
          </p:nvPr>
        </p:nvSpPr>
        <p:spPr>
          <a:noFill/>
        </p:spPr>
        <p:txBody>
          <a:bodyPr/>
          <a:lstStyle/>
          <a:p>
            <a:r>
              <a:rPr lang="en-US" smtClean="0"/>
              <a:t>Design Patterns</a:t>
            </a:r>
          </a:p>
        </p:txBody>
      </p:sp>
      <p:sp>
        <p:nvSpPr>
          <p:cNvPr id="54277" name="Slide Number Placeholder 4"/>
          <p:cNvSpPr>
            <a:spLocks noGrp="1"/>
          </p:cNvSpPr>
          <p:nvPr>
            <p:ph type="sldNum" sz="quarter" idx="5"/>
          </p:nvPr>
        </p:nvSpPr>
        <p:spPr>
          <a:noFill/>
        </p:spPr>
        <p:txBody>
          <a:bodyPr/>
          <a:lstStyle/>
          <a:p>
            <a:fld id="{780D9EFE-B26D-470F-9822-D8688850D124}" type="slidenum">
              <a:rPr lang="en-US" smtClean="0"/>
              <a:pPr/>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r>
              <a:rPr lang="en-US" smtClean="0"/>
              <a:t>11/5/2013</a:t>
            </a: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EFF403E2-32B0-43CD-8F55-F26327E3CE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r>
              <a:rPr lang="en-US" smtClean="0"/>
              <a:t>11/5/2013</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r>
              <a:rPr lang="en-US" smtClean="0"/>
              <a:t>11/5/2013</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r>
              <a:rPr lang="en-US" smtClean="0"/>
              <a:t>11/5/2013</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EFF403E2-32B0-43CD-8F55-F26327E3CEDB}"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r>
              <a:rPr lang="en-US" smtClean="0"/>
              <a:t>11/5/2013</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r>
              <a:rPr lang="en-US" smtClean="0"/>
              <a:t>11/5/2013</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11/5/2013</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EFF403E2-32B0-43CD-8F55-F26327E3CEDB}"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r>
              <a:rPr lang="en-US" smtClean="0"/>
              <a:t>11/5/2013</a:t>
            </a:r>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r>
              <a:rPr lang="en-US" smtClean="0"/>
              <a:t>11/5/2013</a:t>
            </a:r>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odesign.com/observer-pattern.html" TargetMode="External"/><Relationship Id="rId2" Type="http://schemas.openxmlformats.org/officeDocument/2006/relationships/hyperlink" Target="http://en.wikipedia.org/wiki/Observer_pattern" TargetMode="External"/><Relationship Id="rId1" Type="http://schemas.openxmlformats.org/officeDocument/2006/relationships/slideLayout" Target="../slideLayouts/slideLayout2.xml"/><Relationship Id="rId6" Type="http://schemas.openxmlformats.org/officeDocument/2006/relationships/hyperlink" Target="http://www.cs.clemson.edu/~malloy/courses/patterns/observer.html" TargetMode="External"/><Relationship Id="rId5" Type="http://schemas.openxmlformats.org/officeDocument/2006/relationships/hyperlink" Target="http://msdn.microsoft.com/en-us/library/ee817669.aspx" TargetMode="External"/><Relationship Id="rId4" Type="http://schemas.openxmlformats.org/officeDocument/2006/relationships/hyperlink" Target="http://userpages.umbc.edu/~tarr/dp/lectures/Observer-2pp.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The Observer Pattern</a:t>
            </a:r>
            <a:br>
              <a:rPr lang="en-US" dirty="0" smtClean="0"/>
            </a:br>
            <a:r>
              <a:rPr lang="en-US" sz="3200" dirty="0" smtClean="0"/>
              <a:t>(Behavioral)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Observer Pattern</a:t>
            </a:r>
            <a:br>
              <a:rPr lang="en-US" dirty="0" smtClean="0"/>
            </a:br>
            <a:r>
              <a:rPr lang="en-US" sz="2400" dirty="0"/>
              <a:t>Consequences</a:t>
            </a:r>
          </a:p>
        </p:txBody>
      </p:sp>
      <p:sp>
        <p:nvSpPr>
          <p:cNvPr id="9219" name="Rectangle 7"/>
          <p:cNvSpPr>
            <a:spLocks noGrp="1" noChangeArrowheads="1"/>
          </p:cNvSpPr>
          <p:nvPr>
            <p:ph sz="quarter" idx="1"/>
          </p:nvPr>
        </p:nvSpPr>
        <p:spPr/>
        <p:txBody>
          <a:bodyPr>
            <a:normAutofit lnSpcReduction="10000"/>
          </a:bodyPr>
          <a:lstStyle/>
          <a:p>
            <a:r>
              <a:rPr lang="en-US" sz="2300" dirty="0" smtClean="0"/>
              <a:t>Minimal </a:t>
            </a:r>
            <a:r>
              <a:rPr lang="en-US" sz="2300" dirty="0" smtClean="0"/>
              <a:t>coupling between the Subject and the Observer</a:t>
            </a:r>
          </a:p>
          <a:p>
            <a:pPr lvl="1"/>
            <a:r>
              <a:rPr lang="en-US" dirty="0" smtClean="0"/>
              <a:t>Subjects can be reused without reusing their observers, and vice versa.</a:t>
            </a:r>
          </a:p>
          <a:p>
            <a:pPr lvl="1"/>
            <a:r>
              <a:rPr lang="en-US" dirty="0" smtClean="0"/>
              <a:t>Observers can be added without modifying the subject.</a:t>
            </a:r>
          </a:p>
          <a:p>
            <a:pPr lvl="1"/>
            <a:r>
              <a:rPr lang="en-US" dirty="0" smtClean="0"/>
              <a:t>A subject knows only that it has a list of observers.</a:t>
            </a:r>
          </a:p>
          <a:p>
            <a:pPr lvl="1"/>
            <a:r>
              <a:rPr lang="en-US" dirty="0" smtClean="0"/>
              <a:t>A subject does not need to know the concrete class of an observer, just that each observer implements the update interface.</a:t>
            </a:r>
          </a:p>
          <a:p>
            <a:pPr lvl="1"/>
            <a:r>
              <a:rPr lang="en-US" dirty="0" smtClean="0"/>
              <a:t>Subject and observer can belong to different abstraction layers.</a:t>
            </a:r>
          </a:p>
          <a:p>
            <a:r>
              <a:rPr lang="en-US" sz="2300" dirty="0" smtClean="0"/>
              <a:t>Support for event broadcasting</a:t>
            </a:r>
          </a:p>
          <a:p>
            <a:pPr lvl="1"/>
            <a:r>
              <a:rPr lang="en-US" dirty="0" smtClean="0"/>
              <a:t>Subject sends notification to all subscribed observers.</a:t>
            </a:r>
          </a:p>
          <a:p>
            <a:pPr lvl="1"/>
            <a:r>
              <a:rPr lang="en-US" dirty="0" smtClean="0"/>
              <a:t>Observers can be added/removed at any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fontScale="90000"/>
          </a:bodyPr>
          <a:lstStyle/>
          <a:p>
            <a:r>
              <a:rPr lang="en-US" dirty="0" smtClean="0"/>
              <a:t>Observer Pattern</a:t>
            </a:r>
            <a:br>
              <a:rPr lang="en-US" dirty="0" smtClean="0"/>
            </a:br>
            <a:r>
              <a:rPr lang="en-US" sz="2400" dirty="0"/>
              <a:t>Consequences (continued)</a:t>
            </a:r>
          </a:p>
        </p:txBody>
      </p:sp>
      <p:sp>
        <p:nvSpPr>
          <p:cNvPr id="9219" name="Rectangle 7"/>
          <p:cNvSpPr>
            <a:spLocks noGrp="1" noChangeArrowheads="1"/>
          </p:cNvSpPr>
          <p:nvPr>
            <p:ph sz="quarter" idx="1"/>
          </p:nvPr>
        </p:nvSpPr>
        <p:spPr/>
        <p:txBody>
          <a:bodyPr/>
          <a:lstStyle/>
          <a:p>
            <a:r>
              <a:rPr lang="en-US" sz="2300" dirty="0" smtClean="0"/>
              <a:t>Possible </a:t>
            </a:r>
            <a:r>
              <a:rPr lang="en-US" sz="2300" dirty="0" smtClean="0"/>
              <a:t>cascading of notifications</a:t>
            </a:r>
          </a:p>
          <a:p>
            <a:pPr lvl="1"/>
            <a:r>
              <a:rPr lang="en-US" dirty="0" smtClean="0"/>
              <a:t>Observers are not necessarily aware of each other and must be careful about triggering updates.</a:t>
            </a:r>
          </a:p>
          <a:p>
            <a:pPr lvl="1"/>
            <a:r>
              <a:rPr lang="en-US" dirty="0" smtClean="0"/>
              <a:t>Simple update interface provides no details on what changed in the subject.  Observers are required to deduce changes to the subject.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Observer Pattern in Java</a:t>
            </a:r>
            <a:endParaRPr lang="en-US" sz="2600" dirty="0" smtClean="0"/>
          </a:p>
        </p:txBody>
      </p:sp>
      <p:sp>
        <p:nvSpPr>
          <p:cNvPr id="11267" name="Rectangle 3"/>
          <p:cNvSpPr>
            <a:spLocks noGrp="1" noChangeArrowheads="1"/>
          </p:cNvSpPr>
          <p:nvPr>
            <p:ph sz="quarter" idx="1"/>
          </p:nvPr>
        </p:nvSpPr>
        <p:spPr/>
        <p:txBody>
          <a:bodyPr/>
          <a:lstStyle/>
          <a:p>
            <a:pPr eaLnBrk="1" hangingPunct="1"/>
            <a:r>
              <a:rPr lang="en-US" dirty="0" smtClean="0"/>
              <a:t>Package </a:t>
            </a:r>
            <a:r>
              <a:rPr lang="en-US" dirty="0" err="1" smtClean="0">
                <a:latin typeface="Courier New" pitchFamily="49" charset="0"/>
                <a:cs typeface="Courier New" pitchFamily="49" charset="0"/>
              </a:rPr>
              <a:t>java.util</a:t>
            </a:r>
            <a:r>
              <a:rPr lang="en-US" dirty="0" smtClean="0"/>
              <a:t> provides</a:t>
            </a:r>
          </a:p>
          <a:p>
            <a:pPr lvl="1" eaLnBrk="1" hangingPunct="1"/>
            <a:r>
              <a:rPr lang="en-US" dirty="0" smtClean="0"/>
              <a:t>an interface </a:t>
            </a:r>
            <a:r>
              <a:rPr lang="en-US" dirty="0" smtClean="0">
                <a:latin typeface="Courier New" pitchFamily="49" charset="0"/>
                <a:cs typeface="Courier New" pitchFamily="49" charset="0"/>
              </a:rPr>
              <a:t>Observer</a:t>
            </a:r>
            <a:r>
              <a:rPr lang="en-US" dirty="0" smtClean="0"/>
              <a:t> that observers can implement when they need to be identified of a change.</a:t>
            </a:r>
          </a:p>
          <a:p>
            <a:pPr lvl="1" eaLnBrk="1" hangingPunct="1"/>
            <a:r>
              <a:rPr lang="en-US" dirty="0" smtClean="0"/>
              <a:t>a class named </a:t>
            </a:r>
            <a:r>
              <a:rPr lang="en-US" dirty="0" smtClean="0">
                <a:latin typeface="Courier New" pitchFamily="49" charset="0"/>
                <a:cs typeface="Courier New" pitchFamily="49" charset="0"/>
              </a:rPr>
              <a:t>Observable</a:t>
            </a:r>
            <a:r>
              <a:rPr lang="en-US" dirty="0" smtClean="0"/>
              <a:t> that subjects can extend that manages the list of observers.</a:t>
            </a:r>
          </a:p>
          <a:p>
            <a:pPr eaLnBrk="1" hangingPunct="1"/>
            <a:r>
              <a:rPr lang="en-US" dirty="0" smtClean="0"/>
              <a:t>Since version 1.1, the Java event model is based on the observer pattern.</a:t>
            </a:r>
          </a:p>
          <a:p>
            <a:pPr eaLnBrk="1" hangingPunct="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From Package </a:t>
            </a:r>
            <a:r>
              <a:rPr lang="en-US" dirty="0" err="1" smtClean="0">
                <a:latin typeface="Courier New" pitchFamily="49" charset="0"/>
                <a:cs typeface="Courier New" pitchFamily="49" charset="0"/>
              </a:rPr>
              <a:t>java.util</a:t>
            </a:r>
            <a:endParaRPr lang="en-US" sz="2600" dirty="0" smtClean="0">
              <a:latin typeface="Courier New" pitchFamily="49" charset="0"/>
              <a:cs typeface="Courier New" pitchFamily="49" charset="0"/>
            </a:endParaRPr>
          </a:p>
        </p:txBody>
      </p:sp>
      <p:sp>
        <p:nvSpPr>
          <p:cNvPr id="38915" name="Rectangle 3"/>
          <p:cNvSpPr>
            <a:spLocks noGrp="1" noChangeArrowheads="1"/>
          </p:cNvSpPr>
          <p:nvPr>
            <p:ph sz="quarter" idx="1"/>
          </p:nvPr>
        </p:nvSpPr>
        <p:spPr/>
        <p:txBody>
          <a:bodyPr/>
          <a:lstStyle/>
          <a:p>
            <a:pPr marL="274320" lvl="1" indent="0" eaLnBrk="1" hangingPunct="1">
              <a:spcBef>
                <a:spcPts val="0"/>
              </a:spcBef>
              <a:buNone/>
            </a:pPr>
            <a:r>
              <a:rPr lang="en-US" sz="1800" dirty="0" smtClean="0">
                <a:latin typeface="Courier New" pitchFamily="49" charset="0"/>
              </a:rPr>
              <a:t>public interface Observer</a:t>
            </a:r>
          </a:p>
          <a:p>
            <a:pPr marL="274320" lvl="1" indent="0" eaLnBrk="1" hangingPunct="1">
              <a:spcBef>
                <a:spcPts val="0"/>
              </a:spcBef>
              <a:buNone/>
            </a:pPr>
            <a:r>
              <a:rPr lang="en-US" sz="1800" dirty="0" smtClean="0">
                <a:latin typeface="Courier New" pitchFamily="49" charset="0"/>
              </a:rPr>
              <a:t>  {</a:t>
            </a:r>
          </a:p>
          <a:p>
            <a:pPr marL="274320" lvl="1" indent="0" eaLnBrk="1" hangingPunct="1">
              <a:spcBef>
                <a:spcPts val="0"/>
              </a:spcBef>
              <a:buNone/>
            </a:pPr>
            <a:r>
              <a:rPr lang="en-US" sz="1800" dirty="0" smtClean="0">
                <a:latin typeface="Courier New" pitchFamily="49" charset="0"/>
              </a:rPr>
              <a:t>    public void update(Observable o, Object </a:t>
            </a:r>
            <a:r>
              <a:rPr lang="en-US" sz="1800" dirty="0" err="1" smtClean="0">
                <a:latin typeface="Courier New" pitchFamily="49" charset="0"/>
              </a:rPr>
              <a:t>arg</a:t>
            </a:r>
            <a:r>
              <a:rPr lang="en-US" sz="1800" dirty="0" smtClean="0">
                <a:latin typeface="Courier New" pitchFamily="49" charset="0"/>
              </a:rPr>
              <a:t>);</a:t>
            </a:r>
          </a:p>
          <a:p>
            <a:pPr marL="274320" lvl="1" indent="0" eaLnBrk="1" hangingPunct="1">
              <a:spcBef>
                <a:spcPts val="0"/>
              </a:spcBef>
              <a:buNone/>
            </a:pPr>
            <a:r>
              <a:rPr lang="en-US" sz="1800" dirty="0" smtClean="0">
                <a:latin typeface="Courier New" pitchFamily="49" charset="0"/>
              </a:rPr>
              <a:t>  }</a:t>
            </a:r>
          </a:p>
          <a:p>
            <a:pPr marL="274320" lvl="1" indent="0" eaLnBrk="1" hangingPunct="1">
              <a:spcBef>
                <a:spcPts val="0"/>
              </a:spcBef>
              <a:buNone/>
            </a:pPr>
            <a:endParaRPr lang="en-US" sz="1800" dirty="0" smtClean="0">
              <a:latin typeface="Courier New" pitchFamily="49" charset="0"/>
            </a:endParaRPr>
          </a:p>
          <a:p>
            <a:pPr marL="274320" lvl="1" indent="0" eaLnBrk="1" hangingPunct="1">
              <a:spcBef>
                <a:spcPts val="0"/>
              </a:spcBef>
              <a:buNone/>
            </a:pPr>
            <a:r>
              <a:rPr lang="en-US" sz="1800" dirty="0" smtClean="0">
                <a:latin typeface="Courier New" pitchFamily="49" charset="0"/>
              </a:rPr>
              <a:t>public class Observable</a:t>
            </a:r>
          </a:p>
          <a:p>
            <a:pPr marL="274320" lvl="1" indent="0" eaLnBrk="1" hangingPunct="1">
              <a:spcBef>
                <a:spcPts val="0"/>
              </a:spcBef>
              <a:buNone/>
            </a:pPr>
            <a:r>
              <a:rPr lang="en-US" sz="1800" dirty="0" smtClean="0">
                <a:latin typeface="Courier New" pitchFamily="49" charset="0"/>
              </a:rPr>
              <a:t>  {</a:t>
            </a:r>
          </a:p>
          <a:p>
            <a:pPr marL="274320" lvl="1" indent="0" eaLnBrk="1" hangingPunct="1">
              <a:spcBef>
                <a:spcPts val="0"/>
              </a:spcBef>
              <a:spcAft>
                <a:spcPts val="300"/>
              </a:spcAft>
              <a:buNone/>
            </a:pPr>
            <a:r>
              <a:rPr lang="en-US" sz="1800" dirty="0" smtClean="0">
                <a:latin typeface="Courier New" pitchFamily="49" charset="0"/>
              </a:rPr>
              <a:t>    public synchronized void </a:t>
            </a:r>
            <a:r>
              <a:rPr lang="en-US" sz="1800" dirty="0" err="1" smtClean="0">
                <a:latin typeface="Courier New" pitchFamily="49" charset="0"/>
              </a:rPr>
              <a:t>addObserver</a:t>
            </a:r>
            <a:r>
              <a:rPr lang="en-US" sz="1800" dirty="0" smtClean="0">
                <a:latin typeface="Courier New" pitchFamily="49" charset="0"/>
              </a:rPr>
              <a:t>(Observer o);</a:t>
            </a:r>
          </a:p>
          <a:p>
            <a:pPr marL="274320" lvl="1" indent="0" eaLnBrk="1" hangingPunct="1">
              <a:spcBef>
                <a:spcPts val="0"/>
              </a:spcBef>
              <a:spcAft>
                <a:spcPts val="300"/>
              </a:spcAft>
              <a:buNone/>
            </a:pPr>
            <a:r>
              <a:rPr lang="en-US" sz="1800" dirty="0" smtClean="0">
                <a:latin typeface="Courier New" pitchFamily="49" charset="0"/>
              </a:rPr>
              <a:t>    public synchronized void </a:t>
            </a:r>
            <a:r>
              <a:rPr lang="en-US" sz="1800" dirty="0" err="1" smtClean="0">
                <a:latin typeface="Courier New" pitchFamily="49" charset="0"/>
              </a:rPr>
              <a:t>deleteObserver</a:t>
            </a:r>
            <a:r>
              <a:rPr lang="en-US" sz="1800" dirty="0" smtClean="0">
                <a:latin typeface="Courier New" pitchFamily="49" charset="0"/>
              </a:rPr>
              <a:t>(Observer o);</a:t>
            </a:r>
          </a:p>
          <a:p>
            <a:pPr marL="274320" lvl="1" indent="0" eaLnBrk="1" hangingPunct="1">
              <a:spcBef>
                <a:spcPts val="0"/>
              </a:spcBef>
              <a:spcAft>
                <a:spcPts val="300"/>
              </a:spcAft>
              <a:buNone/>
            </a:pPr>
            <a:r>
              <a:rPr lang="en-US" sz="1800" dirty="0" smtClean="0">
                <a:latin typeface="Courier New" pitchFamily="49" charset="0"/>
              </a:rPr>
              <a:t>    public void </a:t>
            </a:r>
            <a:r>
              <a:rPr lang="en-US" sz="1800" dirty="0" err="1" smtClean="0">
                <a:latin typeface="Courier New" pitchFamily="49" charset="0"/>
              </a:rPr>
              <a:t>notifyObservers</a:t>
            </a:r>
            <a:r>
              <a:rPr lang="en-US" sz="1800" dirty="0" smtClean="0">
                <a:latin typeface="Courier New" pitchFamily="49" charset="0"/>
              </a:rPr>
              <a:t>();</a:t>
            </a:r>
          </a:p>
          <a:p>
            <a:pPr marL="274320" lvl="1" indent="0" eaLnBrk="1" hangingPunct="1">
              <a:spcBef>
                <a:spcPts val="0"/>
              </a:spcBef>
              <a:spcAft>
                <a:spcPts val="300"/>
              </a:spcAft>
              <a:buNone/>
            </a:pPr>
            <a:r>
              <a:rPr lang="en-US" sz="1800" dirty="0" smtClean="0">
                <a:latin typeface="Courier New" pitchFamily="49" charset="0"/>
              </a:rPr>
              <a:t>    public void </a:t>
            </a:r>
            <a:r>
              <a:rPr lang="en-US" sz="1800" dirty="0" err="1" smtClean="0">
                <a:latin typeface="Courier New" pitchFamily="49" charset="0"/>
              </a:rPr>
              <a:t>notifyObservers</a:t>
            </a:r>
            <a:r>
              <a:rPr lang="en-US" sz="1800" dirty="0" smtClean="0">
                <a:latin typeface="Courier New" pitchFamily="49" charset="0"/>
              </a:rPr>
              <a:t>(Object </a:t>
            </a:r>
            <a:r>
              <a:rPr lang="en-US" sz="1800" dirty="0" err="1" smtClean="0">
                <a:latin typeface="Courier New" pitchFamily="49" charset="0"/>
              </a:rPr>
              <a:t>arg</a:t>
            </a:r>
            <a:r>
              <a:rPr lang="en-US" sz="1800" dirty="0" smtClean="0">
                <a:latin typeface="Courier New" pitchFamily="49" charset="0"/>
              </a:rPr>
              <a:t>);</a:t>
            </a:r>
          </a:p>
          <a:p>
            <a:pPr marL="274320" lvl="1" indent="0" eaLnBrk="1" hangingPunct="1">
              <a:spcBef>
                <a:spcPts val="0"/>
              </a:spcBef>
              <a:buNone/>
            </a:pPr>
            <a:r>
              <a:rPr lang="en-US" sz="1800" dirty="0" smtClean="0">
                <a:latin typeface="Courier New" pitchFamily="49" charset="0"/>
              </a:rPr>
              <a:t>    ...</a:t>
            </a:r>
          </a:p>
          <a:p>
            <a:pPr marL="274320" lvl="1" indent="0" eaLnBrk="1" hangingPunct="1">
              <a:spcBef>
                <a:spcPts val="0"/>
              </a:spcBef>
              <a:buNone/>
            </a:pPr>
            <a:r>
              <a:rPr lang="en-US" sz="1800" dirty="0" smtClean="0">
                <a:latin typeface="Courier New" pitchFamily="49"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smtClean="0"/>
              <a:t>Event Sources, Listeners, and Objects</a:t>
            </a:r>
          </a:p>
        </p:txBody>
      </p:sp>
      <p:sp>
        <p:nvSpPr>
          <p:cNvPr id="5125" name="Rectangle 3"/>
          <p:cNvSpPr>
            <a:spLocks noGrp="1" noChangeArrowheads="1"/>
          </p:cNvSpPr>
          <p:nvPr>
            <p:ph sz="quarter" idx="1"/>
          </p:nvPr>
        </p:nvSpPr>
        <p:spPr/>
        <p:txBody>
          <a:bodyPr>
            <a:normAutofit lnSpcReduction="10000"/>
          </a:bodyPr>
          <a:lstStyle/>
          <a:p>
            <a:r>
              <a:rPr lang="en-US" dirty="0" smtClean="0"/>
              <a:t>Events are transmitted from </a:t>
            </a:r>
            <a:r>
              <a:rPr lang="en-US" i="1" dirty="0" smtClean="0"/>
              <a:t>event sources</a:t>
            </a:r>
            <a:r>
              <a:rPr lang="en-US" dirty="0" smtClean="0"/>
              <a:t> (e.g., buttons or scrollbars) to </a:t>
            </a:r>
            <a:r>
              <a:rPr lang="en-US" i="1" dirty="0" smtClean="0"/>
              <a:t>event listeners</a:t>
            </a:r>
            <a:r>
              <a:rPr lang="en-US" dirty="0" smtClean="0"/>
              <a:t>.</a:t>
            </a:r>
          </a:p>
          <a:p>
            <a:r>
              <a:rPr lang="en-US" dirty="0" smtClean="0"/>
              <a:t>An event source is an object that knows when/how the event occurs.  Event sources report on events.</a:t>
            </a:r>
          </a:p>
          <a:p>
            <a:r>
              <a:rPr lang="en-US" dirty="0" smtClean="0"/>
              <a:t>An event listener is an object that needs to be notified when a certain event occurs in order to perform some action in response to the event.  Any object can be designed to be an event listener.</a:t>
            </a:r>
          </a:p>
          <a:p>
            <a:r>
              <a:rPr lang="en-US" dirty="0" smtClean="0"/>
              <a:t>Information about the event is encapsulated in an event object.  The class of an event object must ultimately inherit from </a:t>
            </a:r>
            <a:r>
              <a:rPr lang="en-US" dirty="0" err="1" smtClean="0">
                <a:latin typeface="Courier New" pitchFamily="49" charset="0"/>
              </a:rPr>
              <a:t>java.util.EventObject</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Summary of Event Handling in Java</a:t>
            </a:r>
            <a:endParaRPr lang="en-US" sz="2600" smtClean="0"/>
          </a:p>
        </p:txBody>
      </p:sp>
      <p:sp>
        <p:nvSpPr>
          <p:cNvPr id="6149" name="Rectangle 3"/>
          <p:cNvSpPr>
            <a:spLocks noGrp="1" noChangeArrowheads="1"/>
          </p:cNvSpPr>
          <p:nvPr>
            <p:ph sz="quarter" idx="1"/>
          </p:nvPr>
        </p:nvSpPr>
        <p:spPr/>
        <p:txBody>
          <a:bodyPr>
            <a:normAutofit lnSpcReduction="10000"/>
          </a:bodyPr>
          <a:lstStyle/>
          <a:p>
            <a:r>
              <a:rPr lang="en-US" dirty="0" smtClean="0"/>
              <a:t>An event source must be able to register listener objects and send them event objects.</a:t>
            </a:r>
          </a:p>
          <a:p>
            <a:r>
              <a:rPr lang="en-US" dirty="0" smtClean="0"/>
              <a:t>A listener object implements a special </a:t>
            </a:r>
            <a:r>
              <a:rPr lang="en-US" i="1" dirty="0" smtClean="0"/>
              <a:t>listener interface</a:t>
            </a:r>
            <a:r>
              <a:rPr lang="en-US" dirty="0" smtClean="0"/>
              <a:t>.</a:t>
            </a:r>
          </a:p>
          <a:p>
            <a:r>
              <a:rPr lang="en-US" dirty="0" smtClean="0"/>
              <a:t>When an event occurs, the source notifies all registered listeners by calling the appropriate method of the listener interface.</a:t>
            </a:r>
          </a:p>
          <a:p>
            <a:r>
              <a:rPr lang="en-US" dirty="0" smtClean="0"/>
              <a:t>When a listener is notified that an event has occurred, it is up to the listener to determine the appropriate course of action (including ignoring the event).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01752" y="384048"/>
            <a:ext cx="8534400" cy="758952"/>
          </a:xfrm>
        </p:spPr>
        <p:txBody>
          <a:bodyPr>
            <a:normAutofit fontScale="90000"/>
          </a:bodyPr>
          <a:lstStyle/>
          <a:p>
            <a:r>
              <a:rPr lang="en-US" smtClean="0"/>
              <a:t>Illustration of Relationship Between</a:t>
            </a:r>
            <a:br>
              <a:rPr lang="en-US" smtClean="0"/>
            </a:br>
            <a:r>
              <a:rPr lang="en-US" smtClean="0"/>
              <a:t>Event Sources and Listeners</a:t>
            </a:r>
          </a:p>
        </p:txBody>
      </p:sp>
      <p:sp>
        <p:nvSpPr>
          <p:cNvPr id="7173" name="Rectangle 4"/>
          <p:cNvSpPr>
            <a:spLocks noChangeArrowheads="1"/>
          </p:cNvSpPr>
          <p:nvPr/>
        </p:nvSpPr>
        <p:spPr bwMode="auto">
          <a:xfrm>
            <a:off x="2363788" y="1931988"/>
            <a:ext cx="1160462"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Source</a:t>
            </a:r>
          </a:p>
        </p:txBody>
      </p:sp>
      <p:sp>
        <p:nvSpPr>
          <p:cNvPr id="7174" name="Rectangle 5"/>
          <p:cNvSpPr>
            <a:spLocks noChangeArrowheads="1"/>
          </p:cNvSpPr>
          <p:nvPr/>
        </p:nvSpPr>
        <p:spPr bwMode="auto">
          <a:xfrm>
            <a:off x="2363788" y="3459163"/>
            <a:ext cx="1160462"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Source</a:t>
            </a:r>
          </a:p>
        </p:txBody>
      </p:sp>
      <p:sp>
        <p:nvSpPr>
          <p:cNvPr id="7175" name="Rectangle 7"/>
          <p:cNvSpPr>
            <a:spLocks noChangeArrowheads="1"/>
          </p:cNvSpPr>
          <p:nvPr/>
        </p:nvSpPr>
        <p:spPr bwMode="auto">
          <a:xfrm>
            <a:off x="5337175" y="1931988"/>
            <a:ext cx="1279525"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Listener</a:t>
            </a:r>
          </a:p>
        </p:txBody>
      </p:sp>
      <p:sp>
        <p:nvSpPr>
          <p:cNvPr id="7176" name="Rectangle 8"/>
          <p:cNvSpPr>
            <a:spLocks noChangeArrowheads="1"/>
          </p:cNvSpPr>
          <p:nvPr/>
        </p:nvSpPr>
        <p:spPr bwMode="auto">
          <a:xfrm>
            <a:off x="5337175" y="3459163"/>
            <a:ext cx="1279525"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Listener</a:t>
            </a:r>
          </a:p>
        </p:txBody>
      </p:sp>
      <p:cxnSp>
        <p:nvCxnSpPr>
          <p:cNvPr id="7177" name="AutoShape 10"/>
          <p:cNvCxnSpPr>
            <a:cxnSpLocks noChangeShapeType="1"/>
            <a:stCxn id="7173" idx="3"/>
            <a:endCxn id="7175" idx="1"/>
          </p:cNvCxnSpPr>
          <p:nvPr/>
        </p:nvCxnSpPr>
        <p:spPr bwMode="auto">
          <a:xfrm>
            <a:off x="3524250" y="2347913"/>
            <a:ext cx="1812925" cy="0"/>
          </a:xfrm>
          <a:prstGeom prst="straightConnector1">
            <a:avLst/>
          </a:prstGeom>
          <a:noFill/>
          <a:ln w="9525">
            <a:solidFill>
              <a:schemeClr val="tx1"/>
            </a:solidFill>
            <a:round/>
            <a:headEnd type="none" w="sm" len="sm"/>
            <a:tailEnd type="none" w="sm" len="sm"/>
          </a:ln>
        </p:spPr>
      </p:cxnSp>
      <p:cxnSp>
        <p:nvCxnSpPr>
          <p:cNvPr id="7178" name="AutoShape 11"/>
          <p:cNvCxnSpPr>
            <a:cxnSpLocks noChangeShapeType="1"/>
            <a:stCxn id="7174" idx="3"/>
            <a:endCxn id="7175" idx="1"/>
          </p:cNvCxnSpPr>
          <p:nvPr/>
        </p:nvCxnSpPr>
        <p:spPr bwMode="auto">
          <a:xfrm flipV="1">
            <a:off x="3524250" y="2347913"/>
            <a:ext cx="1812925" cy="1527175"/>
          </a:xfrm>
          <a:prstGeom prst="straightConnector1">
            <a:avLst/>
          </a:prstGeom>
          <a:noFill/>
          <a:ln w="9525">
            <a:solidFill>
              <a:schemeClr val="tx1"/>
            </a:solidFill>
            <a:round/>
            <a:headEnd type="none" w="sm" len="sm"/>
            <a:tailEnd type="none" w="sm" len="sm"/>
          </a:ln>
        </p:spPr>
      </p:cxnSp>
      <p:cxnSp>
        <p:nvCxnSpPr>
          <p:cNvPr id="7179" name="AutoShape 12"/>
          <p:cNvCxnSpPr>
            <a:cxnSpLocks noChangeShapeType="1"/>
            <a:stCxn id="7174" idx="3"/>
            <a:endCxn id="7176" idx="1"/>
          </p:cNvCxnSpPr>
          <p:nvPr/>
        </p:nvCxnSpPr>
        <p:spPr bwMode="auto">
          <a:xfrm>
            <a:off x="3524250" y="3875088"/>
            <a:ext cx="1812925" cy="0"/>
          </a:xfrm>
          <a:prstGeom prst="straightConnector1">
            <a:avLst/>
          </a:prstGeom>
          <a:noFill/>
          <a:ln w="9525">
            <a:solidFill>
              <a:schemeClr val="tx1"/>
            </a:solidFill>
            <a:round/>
            <a:headEnd type="none" w="sm" len="sm"/>
            <a:tailEnd type="none" w="sm" len="sm"/>
          </a:ln>
        </p:spPr>
      </p:cxnSp>
      <p:sp>
        <p:nvSpPr>
          <p:cNvPr id="7180" name="Rectangle 13"/>
          <p:cNvSpPr>
            <a:spLocks noChangeArrowheads="1"/>
          </p:cNvSpPr>
          <p:nvPr/>
        </p:nvSpPr>
        <p:spPr bwMode="auto">
          <a:xfrm>
            <a:off x="5338763" y="4991100"/>
            <a:ext cx="1279525"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Listener</a:t>
            </a:r>
          </a:p>
        </p:txBody>
      </p:sp>
      <p:sp>
        <p:nvSpPr>
          <p:cNvPr id="7181" name="Rectangle 14"/>
          <p:cNvSpPr>
            <a:spLocks noChangeArrowheads="1"/>
          </p:cNvSpPr>
          <p:nvPr/>
        </p:nvSpPr>
        <p:spPr bwMode="auto">
          <a:xfrm>
            <a:off x="2362200" y="4991100"/>
            <a:ext cx="1160463"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r>
              <a:rPr lang="en-US"/>
              <a:t>Event</a:t>
            </a:r>
          </a:p>
          <a:p>
            <a:r>
              <a:rPr lang="en-US"/>
              <a:t>Source</a:t>
            </a:r>
          </a:p>
        </p:txBody>
      </p:sp>
      <p:cxnSp>
        <p:nvCxnSpPr>
          <p:cNvPr id="7182" name="AutoShape 15"/>
          <p:cNvCxnSpPr>
            <a:cxnSpLocks noChangeShapeType="1"/>
            <a:stCxn id="7181" idx="3"/>
            <a:endCxn id="7180" idx="1"/>
          </p:cNvCxnSpPr>
          <p:nvPr/>
        </p:nvCxnSpPr>
        <p:spPr bwMode="auto">
          <a:xfrm>
            <a:off x="3522663" y="5407025"/>
            <a:ext cx="1816100" cy="0"/>
          </a:xfrm>
          <a:prstGeom prst="straightConnector1">
            <a:avLst/>
          </a:prstGeom>
          <a:noFill/>
          <a:ln w="9525">
            <a:solidFill>
              <a:schemeClr val="tx1"/>
            </a:solidFill>
            <a:round/>
            <a:headEnd type="none" w="sm" len="sm"/>
            <a:tailEnd type="none" w="sm" len="sm"/>
          </a:ln>
        </p:spPr>
      </p:cxnSp>
      <p:cxnSp>
        <p:nvCxnSpPr>
          <p:cNvPr id="7183" name="AutoShape 16"/>
          <p:cNvCxnSpPr>
            <a:cxnSpLocks noChangeShapeType="1"/>
            <a:stCxn id="7175" idx="1"/>
            <a:endCxn id="7181" idx="3"/>
          </p:cNvCxnSpPr>
          <p:nvPr/>
        </p:nvCxnSpPr>
        <p:spPr bwMode="auto">
          <a:xfrm flipH="1">
            <a:off x="3522663" y="2347913"/>
            <a:ext cx="1814512" cy="3059112"/>
          </a:xfrm>
          <a:prstGeom prst="straightConnector1">
            <a:avLst/>
          </a:prstGeom>
          <a:noFill/>
          <a:ln w="9525">
            <a:solidFill>
              <a:schemeClr val="tx1"/>
            </a:solidFill>
            <a:round/>
            <a:headEnd type="none" w="sm" len="sm"/>
            <a:tailEnd type="none" w="sm" len="sm"/>
          </a:ln>
        </p:spPr>
      </p:cxnSp>
      <p:sp>
        <p:nvSpPr>
          <p:cNvPr id="7184" name="Text Box 17"/>
          <p:cNvSpPr txBox="1">
            <a:spLocks noChangeArrowheads="1"/>
          </p:cNvSpPr>
          <p:nvPr/>
        </p:nvSpPr>
        <p:spPr bwMode="auto">
          <a:xfrm>
            <a:off x="6745288" y="1844675"/>
            <a:ext cx="1185862" cy="1006475"/>
          </a:xfrm>
          <a:prstGeom prst="rect">
            <a:avLst/>
          </a:prstGeom>
          <a:noFill/>
          <a:ln w="9525">
            <a:noFill/>
            <a:miter lim="800000"/>
            <a:headEnd type="none" w="sm" len="sm"/>
            <a:tailEnd type="none" w="sm" len="sm"/>
          </a:ln>
        </p:spPr>
        <p:txBody>
          <a:bodyPr wrap="none" lIns="92075" tIns="46038" rIns="92075" bIns="46038">
            <a:spAutoFit/>
          </a:bodyPr>
          <a:lstStyle/>
          <a:p>
            <a:r>
              <a:rPr lang="en-US" sz="2000"/>
              <a:t>listens to</a:t>
            </a:r>
          </a:p>
          <a:p>
            <a:r>
              <a:rPr lang="en-US" sz="2000"/>
              <a:t>all three</a:t>
            </a:r>
          </a:p>
          <a:p>
            <a:r>
              <a:rPr lang="en-US" sz="2000"/>
              <a:t>sources</a:t>
            </a:r>
          </a:p>
        </p:txBody>
      </p:sp>
      <p:sp>
        <p:nvSpPr>
          <p:cNvPr id="7185" name="Text Box 18"/>
          <p:cNvSpPr txBox="1">
            <a:spLocks noChangeArrowheads="1"/>
          </p:cNvSpPr>
          <p:nvPr/>
        </p:nvSpPr>
        <p:spPr bwMode="auto">
          <a:xfrm>
            <a:off x="6745288" y="3371850"/>
            <a:ext cx="1185862" cy="1006475"/>
          </a:xfrm>
          <a:prstGeom prst="rect">
            <a:avLst/>
          </a:prstGeom>
          <a:noFill/>
          <a:ln w="9525">
            <a:noFill/>
            <a:miter lim="800000"/>
            <a:headEnd type="none" w="sm" len="sm"/>
            <a:tailEnd type="none" w="sm" len="sm"/>
          </a:ln>
        </p:spPr>
        <p:txBody>
          <a:bodyPr wrap="none" lIns="92075" tIns="46038" rIns="92075" bIns="46038">
            <a:spAutoFit/>
          </a:bodyPr>
          <a:lstStyle/>
          <a:p>
            <a:r>
              <a:rPr lang="en-US" sz="2000"/>
              <a:t>listens to</a:t>
            </a:r>
          </a:p>
          <a:p>
            <a:r>
              <a:rPr lang="en-US" sz="2000"/>
              <a:t>only one</a:t>
            </a:r>
          </a:p>
          <a:p>
            <a:r>
              <a:rPr lang="en-US" sz="2000"/>
              <a:t>source</a:t>
            </a:r>
          </a:p>
        </p:txBody>
      </p:sp>
      <p:sp>
        <p:nvSpPr>
          <p:cNvPr id="7186" name="Text Box 19"/>
          <p:cNvSpPr txBox="1">
            <a:spLocks noChangeArrowheads="1"/>
          </p:cNvSpPr>
          <p:nvPr/>
        </p:nvSpPr>
        <p:spPr bwMode="auto">
          <a:xfrm>
            <a:off x="865188" y="1997075"/>
            <a:ext cx="1497012" cy="701675"/>
          </a:xfrm>
          <a:prstGeom prst="rect">
            <a:avLst/>
          </a:prstGeom>
          <a:noFill/>
          <a:ln w="9525">
            <a:noFill/>
            <a:miter lim="800000"/>
            <a:headEnd type="none" w="sm" len="sm"/>
            <a:tailEnd type="none" w="sm" len="sm"/>
          </a:ln>
        </p:spPr>
        <p:txBody>
          <a:bodyPr wrap="none" lIns="92075" tIns="46038" rIns="92075" bIns="46038">
            <a:spAutoFit/>
          </a:bodyPr>
          <a:lstStyle/>
          <a:p>
            <a:r>
              <a:rPr lang="en-US" sz="2000"/>
              <a:t>has only</a:t>
            </a:r>
          </a:p>
          <a:p>
            <a:r>
              <a:rPr lang="en-US" sz="2000"/>
              <a:t>one listener</a:t>
            </a:r>
          </a:p>
        </p:txBody>
      </p:sp>
      <p:sp>
        <p:nvSpPr>
          <p:cNvPr id="7187" name="Text Box 20"/>
          <p:cNvSpPr txBox="1">
            <a:spLocks noChangeArrowheads="1"/>
          </p:cNvSpPr>
          <p:nvPr/>
        </p:nvSpPr>
        <p:spPr bwMode="auto">
          <a:xfrm>
            <a:off x="1049338" y="3524250"/>
            <a:ext cx="1130300" cy="701675"/>
          </a:xfrm>
          <a:prstGeom prst="rect">
            <a:avLst/>
          </a:prstGeom>
          <a:noFill/>
          <a:ln w="9525">
            <a:noFill/>
            <a:miter lim="800000"/>
            <a:headEnd type="none" w="sm" len="sm"/>
            <a:tailEnd type="none" w="sm" len="sm"/>
          </a:ln>
        </p:spPr>
        <p:txBody>
          <a:bodyPr wrap="none" lIns="92075" tIns="46038" rIns="92075" bIns="46038">
            <a:spAutoFit/>
          </a:bodyPr>
          <a:lstStyle/>
          <a:p>
            <a:r>
              <a:rPr lang="en-US" sz="2000"/>
              <a:t>has two</a:t>
            </a:r>
          </a:p>
          <a:p>
            <a:r>
              <a:rPr lang="en-US" sz="2000"/>
              <a:t>listeners</a:t>
            </a:r>
          </a:p>
        </p:txBody>
      </p:sp>
      <p:sp>
        <p:nvSpPr>
          <p:cNvPr id="7188" name="Text Box 21"/>
          <p:cNvSpPr txBox="1">
            <a:spLocks noChangeArrowheads="1"/>
          </p:cNvSpPr>
          <p:nvPr/>
        </p:nvSpPr>
        <p:spPr bwMode="auto">
          <a:xfrm>
            <a:off x="1049338" y="5056188"/>
            <a:ext cx="1130300" cy="701675"/>
          </a:xfrm>
          <a:prstGeom prst="rect">
            <a:avLst/>
          </a:prstGeom>
          <a:noFill/>
          <a:ln w="9525">
            <a:noFill/>
            <a:miter lim="800000"/>
            <a:headEnd type="none" w="sm" len="sm"/>
            <a:tailEnd type="none" w="sm" len="sm"/>
          </a:ln>
        </p:spPr>
        <p:txBody>
          <a:bodyPr wrap="none" lIns="92075" tIns="46038" rIns="92075" bIns="46038">
            <a:spAutoFit/>
          </a:bodyPr>
          <a:lstStyle/>
          <a:p>
            <a:r>
              <a:rPr lang="en-US" sz="2000"/>
              <a:t>has two</a:t>
            </a:r>
          </a:p>
          <a:p>
            <a:r>
              <a:rPr lang="en-US" sz="2000"/>
              <a:t>listeners</a:t>
            </a:r>
          </a:p>
        </p:txBody>
      </p:sp>
      <p:sp>
        <p:nvSpPr>
          <p:cNvPr id="7189" name="Text Box 22"/>
          <p:cNvSpPr txBox="1">
            <a:spLocks noChangeArrowheads="1"/>
          </p:cNvSpPr>
          <p:nvPr/>
        </p:nvSpPr>
        <p:spPr bwMode="auto">
          <a:xfrm>
            <a:off x="6745288" y="4903788"/>
            <a:ext cx="1185862" cy="1006475"/>
          </a:xfrm>
          <a:prstGeom prst="rect">
            <a:avLst/>
          </a:prstGeom>
          <a:noFill/>
          <a:ln w="9525">
            <a:noFill/>
            <a:miter lim="800000"/>
            <a:headEnd type="none" w="sm" len="sm"/>
            <a:tailEnd type="none" w="sm" len="sm"/>
          </a:ln>
        </p:spPr>
        <p:txBody>
          <a:bodyPr wrap="none" lIns="92075" tIns="46038" rIns="92075" bIns="46038">
            <a:spAutoFit/>
          </a:bodyPr>
          <a:lstStyle/>
          <a:p>
            <a:r>
              <a:rPr lang="en-US" sz="2000"/>
              <a:t>listens to</a:t>
            </a:r>
          </a:p>
          <a:p>
            <a:r>
              <a:rPr lang="en-US" sz="2000"/>
              <a:t>only one</a:t>
            </a:r>
          </a:p>
          <a:p>
            <a:r>
              <a:rPr lang="en-US" sz="2000"/>
              <a:t>source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Handling Button Events</a:t>
            </a:r>
          </a:p>
        </p:txBody>
      </p:sp>
      <p:sp>
        <p:nvSpPr>
          <p:cNvPr id="8197" name="Rectangle 3"/>
          <p:cNvSpPr>
            <a:spLocks noGrp="1" noChangeArrowheads="1"/>
          </p:cNvSpPr>
          <p:nvPr>
            <p:ph sz="quarter" idx="1"/>
          </p:nvPr>
        </p:nvSpPr>
        <p:spPr/>
        <p:txBody>
          <a:bodyPr>
            <a:normAutofit fontScale="92500"/>
          </a:bodyPr>
          <a:lstStyle/>
          <a:p>
            <a:r>
              <a:rPr lang="en-US" smtClean="0"/>
              <a:t>When a button is pushed, it generates an object of class </a:t>
            </a:r>
            <a:r>
              <a:rPr lang="en-US" sz="2300" smtClean="0">
                <a:latin typeface="Courier New" pitchFamily="49" charset="0"/>
              </a:rPr>
              <a:t>ActionEvent</a:t>
            </a:r>
          </a:p>
          <a:p>
            <a:pPr lvl="1">
              <a:buFontTx/>
              <a:buNone/>
            </a:pPr>
            <a:endParaRPr lang="en-US" smtClean="0"/>
          </a:p>
          <a:p>
            <a:pPr lvl="1">
              <a:buFontTx/>
              <a:buNone/>
            </a:pPr>
            <a:endParaRPr lang="en-US" smtClean="0"/>
          </a:p>
          <a:p>
            <a:pPr lvl="1">
              <a:buFontTx/>
              <a:buNone/>
            </a:pPr>
            <a:endParaRPr lang="en-US" smtClean="0"/>
          </a:p>
          <a:p>
            <a:pPr lvl="1">
              <a:buFontTx/>
              <a:buNone/>
            </a:pPr>
            <a:endParaRPr lang="en-US" smtClean="0"/>
          </a:p>
          <a:p>
            <a:pPr lvl="1">
              <a:buFontTx/>
              <a:buNone/>
            </a:pPr>
            <a:endParaRPr lang="en-US" smtClean="0"/>
          </a:p>
          <a:p>
            <a:pPr lvl="1">
              <a:buFontTx/>
              <a:buNone/>
            </a:pPr>
            <a:r>
              <a:rPr lang="en-US" smtClean="0"/>
              <a:t/>
            </a:r>
            <a:br>
              <a:rPr lang="en-US" smtClean="0"/>
            </a:br>
            <a:endParaRPr lang="en-US" smtClean="0"/>
          </a:p>
          <a:p>
            <a:r>
              <a:rPr lang="en-US" smtClean="0"/>
              <a:t>A button is an event source for an </a:t>
            </a:r>
            <a:r>
              <a:rPr lang="en-US" sz="2300" smtClean="0">
                <a:latin typeface="Courier New" pitchFamily="49" charset="0"/>
              </a:rPr>
              <a:t>ActionEvent</a:t>
            </a:r>
            <a:r>
              <a:rPr lang="en-US" smtClean="0"/>
              <a:t>, so it allows objects to register as listeners for such events;  it provides method </a:t>
            </a:r>
            <a:r>
              <a:rPr lang="en-US" sz="2000" smtClean="0">
                <a:latin typeface="Courier New" pitchFamily="49" charset="0"/>
              </a:rPr>
              <a:t>addActionListener(ActionListener l)</a:t>
            </a:r>
          </a:p>
        </p:txBody>
      </p:sp>
      <p:sp>
        <p:nvSpPr>
          <p:cNvPr id="8198" name="Rectangle 4"/>
          <p:cNvSpPr>
            <a:spLocks noChangeArrowheads="1"/>
          </p:cNvSpPr>
          <p:nvPr/>
        </p:nvSpPr>
        <p:spPr bwMode="auto">
          <a:xfrm>
            <a:off x="3030538" y="2273300"/>
            <a:ext cx="3081337" cy="371475"/>
          </a:xfrm>
          <a:prstGeom prst="rect">
            <a:avLst/>
          </a:prstGeom>
          <a:noFill/>
          <a:ln w="9525">
            <a:solidFill>
              <a:schemeClr val="tx1"/>
            </a:solidFill>
            <a:miter lim="800000"/>
            <a:headEnd/>
            <a:tailEnd/>
          </a:ln>
        </p:spPr>
        <p:txBody>
          <a:bodyPr wrap="none" lIns="92075" tIns="46038" rIns="92075" bIns="46038" anchor="ctr">
            <a:spAutoFit/>
          </a:bodyPr>
          <a:lstStyle/>
          <a:p>
            <a:r>
              <a:rPr lang="en-US" sz="1800">
                <a:latin typeface="Courier New" pitchFamily="49" charset="0"/>
              </a:rPr>
              <a:t>java.util.EventObject</a:t>
            </a:r>
          </a:p>
        </p:txBody>
      </p:sp>
      <p:sp>
        <p:nvSpPr>
          <p:cNvPr id="8199" name="Rectangle 5"/>
          <p:cNvSpPr>
            <a:spLocks noChangeArrowheads="1"/>
          </p:cNvSpPr>
          <p:nvPr/>
        </p:nvSpPr>
        <p:spPr bwMode="auto">
          <a:xfrm>
            <a:off x="3306763" y="3167063"/>
            <a:ext cx="2528887" cy="371475"/>
          </a:xfrm>
          <a:prstGeom prst="rect">
            <a:avLst/>
          </a:prstGeom>
          <a:noFill/>
          <a:ln w="9525">
            <a:solidFill>
              <a:schemeClr val="tx1"/>
            </a:solidFill>
            <a:miter lim="800000"/>
            <a:headEnd/>
            <a:tailEnd/>
          </a:ln>
        </p:spPr>
        <p:txBody>
          <a:bodyPr wrap="none" lIns="92075" tIns="46038" rIns="92075" bIns="46038" anchor="ctr">
            <a:spAutoFit/>
          </a:bodyPr>
          <a:lstStyle/>
          <a:p>
            <a:r>
              <a:rPr lang="en-US" sz="1800">
                <a:latin typeface="Courier New" pitchFamily="49" charset="0"/>
              </a:rPr>
              <a:t>java.awt.AWTEvent</a:t>
            </a:r>
          </a:p>
        </p:txBody>
      </p:sp>
      <p:sp>
        <p:nvSpPr>
          <p:cNvPr id="8200" name="Rectangle 6"/>
          <p:cNvSpPr>
            <a:spLocks noChangeArrowheads="1"/>
          </p:cNvSpPr>
          <p:nvPr/>
        </p:nvSpPr>
        <p:spPr bwMode="auto">
          <a:xfrm>
            <a:off x="3100388" y="4060825"/>
            <a:ext cx="2943225" cy="371475"/>
          </a:xfrm>
          <a:prstGeom prst="rect">
            <a:avLst/>
          </a:prstGeom>
          <a:noFill/>
          <a:ln w="9525">
            <a:solidFill>
              <a:schemeClr val="tx1"/>
            </a:solidFill>
            <a:miter lim="800000"/>
            <a:headEnd/>
            <a:tailEnd/>
          </a:ln>
        </p:spPr>
        <p:txBody>
          <a:bodyPr wrap="none" lIns="92075" tIns="46038" rIns="92075" bIns="46038" anchor="ctr">
            <a:spAutoFit/>
          </a:bodyPr>
          <a:lstStyle/>
          <a:p>
            <a:r>
              <a:rPr lang="en-US" sz="1800">
                <a:latin typeface="Courier New" pitchFamily="49" charset="0"/>
              </a:rPr>
              <a:t>java.awt.ActionEvent</a:t>
            </a:r>
          </a:p>
        </p:txBody>
      </p:sp>
      <p:sp>
        <p:nvSpPr>
          <p:cNvPr id="8201" name="AutoShape 7"/>
          <p:cNvSpPr>
            <a:spLocks noChangeArrowheads="1"/>
          </p:cNvSpPr>
          <p:nvPr/>
        </p:nvSpPr>
        <p:spPr bwMode="auto">
          <a:xfrm>
            <a:off x="4479925" y="2635250"/>
            <a:ext cx="182563" cy="182563"/>
          </a:xfrm>
          <a:prstGeom prst="triangle">
            <a:avLst>
              <a:gd name="adj" fmla="val 50000"/>
            </a:avLst>
          </a:prstGeom>
          <a:noFill/>
          <a:ln w="9525">
            <a:solidFill>
              <a:schemeClr val="tx1"/>
            </a:solidFill>
            <a:miter lim="800000"/>
            <a:headEnd type="none" w="sm" len="sm"/>
            <a:tailEnd type="none" w="sm" len="sm"/>
          </a:ln>
        </p:spPr>
        <p:txBody>
          <a:bodyPr wrap="none" lIns="92075" tIns="46038" rIns="92075" bIns="46038" anchor="ctr"/>
          <a:lstStyle/>
          <a:p>
            <a:endParaRPr lang="en-US"/>
          </a:p>
        </p:txBody>
      </p:sp>
      <p:sp>
        <p:nvSpPr>
          <p:cNvPr id="8202" name="AutoShape 8"/>
          <p:cNvSpPr>
            <a:spLocks noChangeArrowheads="1"/>
          </p:cNvSpPr>
          <p:nvPr/>
        </p:nvSpPr>
        <p:spPr bwMode="auto">
          <a:xfrm>
            <a:off x="4479925" y="3535363"/>
            <a:ext cx="182563" cy="182562"/>
          </a:xfrm>
          <a:prstGeom prst="triangle">
            <a:avLst>
              <a:gd name="adj" fmla="val 50000"/>
            </a:avLst>
          </a:prstGeom>
          <a:noFill/>
          <a:ln w="9525">
            <a:solidFill>
              <a:schemeClr val="tx1"/>
            </a:solidFill>
            <a:miter lim="800000"/>
            <a:headEnd type="none" w="sm" len="sm"/>
            <a:tailEnd type="none" w="sm" len="sm"/>
          </a:ln>
        </p:spPr>
        <p:txBody>
          <a:bodyPr wrap="none" lIns="92075" tIns="46038" rIns="92075" bIns="46038" anchor="ctr"/>
          <a:lstStyle/>
          <a:p>
            <a:endParaRPr lang="en-US"/>
          </a:p>
        </p:txBody>
      </p:sp>
      <p:cxnSp>
        <p:nvCxnSpPr>
          <p:cNvPr id="8203" name="AutoShape 9"/>
          <p:cNvCxnSpPr>
            <a:cxnSpLocks noChangeShapeType="1"/>
            <a:stCxn id="8201" idx="3"/>
            <a:endCxn id="8199" idx="0"/>
          </p:cNvCxnSpPr>
          <p:nvPr/>
        </p:nvCxnSpPr>
        <p:spPr bwMode="auto">
          <a:xfrm>
            <a:off x="4572000" y="2817813"/>
            <a:ext cx="0" cy="349250"/>
          </a:xfrm>
          <a:prstGeom prst="straightConnector1">
            <a:avLst/>
          </a:prstGeom>
          <a:noFill/>
          <a:ln w="9525">
            <a:solidFill>
              <a:schemeClr val="tx1"/>
            </a:solidFill>
            <a:round/>
            <a:headEnd/>
            <a:tailEnd/>
          </a:ln>
        </p:spPr>
      </p:cxnSp>
      <p:cxnSp>
        <p:nvCxnSpPr>
          <p:cNvPr id="8204" name="AutoShape 10"/>
          <p:cNvCxnSpPr>
            <a:cxnSpLocks noChangeShapeType="1"/>
            <a:stCxn id="8202" idx="3"/>
            <a:endCxn id="8200" idx="0"/>
          </p:cNvCxnSpPr>
          <p:nvPr/>
        </p:nvCxnSpPr>
        <p:spPr bwMode="auto">
          <a:xfrm>
            <a:off x="4572000" y="3717925"/>
            <a:ext cx="0" cy="34290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normAutofit fontScale="90000"/>
          </a:bodyPr>
          <a:lstStyle/>
          <a:p>
            <a:r>
              <a:rPr lang="en-US" smtClean="0"/>
              <a:t>Handling Button Events</a:t>
            </a:r>
            <a:br>
              <a:rPr lang="en-US" smtClean="0"/>
            </a:br>
            <a:r>
              <a:rPr lang="en-US" sz="2600" smtClean="0"/>
              <a:t>(continued)</a:t>
            </a:r>
          </a:p>
        </p:txBody>
      </p:sp>
      <p:sp>
        <p:nvSpPr>
          <p:cNvPr id="9221" name="Rectangle 3"/>
          <p:cNvSpPr>
            <a:spLocks noGrp="1" noChangeArrowheads="1"/>
          </p:cNvSpPr>
          <p:nvPr>
            <p:ph sz="quarter" idx="1"/>
          </p:nvPr>
        </p:nvSpPr>
        <p:spPr/>
        <p:txBody>
          <a:bodyPr/>
          <a:lstStyle/>
          <a:p>
            <a:r>
              <a:rPr lang="en-US" dirty="0" smtClean="0"/>
              <a:t>If another object wants to be notified when a button is pushed, the object will need to</a:t>
            </a:r>
          </a:p>
          <a:p>
            <a:pPr lvl="1"/>
            <a:r>
              <a:rPr lang="en-US" dirty="0" smtClean="0"/>
              <a:t>implement the </a:t>
            </a:r>
            <a:r>
              <a:rPr lang="en-US" dirty="0" err="1" smtClean="0">
                <a:latin typeface="Courier New" pitchFamily="49" charset="0"/>
              </a:rPr>
              <a:t>ActionListener</a:t>
            </a:r>
            <a:r>
              <a:rPr lang="en-US" dirty="0" smtClean="0"/>
              <a:t> interface</a:t>
            </a:r>
          </a:p>
          <a:p>
            <a:pPr lvl="1">
              <a:buFontTx/>
              <a:buNone/>
            </a:pPr>
            <a:r>
              <a:rPr lang="en-US" dirty="0" smtClean="0"/>
              <a:t>	</a:t>
            </a:r>
            <a:r>
              <a:rPr lang="en-US" sz="1800" dirty="0" smtClean="0">
                <a:latin typeface="Courier New" pitchFamily="49" charset="0"/>
              </a:rPr>
              <a:t>public interface </a:t>
            </a:r>
            <a:r>
              <a:rPr lang="en-US" sz="1800" dirty="0" err="1" smtClean="0">
                <a:latin typeface="Courier New" pitchFamily="49" charset="0"/>
              </a:rPr>
              <a:t>ActionListener</a:t>
            </a:r>
            <a:r>
              <a:rPr lang="en-US" sz="1800" dirty="0" smtClean="0">
                <a:latin typeface="Courier New" pitchFamily="49" charset="0"/>
              </a:rPr>
              <a:t> extends </a:t>
            </a:r>
            <a:r>
              <a:rPr lang="en-US" sz="1800" dirty="0" err="1" smtClean="0">
                <a:latin typeface="Courier New" pitchFamily="49" charset="0"/>
              </a:rPr>
              <a:t>EventListener</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br>
              <a:rPr lang="en-US" sz="1800" dirty="0" smtClean="0">
                <a:latin typeface="Courier New" pitchFamily="49" charset="0"/>
              </a:rPr>
            </a:br>
            <a:r>
              <a:rPr lang="en-US" sz="1800" dirty="0" smtClean="0">
                <a:latin typeface="Courier New" pitchFamily="49" charset="0"/>
              </a:rPr>
              <a:t>    /**</a:t>
            </a:r>
            <a:br>
              <a:rPr lang="en-US" sz="1800" dirty="0" smtClean="0">
                <a:latin typeface="Courier New" pitchFamily="49" charset="0"/>
              </a:rPr>
            </a:br>
            <a:r>
              <a:rPr lang="en-US" sz="1800" dirty="0" smtClean="0">
                <a:latin typeface="Courier New" pitchFamily="49" charset="0"/>
              </a:rPr>
              <a:t>     * Invoked when an action occurs.</a:t>
            </a:r>
            <a:br>
              <a:rPr lang="en-US" sz="1800" dirty="0" smtClean="0">
                <a:latin typeface="Courier New" pitchFamily="49" charset="0"/>
              </a:rPr>
            </a:br>
            <a:r>
              <a:rPr lang="en-US" sz="1800" dirty="0" smtClean="0">
                <a:latin typeface="Courier New" pitchFamily="49" charset="0"/>
              </a:rPr>
              <a:t>     */</a:t>
            </a:r>
            <a:br>
              <a:rPr lang="en-US" sz="1800" dirty="0" smtClean="0">
                <a:latin typeface="Courier New" pitchFamily="49" charset="0"/>
              </a:rPr>
            </a:br>
            <a:r>
              <a:rPr lang="en-US" sz="1800" dirty="0" smtClean="0">
                <a:latin typeface="Courier New" pitchFamily="49" charset="0"/>
              </a:rPr>
              <a:t>    public void </a:t>
            </a:r>
            <a:r>
              <a:rPr lang="en-US" sz="1800" dirty="0" err="1" smtClean="0">
                <a:latin typeface="Courier New" pitchFamily="49" charset="0"/>
              </a:rPr>
              <a:t>actionPerformed</a:t>
            </a:r>
            <a:r>
              <a:rPr lang="en-US" sz="1800" dirty="0" smtClean="0">
                <a:latin typeface="Courier New" pitchFamily="49" charset="0"/>
              </a:rPr>
              <a:t>(</a:t>
            </a:r>
            <a:r>
              <a:rPr lang="en-US" sz="1800" dirty="0" err="1" smtClean="0">
                <a:latin typeface="Courier New" pitchFamily="49" charset="0"/>
              </a:rPr>
              <a:t>ActionEvent</a:t>
            </a:r>
            <a:r>
              <a:rPr lang="en-US" sz="1800" dirty="0" smtClean="0">
                <a:latin typeface="Courier New" pitchFamily="49" charset="0"/>
              </a:rPr>
              <a:t> e);</a:t>
            </a:r>
            <a:br>
              <a:rPr lang="en-US" sz="1800" dirty="0" smtClean="0">
                <a:latin typeface="Courier New" pitchFamily="49" charset="0"/>
              </a:rPr>
            </a:br>
            <a:r>
              <a:rPr lang="en-US" sz="1800" dirty="0" smtClean="0">
                <a:latin typeface="Courier New" pitchFamily="49" charset="0"/>
              </a:rPr>
              <a:t>  }</a:t>
            </a:r>
          </a:p>
          <a:p>
            <a:pPr lvl="1"/>
            <a:r>
              <a:rPr lang="en-US" dirty="0" smtClean="0"/>
              <a:t>register with the button by calling its </a:t>
            </a:r>
            <a:r>
              <a:rPr lang="en-US" dirty="0" err="1" smtClean="0">
                <a:latin typeface="Courier New" pitchFamily="49" charset="0"/>
              </a:rPr>
              <a:t>addActionListener</a:t>
            </a:r>
            <a:r>
              <a:rPr lang="en-US" dirty="0" smtClean="0">
                <a:latin typeface="Courier New" pitchFamily="49" charset="0"/>
              </a:rPr>
              <a:t>()</a:t>
            </a:r>
            <a:r>
              <a:rPr lang="en-US" dirty="0" smtClean="0"/>
              <a:t> method</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Example:  </a:t>
            </a:r>
            <a:r>
              <a:rPr lang="en-US" smtClean="0">
                <a:latin typeface="Courier New" pitchFamily="49" charset="0"/>
              </a:rPr>
              <a:t>ButtonCounter</a:t>
            </a:r>
          </a:p>
        </p:txBody>
      </p:sp>
      <p:sp>
        <p:nvSpPr>
          <p:cNvPr id="10245" name="Rectangle 3"/>
          <p:cNvSpPr>
            <a:spLocks noGrp="1" noChangeArrowheads="1"/>
          </p:cNvSpPr>
          <p:nvPr>
            <p:ph sz="quarter" idx="1"/>
          </p:nvPr>
        </p:nvSpPr>
        <p:spPr/>
        <p:txBody>
          <a:bodyPr/>
          <a:lstStyle/>
          <a:p>
            <a:pPr>
              <a:spcBef>
                <a:spcPct val="0"/>
              </a:spcBef>
              <a:buFontTx/>
              <a:buNone/>
              <a:defRPr/>
            </a:pPr>
            <a:r>
              <a:rPr lang="en-US" sz="1750" dirty="0" smtClean="0">
                <a:latin typeface="Courier New" pitchFamily="49" charset="0"/>
              </a:rPr>
              <a:t>package </a:t>
            </a:r>
            <a:r>
              <a:rPr lang="en-US" sz="1750" dirty="0" err="1" smtClean="0">
                <a:latin typeface="Courier New" pitchFamily="49" charset="0"/>
              </a:rPr>
              <a:t>com.softmoore.swing</a:t>
            </a:r>
            <a:r>
              <a:rPr lang="en-US" sz="1750" dirty="0" smtClean="0">
                <a:latin typeface="Courier New" pitchFamily="49" charset="0"/>
              </a:rPr>
              <a:t>;</a:t>
            </a:r>
          </a:p>
          <a:p>
            <a:pPr>
              <a:spcBef>
                <a:spcPct val="0"/>
              </a:spcBef>
              <a:buFontTx/>
              <a:buNone/>
              <a:defRPr/>
            </a:pPr>
            <a:endParaRPr lang="en-US" sz="1750" dirty="0" smtClean="0">
              <a:latin typeface="Courier New" pitchFamily="49" charset="0"/>
            </a:endParaRPr>
          </a:p>
          <a:p>
            <a:pPr>
              <a:spcBef>
                <a:spcPct val="0"/>
              </a:spcBef>
              <a:buFontTx/>
              <a:buNone/>
              <a:defRPr/>
            </a:pPr>
            <a:r>
              <a:rPr lang="en-US" sz="1750" dirty="0" smtClean="0">
                <a:latin typeface="Courier New" pitchFamily="49" charset="0"/>
              </a:rPr>
              <a:t>import java.awt.*;</a:t>
            </a:r>
          </a:p>
          <a:p>
            <a:pPr>
              <a:spcBef>
                <a:spcPct val="0"/>
              </a:spcBef>
              <a:buFontTx/>
              <a:buNone/>
              <a:defRPr/>
            </a:pPr>
            <a:r>
              <a:rPr lang="en-US" sz="1750" dirty="0" smtClean="0">
                <a:latin typeface="Courier New" pitchFamily="49" charset="0"/>
              </a:rPr>
              <a:t>import </a:t>
            </a:r>
            <a:r>
              <a:rPr lang="en-US" sz="1750" dirty="0" err="1" smtClean="0">
                <a:latin typeface="Courier New" pitchFamily="49" charset="0"/>
              </a:rPr>
              <a:t>java.awt.event</a:t>
            </a:r>
            <a:r>
              <a:rPr lang="en-US" sz="1750" dirty="0" smtClean="0">
                <a:latin typeface="Courier New" pitchFamily="49" charset="0"/>
              </a:rPr>
              <a:t>.*;</a:t>
            </a:r>
          </a:p>
          <a:p>
            <a:pPr>
              <a:spcBef>
                <a:spcPct val="0"/>
              </a:spcBef>
              <a:buFontTx/>
              <a:buNone/>
              <a:defRPr/>
            </a:pPr>
            <a:r>
              <a:rPr lang="en-US" sz="1750" dirty="0" smtClean="0">
                <a:latin typeface="Courier New" pitchFamily="49" charset="0"/>
              </a:rPr>
              <a:t>import </a:t>
            </a:r>
            <a:r>
              <a:rPr lang="en-US" sz="1750" dirty="0" err="1" smtClean="0">
                <a:latin typeface="Courier New" pitchFamily="49" charset="0"/>
              </a:rPr>
              <a:t>javax.swing</a:t>
            </a:r>
            <a:r>
              <a:rPr lang="en-US" sz="1750" dirty="0" smtClean="0">
                <a:latin typeface="Courier New" pitchFamily="49" charset="0"/>
              </a:rPr>
              <a:t>.*;</a:t>
            </a:r>
          </a:p>
          <a:p>
            <a:pPr>
              <a:spcBef>
                <a:spcPct val="0"/>
              </a:spcBef>
              <a:buFontTx/>
              <a:buNone/>
              <a:defRPr/>
            </a:pPr>
            <a:endParaRPr lang="en-US" sz="1750" dirty="0" smtClean="0">
              <a:latin typeface="Courier New" pitchFamily="49" charset="0"/>
            </a:endParaRPr>
          </a:p>
          <a:p>
            <a:pPr>
              <a:spcBef>
                <a:spcPct val="0"/>
              </a:spcBef>
              <a:buFontTx/>
              <a:buNone/>
              <a:defRPr/>
            </a:pPr>
            <a:r>
              <a:rPr lang="en-US" sz="1750" dirty="0" smtClean="0">
                <a:latin typeface="Courier New" pitchFamily="49" charset="0"/>
              </a:rPr>
              <a:t>public class </a:t>
            </a:r>
            <a:r>
              <a:rPr lang="en-US" sz="1750" dirty="0" err="1" smtClean="0">
                <a:latin typeface="Courier New" pitchFamily="49" charset="0"/>
              </a:rPr>
              <a:t>ButtonCounter</a:t>
            </a:r>
            <a:endParaRPr lang="en-US" sz="1750" dirty="0" smtClean="0">
              <a:latin typeface="Courier New" pitchFamily="49" charset="0"/>
            </a:endParaRPr>
          </a:p>
          <a:p>
            <a:pPr>
              <a:spcBef>
                <a:spcPct val="0"/>
              </a:spcBef>
              <a:buFontTx/>
              <a:buNone/>
              <a:defRPr/>
            </a:pPr>
            <a:r>
              <a:rPr lang="en-US" sz="1750" dirty="0" smtClean="0">
                <a:latin typeface="Courier New" pitchFamily="49" charset="0"/>
              </a:rPr>
              <a:t>  {</a:t>
            </a:r>
          </a:p>
          <a:p>
            <a:pPr>
              <a:spcBef>
                <a:spcPct val="0"/>
              </a:spcBef>
              <a:buFontTx/>
              <a:buNone/>
              <a:defRPr/>
            </a:pPr>
            <a:r>
              <a:rPr lang="en-US" sz="1750" dirty="0" smtClean="0">
                <a:latin typeface="Courier New" pitchFamily="49" charset="0"/>
              </a:rPr>
              <a:t>    public static void main(String[] </a:t>
            </a:r>
            <a:r>
              <a:rPr lang="en-US" sz="1750" dirty="0" err="1" smtClean="0">
                <a:latin typeface="Courier New" pitchFamily="49" charset="0"/>
              </a:rPr>
              <a:t>args</a:t>
            </a:r>
            <a:r>
              <a:rPr lang="en-US" sz="1750" dirty="0" smtClean="0">
                <a:latin typeface="Courier New" pitchFamily="49" charset="0"/>
              </a:rPr>
              <a:t>)</a:t>
            </a:r>
          </a:p>
          <a:p>
            <a:pPr>
              <a:spcBef>
                <a:spcPct val="0"/>
              </a:spcBef>
              <a:buFontTx/>
              <a:buNone/>
              <a:defRPr/>
            </a:pPr>
            <a:r>
              <a:rPr lang="en-US" sz="1750" dirty="0" smtClean="0">
                <a:latin typeface="Courier New" pitchFamily="49" charset="0"/>
              </a:rPr>
              <a:t>      {</a:t>
            </a:r>
          </a:p>
          <a:p>
            <a:pPr>
              <a:spcBef>
                <a:spcPct val="0"/>
              </a:spcBef>
              <a:buFontTx/>
              <a:buNone/>
              <a:defRPr/>
            </a:pPr>
            <a:r>
              <a:rPr lang="en-US" sz="1750" dirty="0" smtClean="0">
                <a:latin typeface="Courier New" pitchFamily="49" charset="0"/>
              </a:rPr>
              <a:t>        </a:t>
            </a:r>
            <a:r>
              <a:rPr lang="en-US" sz="1750" dirty="0" err="1" smtClean="0">
                <a:latin typeface="Courier New" pitchFamily="49" charset="0"/>
              </a:rPr>
              <a:t>ButtonCounterFrame</a:t>
            </a:r>
            <a:r>
              <a:rPr lang="en-US" sz="1750" dirty="0" smtClean="0">
                <a:latin typeface="Courier New" pitchFamily="49" charset="0"/>
              </a:rPr>
              <a:t> frame = new </a:t>
            </a:r>
            <a:r>
              <a:rPr lang="en-US" sz="1750" dirty="0" err="1" smtClean="0">
                <a:latin typeface="Courier New" pitchFamily="49" charset="0"/>
              </a:rPr>
              <a:t>ButtonCounterFrame</a:t>
            </a:r>
            <a:r>
              <a:rPr lang="en-US" sz="1750" dirty="0" smtClean="0">
                <a:latin typeface="Courier New" pitchFamily="49" charset="0"/>
              </a:rPr>
              <a:t>();</a:t>
            </a:r>
          </a:p>
          <a:p>
            <a:pPr>
              <a:spcBef>
                <a:spcPct val="0"/>
              </a:spcBef>
              <a:buFontTx/>
              <a:buNone/>
              <a:defRPr/>
            </a:pPr>
            <a:r>
              <a:rPr lang="en-US" sz="1750" dirty="0" smtClean="0">
                <a:latin typeface="Courier New" pitchFamily="49" charset="0"/>
              </a:rPr>
              <a:t>        </a:t>
            </a:r>
            <a:r>
              <a:rPr lang="en-US" sz="1750" dirty="0" err="1" smtClean="0">
                <a:latin typeface="Courier New" pitchFamily="49" charset="0"/>
              </a:rPr>
              <a:t>frame.setVisible</a:t>
            </a:r>
            <a:r>
              <a:rPr lang="en-US" sz="1750" dirty="0" smtClean="0">
                <a:latin typeface="Courier New" pitchFamily="49" charset="0"/>
              </a:rPr>
              <a:t>(true);</a:t>
            </a:r>
          </a:p>
          <a:p>
            <a:pPr>
              <a:spcBef>
                <a:spcPct val="0"/>
              </a:spcBef>
              <a:buFontTx/>
              <a:buNone/>
              <a:defRPr/>
            </a:pPr>
            <a:r>
              <a:rPr lang="en-US" sz="1750" dirty="0" smtClean="0">
                <a:latin typeface="Courier New" pitchFamily="49" charset="0"/>
              </a:rPr>
              <a:t>      }</a:t>
            </a:r>
          </a:p>
          <a:p>
            <a:pPr>
              <a:spcBef>
                <a:spcPct val="0"/>
              </a:spcBef>
              <a:buFontTx/>
              <a:buNone/>
              <a:defRPr/>
            </a:pPr>
            <a:r>
              <a:rPr lang="en-US" sz="1750" dirty="0" smtClean="0">
                <a:latin typeface="Courier New" pitchFamily="49" charset="0"/>
              </a:rPr>
              <a:t>  }</a:t>
            </a:r>
          </a:p>
          <a:p>
            <a:pPr>
              <a:spcBef>
                <a:spcPct val="0"/>
              </a:spcBef>
              <a:buFontTx/>
              <a:buNone/>
              <a:defRPr/>
            </a:pPr>
            <a:endParaRPr lang="en-US" sz="1750" dirty="0" smtClean="0">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For many applications there is a need to maintain consistency between related objects without making classes tightly coupled.</a:t>
            </a:r>
          </a:p>
          <a:p>
            <a:r>
              <a:rPr lang="en-US" dirty="0" smtClean="0"/>
              <a:t>GUI toolkits need to separate the presentation aspects of the user interface from the underlying application data.  (Recall the notions of models and views from the discussion of the MVC pattern.)</a:t>
            </a:r>
          </a:p>
          <a:p>
            <a:r>
              <a:rPr lang="en-US" dirty="0" smtClean="0"/>
              <a:t>For example, the data in a spreadsheet can be displayed in multiple ways, including</a:t>
            </a:r>
          </a:p>
          <a:p>
            <a:pPr lvl="1"/>
            <a:r>
              <a:rPr lang="en-US" dirty="0" smtClean="0"/>
              <a:t>a table</a:t>
            </a:r>
          </a:p>
          <a:p>
            <a:pPr lvl="1"/>
            <a:r>
              <a:rPr lang="en-US" dirty="0" smtClean="0"/>
              <a:t>a bar chart</a:t>
            </a:r>
          </a:p>
          <a:p>
            <a:pPr lvl="1"/>
            <a:r>
              <a:rPr lang="en-US" dirty="0" smtClean="0"/>
              <a:t>a pie chart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fontScale="90000"/>
          </a:bodyPr>
          <a:lstStyle/>
          <a:p>
            <a:r>
              <a:rPr lang="en-US" smtClean="0"/>
              <a:t>Example:  </a:t>
            </a:r>
            <a:r>
              <a:rPr lang="en-US" smtClean="0">
                <a:latin typeface="Courier New" pitchFamily="49" charset="0"/>
              </a:rPr>
              <a:t>ButtonCounter</a:t>
            </a:r>
            <a:br>
              <a:rPr lang="en-US" smtClean="0">
                <a:latin typeface="Courier New" pitchFamily="49" charset="0"/>
              </a:rPr>
            </a:br>
            <a:r>
              <a:rPr lang="en-US" sz="2600" smtClean="0"/>
              <a:t>(continued)</a:t>
            </a:r>
          </a:p>
        </p:txBody>
      </p:sp>
      <p:sp>
        <p:nvSpPr>
          <p:cNvPr id="11269" name="Rectangle 3"/>
          <p:cNvSpPr>
            <a:spLocks noGrp="1" noChangeArrowheads="1"/>
          </p:cNvSpPr>
          <p:nvPr>
            <p:ph sz="quarter" idx="1"/>
          </p:nvPr>
        </p:nvSpPr>
        <p:spPr>
          <a:xfrm>
            <a:off x="458788" y="1363663"/>
            <a:ext cx="8412162" cy="4935537"/>
          </a:xfrm>
        </p:spPr>
        <p:txBody>
          <a:bodyPr/>
          <a:lstStyle/>
          <a:p>
            <a:pPr>
              <a:spcBef>
                <a:spcPct val="0"/>
              </a:spcBef>
              <a:buFontTx/>
              <a:buNone/>
              <a:defRPr/>
            </a:pPr>
            <a:r>
              <a:rPr lang="en-US" sz="1650" dirty="0" smtClean="0">
                <a:latin typeface="Courier New" pitchFamily="49" charset="0"/>
              </a:rPr>
              <a:t>class </a:t>
            </a:r>
            <a:r>
              <a:rPr lang="en-US" sz="1650" dirty="0" err="1" smtClean="0">
                <a:latin typeface="Courier New" pitchFamily="49" charset="0"/>
              </a:rPr>
              <a:t>ClickCountingLabel</a:t>
            </a:r>
            <a:r>
              <a:rPr lang="en-US" sz="1650" dirty="0" smtClean="0">
                <a:latin typeface="Courier New" pitchFamily="49" charset="0"/>
              </a:rPr>
              <a:t> extends </a:t>
            </a:r>
            <a:r>
              <a:rPr lang="en-US" sz="1650" dirty="0" err="1" smtClean="0">
                <a:latin typeface="Courier New" pitchFamily="49" charset="0"/>
              </a:rPr>
              <a:t>JLabel</a:t>
            </a:r>
            <a:r>
              <a:rPr lang="en-US" sz="1650" dirty="0" smtClean="0">
                <a:latin typeface="Courier New" pitchFamily="49" charset="0"/>
              </a:rPr>
              <a:t> implements </a:t>
            </a:r>
            <a:r>
              <a:rPr lang="en-US" sz="1650" dirty="0" err="1" smtClean="0">
                <a:latin typeface="Courier New" pitchFamily="49" charset="0"/>
              </a:rPr>
              <a:t>ActionListener</a:t>
            </a:r>
            <a:endParaRPr lang="en-US" sz="1650" dirty="0" smtClean="0">
              <a:latin typeface="Courier New" pitchFamily="49" charset="0"/>
            </a:endParaRPr>
          </a:p>
          <a:p>
            <a:pPr>
              <a:spcBef>
                <a:spcPct val="0"/>
              </a:spcBef>
              <a:buFontTx/>
              <a:buNone/>
              <a:defRPr/>
            </a:pPr>
            <a:r>
              <a:rPr lang="en-US" sz="1650" dirty="0" smtClean="0">
                <a:latin typeface="Courier New" pitchFamily="49" charset="0"/>
              </a:rPr>
              <a:t>  {</a:t>
            </a:r>
          </a:p>
          <a:p>
            <a:pPr>
              <a:spcBef>
                <a:spcPct val="0"/>
              </a:spcBef>
              <a:buFontTx/>
              <a:buNone/>
              <a:defRPr/>
            </a:pPr>
            <a:r>
              <a:rPr lang="en-US" sz="1650" dirty="0" smtClean="0">
                <a:latin typeface="Courier New" pitchFamily="49" charset="0"/>
              </a:rPr>
              <a:t>    private static final String LABEL_TEXT_PREFIX =</a:t>
            </a:r>
          </a:p>
          <a:p>
            <a:pPr>
              <a:spcBef>
                <a:spcPct val="0"/>
              </a:spcBef>
              <a:buFontTx/>
              <a:buNone/>
              <a:defRPr/>
            </a:pPr>
            <a:r>
              <a:rPr lang="en-US" sz="1650" dirty="0" smtClean="0">
                <a:latin typeface="Courier New" pitchFamily="49" charset="0"/>
              </a:rPr>
              <a:t>        "Number of button clicks = ";</a:t>
            </a:r>
          </a:p>
          <a:p>
            <a:pPr>
              <a:spcBef>
                <a:spcPct val="0"/>
              </a:spcBef>
              <a:buFontTx/>
              <a:buNone/>
              <a:defRPr/>
            </a:pPr>
            <a:endParaRPr lang="en-US" sz="1650" dirty="0" smtClean="0">
              <a:latin typeface="Courier New" pitchFamily="49" charset="0"/>
            </a:endParaRPr>
          </a:p>
          <a:p>
            <a:pPr>
              <a:spcBef>
                <a:spcPct val="0"/>
              </a:spcBef>
              <a:buFontTx/>
              <a:buNone/>
              <a:defRPr/>
            </a:pPr>
            <a:r>
              <a:rPr lang="en-US" sz="1650" dirty="0" smtClean="0">
                <a:latin typeface="Courier New" pitchFamily="49" charset="0"/>
              </a:rPr>
              <a:t>    private </a:t>
            </a:r>
            <a:r>
              <a:rPr lang="en-US" sz="1650" dirty="0" err="1" smtClean="0">
                <a:latin typeface="Courier New" pitchFamily="49" charset="0"/>
              </a:rPr>
              <a:t>int</a:t>
            </a:r>
            <a:r>
              <a:rPr lang="en-US" sz="1650" dirty="0" smtClean="0">
                <a:latin typeface="Courier New" pitchFamily="49" charset="0"/>
              </a:rPr>
              <a:t> </a:t>
            </a:r>
            <a:r>
              <a:rPr lang="en-US" sz="1650" dirty="0" err="1" smtClean="0">
                <a:latin typeface="Courier New" pitchFamily="49" charset="0"/>
              </a:rPr>
              <a:t>numClicks</a:t>
            </a:r>
            <a:r>
              <a:rPr lang="en-US" sz="1650" dirty="0" smtClean="0">
                <a:latin typeface="Courier New" pitchFamily="49" charset="0"/>
              </a:rPr>
              <a:t> = 0;</a:t>
            </a:r>
          </a:p>
          <a:p>
            <a:pPr>
              <a:spcBef>
                <a:spcPct val="0"/>
              </a:spcBef>
              <a:buFontTx/>
              <a:buNone/>
              <a:defRPr/>
            </a:pPr>
            <a:endParaRPr lang="en-US" sz="1650" dirty="0" smtClean="0">
              <a:latin typeface="Courier New" pitchFamily="49" charset="0"/>
            </a:endParaRPr>
          </a:p>
          <a:p>
            <a:pPr>
              <a:spcBef>
                <a:spcPct val="0"/>
              </a:spcBef>
              <a:buFontTx/>
              <a:buNone/>
              <a:defRPr/>
            </a:pPr>
            <a:r>
              <a:rPr lang="en-US" sz="1650" dirty="0" smtClean="0">
                <a:latin typeface="Courier New" pitchFamily="49" charset="0"/>
              </a:rPr>
              <a:t>    public </a:t>
            </a:r>
            <a:r>
              <a:rPr lang="en-US" sz="1650" dirty="0" err="1" smtClean="0">
                <a:latin typeface="Courier New" pitchFamily="49" charset="0"/>
              </a:rPr>
              <a:t>ClickCountingLabel</a:t>
            </a:r>
            <a:r>
              <a:rPr lang="en-US" sz="1650" dirty="0" smtClean="0">
                <a:latin typeface="Courier New" pitchFamily="49" charset="0"/>
              </a:rPr>
              <a:t>()</a:t>
            </a:r>
          </a:p>
          <a:p>
            <a:pPr>
              <a:spcBef>
                <a:spcPct val="0"/>
              </a:spcBef>
              <a:buFontTx/>
              <a:buNone/>
              <a:defRPr/>
            </a:pPr>
            <a:r>
              <a:rPr lang="en-US" sz="1650" dirty="0" smtClean="0">
                <a:latin typeface="Courier New" pitchFamily="49" charset="0"/>
              </a:rPr>
              <a:t>      {</a:t>
            </a:r>
          </a:p>
          <a:p>
            <a:pPr>
              <a:spcBef>
                <a:spcPct val="0"/>
              </a:spcBef>
              <a:buFontTx/>
              <a:buNone/>
              <a:defRPr/>
            </a:pPr>
            <a:r>
              <a:rPr lang="en-US" sz="1650" dirty="0" smtClean="0">
                <a:latin typeface="Courier New" pitchFamily="49" charset="0"/>
              </a:rPr>
              <a:t>        super();</a:t>
            </a:r>
          </a:p>
          <a:p>
            <a:pPr>
              <a:spcBef>
                <a:spcPct val="0"/>
              </a:spcBef>
              <a:buFontTx/>
              <a:buNone/>
              <a:defRPr/>
            </a:pPr>
            <a:r>
              <a:rPr lang="en-US" sz="1650" dirty="0" smtClean="0">
                <a:latin typeface="Courier New" pitchFamily="49" charset="0"/>
              </a:rPr>
              <a:t>        </a:t>
            </a:r>
            <a:r>
              <a:rPr lang="en-US" sz="1650" dirty="0" err="1" smtClean="0">
                <a:latin typeface="Courier New" pitchFamily="49" charset="0"/>
              </a:rPr>
              <a:t>setText</a:t>
            </a:r>
            <a:r>
              <a:rPr lang="en-US" sz="1650" dirty="0" smtClean="0">
                <a:latin typeface="Courier New" pitchFamily="49" charset="0"/>
              </a:rPr>
              <a:t>(LABEL_TEXT_PREFIX + </a:t>
            </a:r>
            <a:r>
              <a:rPr lang="en-US" sz="1650" dirty="0" err="1" smtClean="0">
                <a:latin typeface="Courier New" pitchFamily="49" charset="0"/>
              </a:rPr>
              <a:t>numClicks</a:t>
            </a:r>
            <a:r>
              <a:rPr lang="en-US" sz="1650" dirty="0" smtClean="0">
                <a:latin typeface="Courier New" pitchFamily="49" charset="0"/>
              </a:rPr>
              <a:t>);</a:t>
            </a:r>
          </a:p>
          <a:p>
            <a:pPr>
              <a:spcBef>
                <a:spcPct val="0"/>
              </a:spcBef>
              <a:buFontTx/>
              <a:buNone/>
              <a:defRPr/>
            </a:pPr>
            <a:r>
              <a:rPr lang="en-US" sz="1650" dirty="0" smtClean="0">
                <a:latin typeface="Courier New" pitchFamily="49" charset="0"/>
              </a:rPr>
              <a:t>      }</a:t>
            </a:r>
          </a:p>
          <a:p>
            <a:pPr>
              <a:spcBef>
                <a:spcPct val="0"/>
              </a:spcBef>
              <a:buFontTx/>
              <a:buNone/>
              <a:defRPr/>
            </a:pPr>
            <a:endParaRPr lang="en-US" sz="1650" dirty="0" smtClean="0">
              <a:latin typeface="Courier New" pitchFamily="49" charset="0"/>
            </a:endParaRPr>
          </a:p>
          <a:p>
            <a:pPr>
              <a:spcBef>
                <a:spcPct val="0"/>
              </a:spcBef>
              <a:buFontTx/>
              <a:buNone/>
              <a:defRPr/>
            </a:pPr>
            <a:r>
              <a:rPr lang="en-US" sz="1650" dirty="0" smtClean="0">
                <a:latin typeface="Courier New" pitchFamily="49" charset="0"/>
              </a:rPr>
              <a:t>    public void </a:t>
            </a:r>
            <a:r>
              <a:rPr lang="en-US" sz="1650" dirty="0" err="1" smtClean="0">
                <a:latin typeface="Courier New" pitchFamily="49" charset="0"/>
              </a:rPr>
              <a:t>actionPerformed</a:t>
            </a:r>
            <a:r>
              <a:rPr lang="en-US" sz="1650" dirty="0" smtClean="0">
                <a:latin typeface="Courier New" pitchFamily="49" charset="0"/>
              </a:rPr>
              <a:t>(</a:t>
            </a:r>
            <a:r>
              <a:rPr lang="en-US" sz="1650" dirty="0" err="1" smtClean="0">
                <a:latin typeface="Courier New" pitchFamily="49" charset="0"/>
              </a:rPr>
              <a:t>ActionEvent</a:t>
            </a:r>
            <a:r>
              <a:rPr lang="en-US" sz="1650" dirty="0" smtClean="0">
                <a:latin typeface="Courier New" pitchFamily="49" charset="0"/>
              </a:rPr>
              <a:t> event)</a:t>
            </a:r>
          </a:p>
          <a:p>
            <a:pPr>
              <a:spcBef>
                <a:spcPct val="0"/>
              </a:spcBef>
              <a:buFontTx/>
              <a:buNone/>
              <a:defRPr/>
            </a:pPr>
            <a:r>
              <a:rPr lang="en-US" sz="1650" dirty="0" smtClean="0">
                <a:latin typeface="Courier New" pitchFamily="49" charset="0"/>
              </a:rPr>
              <a:t>      {</a:t>
            </a:r>
          </a:p>
          <a:p>
            <a:pPr>
              <a:spcBef>
                <a:spcPct val="0"/>
              </a:spcBef>
              <a:buFontTx/>
              <a:buNone/>
              <a:defRPr/>
            </a:pPr>
            <a:r>
              <a:rPr lang="en-US" sz="1650" dirty="0" smtClean="0">
                <a:latin typeface="Courier New" pitchFamily="49" charset="0"/>
              </a:rPr>
              <a:t>        ++</a:t>
            </a:r>
            <a:r>
              <a:rPr lang="en-US" sz="1650" dirty="0" err="1" smtClean="0">
                <a:latin typeface="Courier New" pitchFamily="49" charset="0"/>
              </a:rPr>
              <a:t>numClicks</a:t>
            </a:r>
            <a:r>
              <a:rPr lang="en-US" sz="1650" dirty="0" smtClean="0">
                <a:latin typeface="Courier New" pitchFamily="49" charset="0"/>
              </a:rPr>
              <a:t>;</a:t>
            </a:r>
          </a:p>
          <a:p>
            <a:pPr>
              <a:spcBef>
                <a:spcPct val="0"/>
              </a:spcBef>
              <a:buFontTx/>
              <a:buNone/>
              <a:defRPr/>
            </a:pPr>
            <a:r>
              <a:rPr lang="en-US" sz="1650" dirty="0" smtClean="0">
                <a:latin typeface="Courier New" pitchFamily="49" charset="0"/>
              </a:rPr>
              <a:t>        </a:t>
            </a:r>
            <a:r>
              <a:rPr lang="en-US" sz="1650" dirty="0" err="1" smtClean="0">
                <a:latin typeface="Courier New" pitchFamily="49" charset="0"/>
              </a:rPr>
              <a:t>setText</a:t>
            </a:r>
            <a:r>
              <a:rPr lang="en-US" sz="1650" dirty="0" smtClean="0">
                <a:latin typeface="Courier New" pitchFamily="49" charset="0"/>
              </a:rPr>
              <a:t>(LABEL_TEXT_PREFIX + </a:t>
            </a:r>
            <a:r>
              <a:rPr lang="en-US" sz="1650" dirty="0" err="1" smtClean="0">
                <a:latin typeface="Courier New" pitchFamily="49" charset="0"/>
              </a:rPr>
              <a:t>numClicks</a:t>
            </a:r>
            <a:r>
              <a:rPr lang="en-US" sz="1650" dirty="0" smtClean="0">
                <a:latin typeface="Courier New" pitchFamily="49" charset="0"/>
              </a:rPr>
              <a:t>);      </a:t>
            </a:r>
          </a:p>
          <a:p>
            <a:pPr>
              <a:spcBef>
                <a:spcPct val="0"/>
              </a:spcBef>
              <a:buFontTx/>
              <a:buNone/>
              <a:defRPr/>
            </a:pPr>
            <a:r>
              <a:rPr lang="en-US" sz="1650" dirty="0" smtClean="0">
                <a:latin typeface="Courier New" pitchFamily="49" charset="0"/>
              </a:rPr>
              <a:t>      }</a:t>
            </a:r>
          </a:p>
          <a:p>
            <a:pPr>
              <a:spcBef>
                <a:spcPct val="0"/>
              </a:spcBef>
              <a:buFontTx/>
              <a:buNone/>
              <a:defRPr/>
            </a:pPr>
            <a:r>
              <a:rPr lang="en-US" sz="1650" dirty="0" smtClean="0">
                <a:latin typeface="Courier New" pitchFamily="49" charset="0"/>
              </a:rPr>
              <a:t>  }</a:t>
            </a:r>
          </a:p>
          <a:p>
            <a:pPr>
              <a:spcBef>
                <a:spcPct val="0"/>
              </a:spcBef>
              <a:buFontTx/>
              <a:buNone/>
              <a:defRPr/>
            </a:pPr>
            <a:endParaRPr lang="en-US" sz="1650" dirty="0" smtClean="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ormAutofit fontScale="90000"/>
          </a:bodyPr>
          <a:lstStyle/>
          <a:p>
            <a:r>
              <a:rPr lang="en-US" smtClean="0"/>
              <a:t>Example:  </a:t>
            </a:r>
            <a:r>
              <a:rPr lang="en-US" smtClean="0">
                <a:latin typeface="Courier New" pitchFamily="49" charset="0"/>
              </a:rPr>
              <a:t>ButtonCounter</a:t>
            </a:r>
            <a:r>
              <a:rPr lang="en-US" sz="2400" smtClean="0"/>
              <a:t/>
            </a:r>
            <a:br>
              <a:rPr lang="en-US" sz="2400" smtClean="0"/>
            </a:br>
            <a:r>
              <a:rPr lang="en-US" sz="2600" smtClean="0"/>
              <a:t>(continued)</a:t>
            </a:r>
          </a:p>
        </p:txBody>
      </p:sp>
      <p:sp>
        <p:nvSpPr>
          <p:cNvPr id="12293" name="Rectangle 3"/>
          <p:cNvSpPr>
            <a:spLocks noGrp="1" noChangeArrowheads="1"/>
          </p:cNvSpPr>
          <p:nvPr>
            <p:ph sz="quarter" idx="1"/>
          </p:nvPr>
        </p:nvSpPr>
        <p:spPr/>
        <p:txBody>
          <a:bodyPr>
            <a:normAutofit lnSpcReduction="10000"/>
          </a:bodyPr>
          <a:lstStyle/>
          <a:p>
            <a:pPr>
              <a:lnSpc>
                <a:spcPct val="95000"/>
              </a:lnSpc>
              <a:spcBef>
                <a:spcPct val="0"/>
              </a:spcBef>
              <a:buFontTx/>
              <a:buNone/>
              <a:defRPr/>
            </a:pPr>
            <a:r>
              <a:rPr lang="en-US" sz="1650" dirty="0" smtClean="0">
                <a:latin typeface="Courier New" pitchFamily="49" charset="0"/>
              </a:rPr>
              <a:t>class </a:t>
            </a:r>
            <a:r>
              <a:rPr lang="en-US" sz="1650" dirty="0" err="1" smtClean="0">
                <a:latin typeface="Courier New" pitchFamily="49" charset="0"/>
              </a:rPr>
              <a:t>ButtonCounterFrame</a:t>
            </a:r>
            <a:r>
              <a:rPr lang="en-US" sz="1650" dirty="0" smtClean="0">
                <a:latin typeface="Courier New" pitchFamily="49" charset="0"/>
              </a:rPr>
              <a:t> extends </a:t>
            </a:r>
            <a:r>
              <a:rPr lang="en-US" sz="1650" dirty="0" err="1" smtClean="0">
                <a:latin typeface="Courier New" pitchFamily="49" charset="0"/>
              </a:rPr>
              <a:t>JFrame</a:t>
            </a:r>
            <a:endParaRPr lang="en-US" sz="1650" dirty="0" smtClean="0">
              <a:latin typeface="Courier New" pitchFamily="49" charset="0"/>
            </a:endParaRPr>
          </a:p>
          <a:p>
            <a:pPr>
              <a:lnSpc>
                <a:spcPct val="95000"/>
              </a:lnSpc>
              <a:spcBef>
                <a:spcPct val="0"/>
              </a:spcBef>
              <a:buFontTx/>
              <a:buNone/>
              <a:defRPr/>
            </a:pPr>
            <a:r>
              <a:rPr lang="en-US" sz="1650" dirty="0" smtClean="0">
                <a:latin typeface="Courier New" pitchFamily="49" charset="0"/>
              </a:rPr>
              <a:t>  {</a:t>
            </a:r>
          </a:p>
          <a:p>
            <a:pPr>
              <a:lnSpc>
                <a:spcPct val="95000"/>
              </a:lnSpc>
              <a:spcBef>
                <a:spcPct val="0"/>
              </a:spcBef>
              <a:buFontTx/>
              <a:buNone/>
              <a:defRPr/>
            </a:pPr>
            <a:r>
              <a:rPr lang="en-US" sz="1650" dirty="0" smtClean="0">
                <a:latin typeface="Courier New" pitchFamily="49" charset="0"/>
              </a:rPr>
              <a:t>    public </a:t>
            </a:r>
            <a:r>
              <a:rPr lang="en-US" sz="1650" dirty="0" err="1" smtClean="0">
                <a:latin typeface="Courier New" pitchFamily="49" charset="0"/>
              </a:rPr>
              <a:t>ButtonCounterFrame</a:t>
            </a:r>
            <a:r>
              <a:rPr lang="en-US" sz="1650" dirty="0" smtClean="0">
                <a:latin typeface="Courier New" pitchFamily="49" charset="0"/>
              </a:rPr>
              <a:t>()</a:t>
            </a:r>
          </a:p>
          <a:p>
            <a:pPr>
              <a:lnSpc>
                <a:spcPct val="95000"/>
              </a:lnSpc>
              <a:spcBef>
                <a:spcPct val="0"/>
              </a:spcBef>
              <a:buFontTx/>
              <a:buNone/>
              <a:defRPr/>
            </a:pPr>
            <a:r>
              <a:rPr lang="en-US" sz="1650" dirty="0" smtClean="0">
                <a:latin typeface="Courier New" pitchFamily="49" charset="0"/>
              </a:rPr>
              <a:t>      {</a:t>
            </a:r>
          </a:p>
          <a:p>
            <a:pPr>
              <a:lnSpc>
                <a:spcPct val="95000"/>
              </a:lnSpc>
              <a:spcBef>
                <a:spcPct val="0"/>
              </a:spcBef>
              <a:buFontTx/>
              <a:buNone/>
              <a:defRPr/>
            </a:pPr>
            <a:r>
              <a:rPr lang="en-US" sz="1650" dirty="0" smtClean="0">
                <a:latin typeface="Courier New" pitchFamily="49" charset="0"/>
              </a:rPr>
              <a:t>        // ... set up the frame and center it on the screen</a:t>
            </a:r>
          </a:p>
          <a:p>
            <a:pPr>
              <a:lnSpc>
                <a:spcPct val="95000"/>
              </a:lnSpc>
              <a:spcBef>
                <a:spcPct val="0"/>
              </a:spcBef>
              <a:buFontTx/>
              <a:buNone/>
              <a:defRPr/>
            </a:pPr>
            <a:r>
              <a:rPr lang="en-US" sz="1650" dirty="0" smtClean="0">
                <a:latin typeface="Courier New" pitchFamily="49" charset="0"/>
              </a:rPr>
              <a:t>        // ... create panels for the button and label</a:t>
            </a:r>
          </a:p>
          <a:p>
            <a:pPr>
              <a:lnSpc>
                <a:spcPct val="95000"/>
              </a:lnSpc>
              <a:spcBef>
                <a:spcPct val="0"/>
              </a:spcBef>
              <a:buFontTx/>
              <a:buNone/>
              <a:defRPr/>
            </a:pPr>
            <a:r>
              <a:rPr lang="en-US" sz="1650" dirty="0" smtClean="0">
                <a:latin typeface="Courier New" pitchFamily="49" charset="0"/>
              </a:rPr>
              <a:t>        </a:t>
            </a:r>
          </a:p>
          <a:p>
            <a:pPr>
              <a:lnSpc>
                <a:spcPct val="95000"/>
              </a:lnSpc>
              <a:spcBef>
                <a:spcPct val="0"/>
              </a:spcBef>
              <a:buFontTx/>
              <a:buNone/>
              <a:defRPr/>
            </a:pPr>
            <a:r>
              <a:rPr lang="en-US" sz="1650" dirty="0" smtClean="0">
                <a:latin typeface="Courier New" pitchFamily="49" charset="0"/>
              </a:rPr>
              <a:t>        </a:t>
            </a:r>
            <a:r>
              <a:rPr lang="en-US" sz="1650" dirty="0" err="1" smtClean="0">
                <a:latin typeface="Courier New" pitchFamily="49" charset="0"/>
              </a:rPr>
              <a:t>ClickCountingLabel</a:t>
            </a:r>
            <a:r>
              <a:rPr lang="en-US" sz="1650" dirty="0" smtClean="0">
                <a:latin typeface="Courier New" pitchFamily="49" charset="0"/>
              </a:rPr>
              <a:t> label = new </a:t>
            </a:r>
            <a:r>
              <a:rPr lang="en-US" sz="1650" dirty="0" err="1" smtClean="0">
                <a:latin typeface="Courier New" pitchFamily="49" charset="0"/>
              </a:rPr>
              <a:t>ClickCountingLabel</a:t>
            </a:r>
            <a:r>
              <a:rPr lang="en-US" sz="1650" dirty="0" smtClean="0">
                <a:latin typeface="Courier New" pitchFamily="49" charset="0"/>
              </a:rPr>
              <a:t>();</a:t>
            </a:r>
          </a:p>
          <a:p>
            <a:pPr>
              <a:lnSpc>
                <a:spcPct val="95000"/>
              </a:lnSpc>
              <a:spcBef>
                <a:spcPct val="0"/>
              </a:spcBef>
              <a:buFontTx/>
              <a:buNone/>
              <a:defRPr/>
            </a:pPr>
            <a:r>
              <a:rPr lang="en-US" sz="1650" dirty="0" smtClean="0">
                <a:latin typeface="Courier New" pitchFamily="49" charset="0"/>
              </a:rPr>
              <a:t>        </a:t>
            </a:r>
            <a:r>
              <a:rPr lang="en-US" sz="1650" dirty="0" err="1" smtClean="0">
                <a:latin typeface="Courier New" pitchFamily="49" charset="0"/>
              </a:rPr>
              <a:t>labelPanel.add</a:t>
            </a:r>
            <a:r>
              <a:rPr lang="en-US" sz="1650" dirty="0" smtClean="0">
                <a:latin typeface="Courier New" pitchFamily="49" charset="0"/>
              </a:rPr>
              <a:t>(label);</a:t>
            </a:r>
          </a:p>
          <a:p>
            <a:pPr>
              <a:lnSpc>
                <a:spcPct val="95000"/>
              </a:lnSpc>
              <a:spcBef>
                <a:spcPct val="0"/>
              </a:spcBef>
              <a:buFontTx/>
              <a:buNone/>
              <a:defRPr/>
            </a:pPr>
            <a:endParaRPr lang="en-US" sz="1650" dirty="0" smtClean="0">
              <a:latin typeface="Courier New" pitchFamily="49" charset="0"/>
            </a:endParaRPr>
          </a:p>
          <a:p>
            <a:pPr>
              <a:lnSpc>
                <a:spcPct val="95000"/>
              </a:lnSpc>
              <a:spcBef>
                <a:spcPct val="0"/>
              </a:spcBef>
              <a:buFontTx/>
              <a:buNone/>
              <a:defRPr/>
            </a:pPr>
            <a:r>
              <a:rPr lang="en-US" sz="1650" dirty="0" smtClean="0">
                <a:latin typeface="Courier New" pitchFamily="49" charset="0"/>
              </a:rPr>
              <a:t>        </a:t>
            </a:r>
            <a:r>
              <a:rPr lang="en-US" sz="1650" dirty="0" err="1" smtClean="0">
                <a:latin typeface="Courier New" pitchFamily="49" charset="0"/>
              </a:rPr>
              <a:t>JButton</a:t>
            </a:r>
            <a:r>
              <a:rPr lang="en-US" sz="1650" dirty="0" smtClean="0">
                <a:latin typeface="Courier New" pitchFamily="49" charset="0"/>
              </a:rPr>
              <a:t> button = new </a:t>
            </a:r>
            <a:r>
              <a:rPr lang="en-US" sz="1650" dirty="0" err="1" smtClean="0">
                <a:latin typeface="Courier New" pitchFamily="49" charset="0"/>
              </a:rPr>
              <a:t>JButton</a:t>
            </a:r>
            <a:r>
              <a:rPr lang="en-US" sz="1650" dirty="0" smtClean="0">
                <a:latin typeface="Courier New" pitchFamily="49" charset="0"/>
              </a:rPr>
              <a:t>("Click Me!");</a:t>
            </a:r>
          </a:p>
          <a:p>
            <a:pPr>
              <a:lnSpc>
                <a:spcPct val="95000"/>
              </a:lnSpc>
              <a:spcBef>
                <a:spcPct val="0"/>
              </a:spcBef>
              <a:buFontTx/>
              <a:buNone/>
              <a:defRPr/>
            </a:pPr>
            <a:r>
              <a:rPr lang="en-US" sz="1650" dirty="0" smtClean="0">
                <a:latin typeface="Courier New" pitchFamily="49" charset="0"/>
              </a:rPr>
              <a:t>        </a:t>
            </a:r>
            <a:r>
              <a:rPr lang="en-US" sz="1650" dirty="0" err="1" smtClean="0">
                <a:latin typeface="Courier New" pitchFamily="49" charset="0"/>
              </a:rPr>
              <a:t>button.addActionListener</a:t>
            </a:r>
            <a:r>
              <a:rPr lang="en-US" sz="1650" dirty="0" smtClean="0">
                <a:latin typeface="Courier New" pitchFamily="49" charset="0"/>
              </a:rPr>
              <a:t>(label);</a:t>
            </a:r>
          </a:p>
          <a:p>
            <a:pPr>
              <a:lnSpc>
                <a:spcPct val="95000"/>
              </a:lnSpc>
              <a:spcBef>
                <a:spcPct val="0"/>
              </a:spcBef>
              <a:buFontTx/>
              <a:buNone/>
              <a:defRPr/>
            </a:pPr>
            <a:r>
              <a:rPr lang="en-US" sz="1650" dirty="0" smtClean="0">
                <a:latin typeface="Courier New" pitchFamily="49" charset="0"/>
              </a:rPr>
              <a:t>        </a:t>
            </a:r>
            <a:r>
              <a:rPr lang="en-US" sz="1650" dirty="0" err="1" smtClean="0">
                <a:latin typeface="Courier New" pitchFamily="49" charset="0"/>
              </a:rPr>
              <a:t>buttonPanel.add</a:t>
            </a:r>
            <a:r>
              <a:rPr lang="en-US" sz="1650" dirty="0" smtClean="0">
                <a:latin typeface="Courier New" pitchFamily="49" charset="0"/>
              </a:rPr>
              <a:t>(button);</a:t>
            </a:r>
          </a:p>
          <a:p>
            <a:pPr>
              <a:lnSpc>
                <a:spcPct val="95000"/>
              </a:lnSpc>
              <a:spcBef>
                <a:spcPct val="0"/>
              </a:spcBef>
              <a:buFontTx/>
              <a:buNone/>
              <a:defRPr/>
            </a:pPr>
            <a:endParaRPr lang="en-US" sz="1650" dirty="0" smtClean="0">
              <a:latin typeface="Courier New" pitchFamily="49" charset="0"/>
            </a:endParaRPr>
          </a:p>
          <a:p>
            <a:pPr>
              <a:lnSpc>
                <a:spcPct val="95000"/>
              </a:lnSpc>
              <a:spcBef>
                <a:spcPct val="0"/>
              </a:spcBef>
              <a:buFontTx/>
              <a:buNone/>
              <a:defRPr/>
            </a:pPr>
            <a:r>
              <a:rPr lang="en-US" sz="1650" dirty="0" smtClean="0">
                <a:latin typeface="Courier New" pitchFamily="49" charset="0"/>
              </a:rPr>
              <a:t>        add(</a:t>
            </a:r>
            <a:r>
              <a:rPr lang="en-US" sz="1650" dirty="0" err="1" smtClean="0">
                <a:latin typeface="Courier New" pitchFamily="49" charset="0"/>
              </a:rPr>
              <a:t>buttonPanel</a:t>
            </a:r>
            <a:r>
              <a:rPr lang="en-US" sz="1650" dirty="0" smtClean="0">
                <a:latin typeface="Courier New" pitchFamily="49" charset="0"/>
              </a:rPr>
              <a:t>, </a:t>
            </a:r>
            <a:r>
              <a:rPr lang="en-US" sz="1650" dirty="0" err="1" smtClean="0">
                <a:latin typeface="Courier New" pitchFamily="49" charset="0"/>
              </a:rPr>
              <a:t>BorderLayout.NORTH</a:t>
            </a:r>
            <a:r>
              <a:rPr lang="en-US" sz="1650" dirty="0" smtClean="0">
                <a:latin typeface="Courier New" pitchFamily="49" charset="0"/>
              </a:rPr>
              <a:t>);</a:t>
            </a:r>
          </a:p>
          <a:p>
            <a:pPr>
              <a:lnSpc>
                <a:spcPct val="95000"/>
              </a:lnSpc>
              <a:spcBef>
                <a:spcPct val="0"/>
              </a:spcBef>
              <a:buFontTx/>
              <a:buNone/>
              <a:defRPr/>
            </a:pPr>
            <a:r>
              <a:rPr lang="en-US" sz="1650" dirty="0" smtClean="0">
                <a:latin typeface="Courier New" pitchFamily="49" charset="0"/>
              </a:rPr>
              <a:t>        add(</a:t>
            </a:r>
            <a:r>
              <a:rPr lang="en-US" sz="1650" dirty="0" err="1" smtClean="0">
                <a:latin typeface="Courier New" pitchFamily="49" charset="0"/>
              </a:rPr>
              <a:t>labelPanel</a:t>
            </a:r>
            <a:r>
              <a:rPr lang="en-US" sz="1650" dirty="0" smtClean="0">
                <a:latin typeface="Courier New" pitchFamily="49" charset="0"/>
              </a:rPr>
              <a:t>, </a:t>
            </a:r>
            <a:r>
              <a:rPr lang="en-US" sz="1650" dirty="0" err="1" smtClean="0">
                <a:latin typeface="Courier New" pitchFamily="49" charset="0"/>
              </a:rPr>
              <a:t>BorderLayout.CENTER</a:t>
            </a:r>
            <a:r>
              <a:rPr lang="en-US" sz="1650" dirty="0" smtClean="0">
                <a:latin typeface="Courier New" pitchFamily="49" charset="0"/>
              </a:rPr>
              <a:t>);</a:t>
            </a:r>
          </a:p>
          <a:p>
            <a:pPr>
              <a:lnSpc>
                <a:spcPct val="95000"/>
              </a:lnSpc>
              <a:spcBef>
                <a:spcPct val="0"/>
              </a:spcBef>
              <a:buFontTx/>
              <a:buNone/>
              <a:defRPr/>
            </a:pPr>
            <a:endParaRPr lang="en-US" sz="1650" dirty="0" smtClean="0">
              <a:latin typeface="Courier New" pitchFamily="49" charset="0"/>
            </a:endParaRPr>
          </a:p>
          <a:p>
            <a:pPr>
              <a:lnSpc>
                <a:spcPct val="95000"/>
              </a:lnSpc>
              <a:spcBef>
                <a:spcPct val="0"/>
              </a:spcBef>
              <a:buFontTx/>
              <a:buNone/>
              <a:defRPr/>
            </a:pPr>
            <a:r>
              <a:rPr lang="en-US" sz="1650" dirty="0" smtClean="0">
                <a:latin typeface="Courier New" pitchFamily="49" charset="0"/>
              </a:rPr>
              <a:t>        // ... add panels to frame (to its content pane)</a:t>
            </a:r>
          </a:p>
          <a:p>
            <a:pPr>
              <a:lnSpc>
                <a:spcPct val="95000"/>
              </a:lnSpc>
              <a:spcBef>
                <a:spcPct val="0"/>
              </a:spcBef>
              <a:buFontTx/>
              <a:buNone/>
              <a:defRPr/>
            </a:pPr>
            <a:r>
              <a:rPr lang="en-US" sz="1650" dirty="0" smtClean="0">
                <a:latin typeface="Courier New" pitchFamily="49" charset="0"/>
              </a:rPr>
              <a:t>      } </a:t>
            </a:r>
          </a:p>
          <a:p>
            <a:pPr>
              <a:lnSpc>
                <a:spcPct val="95000"/>
              </a:lnSpc>
              <a:spcBef>
                <a:spcPct val="0"/>
              </a:spcBef>
              <a:buFontTx/>
              <a:buNone/>
              <a:defRPr/>
            </a:pPr>
            <a:r>
              <a:rPr lang="en-US" sz="1650" dirty="0" smtClean="0">
                <a:latin typeface="Courier New" pitchFamily="49"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026"/>
          <p:cNvSpPr>
            <a:spLocks noGrp="1" noChangeArrowheads="1"/>
          </p:cNvSpPr>
          <p:nvPr>
            <p:ph type="title"/>
          </p:nvPr>
        </p:nvSpPr>
        <p:spPr/>
        <p:txBody>
          <a:bodyPr>
            <a:normAutofit fontScale="90000"/>
          </a:bodyPr>
          <a:lstStyle/>
          <a:p>
            <a:r>
              <a:rPr lang="en-US" smtClean="0"/>
              <a:t>Example:  </a:t>
            </a:r>
            <a:r>
              <a:rPr lang="en-US" smtClean="0">
                <a:latin typeface="Courier New" pitchFamily="49" charset="0"/>
              </a:rPr>
              <a:t>ButtonCounter</a:t>
            </a:r>
            <a:r>
              <a:rPr lang="en-US" sz="2400" smtClean="0"/>
              <a:t/>
            </a:r>
            <a:br>
              <a:rPr lang="en-US" sz="2400" smtClean="0"/>
            </a:br>
            <a:r>
              <a:rPr lang="en-US" sz="2600" smtClean="0"/>
              <a:t>(continued)</a:t>
            </a:r>
          </a:p>
        </p:txBody>
      </p:sp>
      <p:pic>
        <p:nvPicPr>
          <p:cNvPr id="13317" name="Picture 1029"/>
          <p:cNvPicPr>
            <a:picLocks noChangeAspect="1" noChangeArrowheads="1"/>
          </p:cNvPicPr>
          <p:nvPr/>
        </p:nvPicPr>
        <p:blipFill>
          <a:blip r:embed="rId3" cstate="print"/>
          <a:srcRect/>
          <a:stretch>
            <a:fillRect/>
          </a:stretch>
        </p:blipFill>
        <p:spPr bwMode="auto">
          <a:xfrm>
            <a:off x="2667000" y="2209800"/>
            <a:ext cx="3810000" cy="1524000"/>
          </a:xfrm>
          <a:prstGeom prst="rect">
            <a:avLst/>
          </a:prstGeom>
          <a:noFill/>
          <a:ln w="9525">
            <a:noFill/>
            <a:miter lim="800000"/>
            <a:headEnd type="none" w="sm" len="sm"/>
            <a:tailEnd type="none" w="sm" len="sm"/>
          </a:ln>
        </p:spPr>
      </p:pic>
      <p:sp>
        <p:nvSpPr>
          <p:cNvPr id="13318" name="Rectangle 1030"/>
          <p:cNvSpPr>
            <a:spLocks noChangeArrowheads="1"/>
          </p:cNvSpPr>
          <p:nvPr/>
        </p:nvSpPr>
        <p:spPr bwMode="auto">
          <a:xfrm>
            <a:off x="2647950" y="4724400"/>
            <a:ext cx="3848100" cy="831850"/>
          </a:xfrm>
          <a:prstGeom prst="rect">
            <a:avLst/>
          </a:prstGeom>
          <a:noFill/>
          <a:ln w="9525">
            <a:solidFill>
              <a:schemeClr val="tx1"/>
            </a:solidFill>
            <a:miter lim="800000"/>
            <a:headEnd type="none" w="sm" len="sm"/>
            <a:tailEnd type="none" w="sm" len="sm"/>
          </a:ln>
        </p:spPr>
        <p:txBody>
          <a:bodyPr wrap="none" lIns="92075" tIns="46038" rIns="92075" bIns="46038" anchor="ctr">
            <a:spAutoFit/>
          </a:bodyPr>
          <a:lstStyle/>
          <a:p>
            <a:pPr algn="l"/>
            <a:r>
              <a:rPr lang="en-US">
                <a:latin typeface="Courier New" pitchFamily="49" charset="0"/>
              </a:rPr>
              <a:t>button</a:t>
            </a:r>
            <a:r>
              <a:rPr lang="en-US"/>
              <a:t> is an event source</a:t>
            </a:r>
          </a:p>
          <a:p>
            <a:pPr algn="l"/>
            <a:r>
              <a:rPr lang="en-US">
                <a:latin typeface="Courier New" pitchFamily="49" charset="0"/>
              </a:rPr>
              <a:t>label</a:t>
            </a:r>
            <a:r>
              <a:rPr lang="en-US"/>
              <a:t> is an event listener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Related Patterns</a:t>
            </a:r>
            <a:endParaRPr lang="en-US" dirty="0"/>
          </a:p>
        </p:txBody>
      </p:sp>
      <p:sp>
        <p:nvSpPr>
          <p:cNvPr id="9" name="Content Placeholder 8"/>
          <p:cNvSpPr>
            <a:spLocks noGrp="1"/>
          </p:cNvSpPr>
          <p:nvPr>
            <p:ph sz="quarter" idx="1"/>
          </p:nvPr>
        </p:nvSpPr>
        <p:spPr/>
        <p:txBody>
          <a:bodyPr/>
          <a:lstStyle/>
          <a:p>
            <a:r>
              <a:rPr lang="en-US" dirty="0" smtClean="0"/>
              <a:t>If a ChangeManager is used, it acts as a </a:t>
            </a:r>
            <a:r>
              <a:rPr lang="en-US" i="1" dirty="0" smtClean="0">
                <a:solidFill>
                  <a:schemeClr val="accent1"/>
                </a:solidFill>
              </a:rPr>
              <a:t>Mediator</a:t>
            </a:r>
            <a:r>
              <a:rPr lang="en-US" dirty="0" smtClean="0"/>
              <a:t> between subjects and observers.</a:t>
            </a:r>
          </a:p>
          <a:p>
            <a:r>
              <a:rPr lang="en-US" dirty="0" smtClean="0"/>
              <a:t>A ChangeManager would often be implemented as a </a:t>
            </a:r>
            <a:r>
              <a:rPr lang="en-US" i="1" dirty="0" smtClean="0">
                <a:solidFill>
                  <a:schemeClr val="accent1"/>
                </a:solidFill>
              </a:rPr>
              <a:t>Singleton</a:t>
            </a:r>
            <a:r>
              <a:rPr lang="en-US"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sz="quarter" idx="1"/>
          </p:nvPr>
        </p:nvSpPr>
        <p:spPr/>
        <p:txBody>
          <a:bodyPr>
            <a:normAutofit fontScale="92500"/>
          </a:bodyPr>
          <a:lstStyle/>
          <a:p>
            <a:r>
              <a:rPr lang="en-US" dirty="0" smtClean="0"/>
              <a:t>Observer pattern (Wikipedia)</a:t>
            </a:r>
          </a:p>
          <a:p>
            <a:pPr lvl="1">
              <a:buNone/>
            </a:pPr>
            <a:r>
              <a:rPr lang="en-US" dirty="0" smtClean="0">
                <a:hlinkClick r:id="rId2"/>
              </a:rPr>
              <a:t>http://en.wikipedia.org/wiki/Observer_pattern</a:t>
            </a:r>
            <a:endParaRPr lang="en-US" dirty="0" smtClean="0"/>
          </a:p>
          <a:p>
            <a:r>
              <a:rPr lang="en-US" dirty="0" smtClean="0"/>
              <a:t>Observer Pattern (Object-Oriented Design)</a:t>
            </a:r>
          </a:p>
          <a:p>
            <a:pPr lvl="1">
              <a:buNone/>
            </a:pPr>
            <a:r>
              <a:rPr lang="en-US" dirty="0" smtClean="0">
                <a:hlinkClick r:id="rId3"/>
              </a:rPr>
              <a:t>http://www.oodesign.com/observer-pattern.html</a:t>
            </a:r>
            <a:r>
              <a:rPr lang="en-US" dirty="0" smtClean="0"/>
              <a:t> </a:t>
            </a:r>
          </a:p>
          <a:p>
            <a:r>
              <a:rPr lang="en-US" dirty="0" smtClean="0"/>
              <a:t>The Observer Pattern (Bob </a:t>
            </a:r>
            <a:r>
              <a:rPr lang="en-US" dirty="0" err="1" smtClean="0"/>
              <a:t>Tarr</a:t>
            </a:r>
            <a:r>
              <a:rPr lang="en-US" dirty="0" smtClean="0"/>
              <a:t>)</a:t>
            </a:r>
          </a:p>
          <a:p>
            <a:pPr lvl="1">
              <a:buNone/>
            </a:pPr>
            <a:r>
              <a:rPr lang="en-US" dirty="0" smtClean="0">
                <a:hlinkClick r:id="rId4"/>
              </a:rPr>
              <a:t>http://userpages.umbc.edu/~tarr/dp/lectures/Observer-2pp.pdf</a:t>
            </a:r>
            <a:endParaRPr lang="en-US" dirty="0" smtClean="0"/>
          </a:p>
          <a:p>
            <a:r>
              <a:rPr lang="en-US" dirty="0" smtClean="0"/>
              <a:t>Exploring the Observer Design Pattern</a:t>
            </a:r>
            <a:br>
              <a:rPr lang="en-US" dirty="0" smtClean="0"/>
            </a:br>
            <a:r>
              <a:rPr lang="en-US" dirty="0" smtClean="0"/>
              <a:t>(Purdy and Richter)</a:t>
            </a:r>
          </a:p>
          <a:p>
            <a:pPr lvl="1">
              <a:buNone/>
            </a:pPr>
            <a:r>
              <a:rPr lang="en-US" dirty="0" smtClean="0">
                <a:hlinkClick r:id="rId5"/>
              </a:rPr>
              <a:t>http://msdn.microsoft.com/en-us/library/ee817669.aspx</a:t>
            </a:r>
            <a:r>
              <a:rPr lang="en-US" dirty="0" smtClean="0"/>
              <a:t> </a:t>
            </a:r>
          </a:p>
          <a:p>
            <a:r>
              <a:rPr lang="en-US" dirty="0" smtClean="0"/>
              <a:t>Observer Design Pattern (Brian Malloy)</a:t>
            </a:r>
          </a:p>
          <a:p>
            <a:pPr lvl="1">
              <a:buNone/>
            </a:pPr>
            <a:r>
              <a:rPr lang="en-US" dirty="0" smtClean="0">
                <a:hlinkClick r:id="rId6"/>
              </a:rPr>
              <a:t>http://www.cs.clemson.edu/~malloy/courses/patterns/observer.html</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a:t>
            </a:r>
            <a:br>
              <a:rPr lang="en-US" dirty="0" smtClean="0"/>
            </a:br>
            <a:r>
              <a:rPr lang="en-US" sz="2800" dirty="0" smtClean="0"/>
              <a:t>(continued)</a:t>
            </a:r>
            <a:endParaRPr lang="en-US" sz="2800" dirty="0"/>
          </a:p>
        </p:txBody>
      </p:sp>
      <p:grpSp>
        <p:nvGrpSpPr>
          <p:cNvPr id="44" name="Group 43"/>
          <p:cNvGrpSpPr/>
          <p:nvPr/>
        </p:nvGrpSpPr>
        <p:grpSpPr>
          <a:xfrm>
            <a:off x="1066800" y="2133600"/>
            <a:ext cx="7010400" cy="2453640"/>
            <a:chOff x="1066800" y="2362200"/>
            <a:chExt cx="7010400" cy="2453640"/>
          </a:xfrm>
        </p:grpSpPr>
        <p:sp>
          <p:nvSpPr>
            <p:cNvPr id="6" name="Rectangle 5"/>
            <p:cNvSpPr/>
            <p:nvPr/>
          </p:nvSpPr>
          <p:spPr bwMode="auto">
            <a:xfrm>
              <a:off x="3108960" y="4267200"/>
              <a:ext cx="2926080" cy="54864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Spreadsheet Data</a:t>
              </a:r>
            </a:p>
          </p:txBody>
        </p:sp>
        <p:sp>
          <p:nvSpPr>
            <p:cNvPr id="7" name="Rectangle 6"/>
            <p:cNvSpPr/>
            <p:nvPr/>
          </p:nvSpPr>
          <p:spPr bwMode="auto">
            <a:xfrm>
              <a:off x="1066800" y="2362200"/>
              <a:ext cx="1828800" cy="54864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Table</a:t>
              </a:r>
              <a:r>
                <a:rPr kumimoji="0" lang="en-US" sz="2400" b="0" i="0" u="none" strike="noStrike" cap="none" normalizeH="0" dirty="0" smtClean="0">
                  <a:ln>
                    <a:noFill/>
                  </a:ln>
                  <a:solidFill>
                    <a:schemeClr val="tx1"/>
                  </a:solidFill>
                  <a:effectLst/>
                  <a:latin typeface="Arial" charset="0"/>
                </a:rPr>
                <a:t> View</a:t>
              </a:r>
              <a:endParaRPr kumimoji="0" lang="en-US" sz="24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657600" y="2362200"/>
              <a:ext cx="1828800" cy="54864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Bar</a:t>
              </a:r>
              <a:r>
                <a:rPr kumimoji="0" lang="en-US" sz="2400" b="0" i="0" u="none" strike="noStrike" cap="none" normalizeH="0" dirty="0" smtClean="0">
                  <a:ln>
                    <a:noFill/>
                  </a:ln>
                  <a:solidFill>
                    <a:schemeClr val="tx1"/>
                  </a:solidFill>
                  <a:effectLst/>
                  <a:latin typeface="Arial" charset="0"/>
                </a:rPr>
                <a:t> Graph</a:t>
              </a:r>
              <a:endParaRPr kumimoji="0" lang="en-US" sz="24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248400" y="2362200"/>
              <a:ext cx="1828800" cy="548640"/>
            </a:xfrm>
            <a:prstGeom prst="rect">
              <a:avLst/>
            </a:prstGeom>
            <a:noFill/>
            <a:ln w="12700"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Pie Chart</a:t>
              </a:r>
            </a:p>
          </p:txBody>
        </p:sp>
        <p:sp>
          <p:nvSpPr>
            <p:cNvPr id="10" name="AutoShape 24"/>
            <p:cNvSpPr>
              <a:spLocks noChangeArrowheads="1"/>
            </p:cNvSpPr>
            <p:nvPr/>
          </p:nvSpPr>
          <p:spPr bwMode="auto">
            <a:xfrm>
              <a:off x="3108960"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nvGrpSpPr>
            <p:cNvPr id="14" name="Group 13"/>
            <p:cNvGrpSpPr/>
            <p:nvPr/>
          </p:nvGrpSpPr>
          <p:grpSpPr>
            <a:xfrm>
              <a:off x="4313238" y="4267200"/>
              <a:ext cx="517525" cy="136525"/>
              <a:chOff x="4283075" y="4267200"/>
              <a:chExt cx="517525" cy="136525"/>
            </a:xfrm>
          </p:grpSpPr>
          <p:sp>
            <p:nvSpPr>
              <p:cNvPr id="11" name="AutoShape 24"/>
              <p:cNvSpPr>
                <a:spLocks noChangeArrowheads="1"/>
              </p:cNvSpPr>
              <p:nvPr/>
            </p:nvSpPr>
            <p:spPr bwMode="auto">
              <a:xfrm>
                <a:off x="4283075"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12" name="AutoShape 24"/>
              <p:cNvSpPr>
                <a:spLocks noChangeArrowheads="1"/>
              </p:cNvSpPr>
              <p:nvPr/>
            </p:nvSpPr>
            <p:spPr bwMode="auto">
              <a:xfrm>
                <a:off x="4664075"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sp>
          <p:nvSpPr>
            <p:cNvPr id="13" name="AutoShape 24"/>
            <p:cNvSpPr>
              <a:spLocks noChangeArrowheads="1"/>
            </p:cNvSpPr>
            <p:nvPr/>
          </p:nvSpPr>
          <p:spPr bwMode="auto">
            <a:xfrm>
              <a:off x="5898515"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nvGrpSpPr>
            <p:cNvPr id="16" name="Group 15"/>
            <p:cNvGrpSpPr/>
            <p:nvPr/>
          </p:nvGrpSpPr>
          <p:grpSpPr>
            <a:xfrm>
              <a:off x="4313238" y="2774315"/>
              <a:ext cx="517525" cy="136525"/>
              <a:chOff x="4283075" y="4267200"/>
              <a:chExt cx="517525" cy="136525"/>
            </a:xfrm>
          </p:grpSpPr>
          <p:sp>
            <p:nvSpPr>
              <p:cNvPr id="17" name="AutoShape 24"/>
              <p:cNvSpPr>
                <a:spLocks noChangeArrowheads="1"/>
              </p:cNvSpPr>
              <p:nvPr/>
            </p:nvSpPr>
            <p:spPr bwMode="auto">
              <a:xfrm>
                <a:off x="4283075"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18" name="AutoShape 24"/>
              <p:cNvSpPr>
                <a:spLocks noChangeArrowheads="1"/>
              </p:cNvSpPr>
              <p:nvPr/>
            </p:nvSpPr>
            <p:spPr bwMode="auto">
              <a:xfrm>
                <a:off x="4664075" y="426720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grpSp>
        <p:cxnSp>
          <p:nvCxnSpPr>
            <p:cNvPr id="20" name="Shape 19"/>
            <p:cNvCxnSpPr>
              <a:stCxn id="7" idx="2"/>
              <a:endCxn id="6" idx="1"/>
            </p:cNvCxnSpPr>
            <p:nvPr/>
          </p:nvCxnSpPr>
          <p:spPr bwMode="auto">
            <a:xfrm rot="16200000" flipH="1">
              <a:off x="1729740" y="3162300"/>
              <a:ext cx="1630680" cy="1127760"/>
            </a:xfrm>
            <a:prstGeom prst="bentConnector2">
              <a:avLst/>
            </a:prstGeom>
            <a:noFill/>
            <a:ln w="12700" cap="flat" cmpd="sng" algn="ctr">
              <a:solidFill>
                <a:schemeClr val="tx1"/>
              </a:solidFill>
              <a:prstDash val="dash"/>
              <a:round/>
              <a:headEnd type="none" w="med" len="med"/>
              <a:tailEnd type="stealth" w="lg" len="lg"/>
            </a:ln>
            <a:effectLst/>
          </p:spPr>
        </p:cxnSp>
        <p:cxnSp>
          <p:nvCxnSpPr>
            <p:cNvPr id="22" name="Shape 21"/>
            <p:cNvCxnSpPr>
              <a:stCxn id="10" idx="0"/>
              <a:endCxn id="7" idx="3"/>
            </p:cNvCxnSpPr>
            <p:nvPr/>
          </p:nvCxnSpPr>
          <p:spPr bwMode="auto">
            <a:xfrm rot="16200000" flipV="1">
              <a:off x="2221072" y="3311048"/>
              <a:ext cx="1630680" cy="281623"/>
            </a:xfrm>
            <a:prstGeom prst="bentConnector2">
              <a:avLst/>
            </a:prstGeom>
            <a:noFill/>
            <a:ln w="12700" cap="flat" cmpd="sng" algn="ctr">
              <a:solidFill>
                <a:schemeClr val="tx1"/>
              </a:solidFill>
              <a:prstDash val="solid"/>
              <a:round/>
              <a:headEnd type="none" w="med" len="med"/>
              <a:tailEnd type="stealth" w="lg" len="lg"/>
            </a:ln>
            <a:effectLst/>
          </p:spPr>
        </p:cxnSp>
        <p:cxnSp>
          <p:nvCxnSpPr>
            <p:cNvPr id="24" name="Elbow Connector 23"/>
            <p:cNvCxnSpPr>
              <a:stCxn id="17" idx="2"/>
              <a:endCxn id="11" idx="0"/>
            </p:cNvCxnSpPr>
            <p:nvPr/>
          </p:nvCxnSpPr>
          <p:spPr bwMode="auto">
            <a:xfrm>
              <a:off x="4381501" y="2910840"/>
              <a:ext cx="0" cy="1356360"/>
            </a:xfrm>
            <a:prstGeom prst="straightConnector1">
              <a:avLst/>
            </a:prstGeom>
            <a:noFill/>
            <a:ln w="12700" cap="flat" cmpd="sng" algn="ctr">
              <a:solidFill>
                <a:schemeClr val="tx1"/>
              </a:solidFill>
              <a:prstDash val="dash"/>
              <a:round/>
              <a:headEnd type="none" w="med" len="med"/>
              <a:tailEnd type="stealth" w="lg" len="lg"/>
            </a:ln>
            <a:effectLst/>
          </p:spPr>
        </p:cxnSp>
        <p:cxnSp>
          <p:nvCxnSpPr>
            <p:cNvPr id="26" name="Elbow Connector 25"/>
            <p:cNvCxnSpPr>
              <a:stCxn id="12" idx="0"/>
              <a:endCxn id="18" idx="2"/>
            </p:cNvCxnSpPr>
            <p:nvPr/>
          </p:nvCxnSpPr>
          <p:spPr bwMode="auto">
            <a:xfrm flipV="1">
              <a:off x="4762501" y="2910840"/>
              <a:ext cx="0" cy="1356360"/>
            </a:xfrm>
            <a:prstGeom prst="straightConnector1">
              <a:avLst/>
            </a:prstGeom>
            <a:noFill/>
            <a:ln w="12700" cap="flat" cmpd="sng" algn="ctr">
              <a:solidFill>
                <a:schemeClr val="tx1"/>
              </a:solidFill>
              <a:prstDash val="solid"/>
              <a:round/>
              <a:headEnd type="none" w="med" len="med"/>
              <a:tailEnd type="stealth" w="lg" len="lg"/>
            </a:ln>
            <a:effectLst/>
          </p:spPr>
        </p:cxnSp>
        <p:cxnSp>
          <p:nvCxnSpPr>
            <p:cNvPr id="28" name="Shape 27"/>
            <p:cNvCxnSpPr>
              <a:stCxn id="9" idx="2"/>
              <a:endCxn id="6" idx="3"/>
            </p:cNvCxnSpPr>
            <p:nvPr/>
          </p:nvCxnSpPr>
          <p:spPr bwMode="auto">
            <a:xfrm rot="5400000">
              <a:off x="5783580" y="3162300"/>
              <a:ext cx="1630680" cy="1127760"/>
            </a:xfrm>
            <a:prstGeom prst="bentConnector2">
              <a:avLst/>
            </a:prstGeom>
            <a:noFill/>
            <a:ln w="12700" cap="flat" cmpd="sng" algn="ctr">
              <a:solidFill>
                <a:schemeClr val="tx1"/>
              </a:solidFill>
              <a:prstDash val="dash"/>
              <a:round/>
              <a:headEnd type="none" w="med" len="med"/>
              <a:tailEnd type="stealth" w="lg" len="lg"/>
            </a:ln>
            <a:effectLst/>
          </p:spPr>
        </p:cxnSp>
        <p:cxnSp>
          <p:nvCxnSpPr>
            <p:cNvPr id="30" name="Shape 29"/>
            <p:cNvCxnSpPr>
              <a:stCxn id="13" idx="0"/>
              <a:endCxn id="9" idx="1"/>
            </p:cNvCxnSpPr>
            <p:nvPr/>
          </p:nvCxnSpPr>
          <p:spPr bwMode="auto">
            <a:xfrm rot="5400000" flipH="1" flipV="1">
              <a:off x="5292249" y="3311049"/>
              <a:ext cx="1630680" cy="281622"/>
            </a:xfrm>
            <a:prstGeom prst="bentConnector2">
              <a:avLst/>
            </a:prstGeom>
            <a:noFill/>
            <a:ln w="12700" cap="flat" cmpd="sng" algn="ctr">
              <a:solidFill>
                <a:schemeClr val="tx1"/>
              </a:solidFill>
              <a:prstDash val="solid"/>
              <a:round/>
              <a:headEnd type="none" w="med" len="med"/>
              <a:tailEnd type="stealth" w="lg" len="lg"/>
            </a:ln>
            <a:effectLst/>
          </p:spPr>
        </p:cxnSp>
      </p:grpSp>
      <p:grpSp>
        <p:nvGrpSpPr>
          <p:cNvPr id="43" name="Group 42"/>
          <p:cNvGrpSpPr/>
          <p:nvPr/>
        </p:nvGrpSpPr>
        <p:grpSpPr>
          <a:xfrm>
            <a:off x="2322037" y="5181600"/>
            <a:ext cx="4688363" cy="857310"/>
            <a:chOff x="1828800" y="5162490"/>
            <a:chExt cx="4688363" cy="857310"/>
          </a:xfrm>
        </p:grpSpPr>
        <p:sp>
          <p:nvSpPr>
            <p:cNvPr id="34" name="AutoShape 24"/>
            <p:cNvSpPr>
              <a:spLocks noChangeArrowheads="1"/>
            </p:cNvSpPr>
            <p:nvPr/>
          </p:nvSpPr>
          <p:spPr bwMode="auto">
            <a:xfrm>
              <a:off x="1828800" y="529428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35" name="AutoShape 24"/>
            <p:cNvSpPr>
              <a:spLocks noChangeArrowheads="1"/>
            </p:cNvSpPr>
            <p:nvPr/>
          </p:nvSpPr>
          <p:spPr bwMode="auto">
            <a:xfrm>
              <a:off x="3794125" y="529428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37" name="Straight Arrow Connector 36"/>
            <p:cNvCxnSpPr>
              <a:stCxn id="34" idx="3"/>
              <a:endCxn id="35" idx="1"/>
            </p:cNvCxnSpPr>
            <p:nvPr/>
          </p:nvCxnSpPr>
          <p:spPr bwMode="auto">
            <a:xfrm>
              <a:off x="1965325" y="5362546"/>
              <a:ext cx="1828800" cy="0"/>
            </a:xfrm>
            <a:prstGeom prst="straightConnector1">
              <a:avLst/>
            </a:prstGeom>
            <a:noFill/>
            <a:ln w="12700" cap="flat" cmpd="sng" algn="ctr">
              <a:solidFill>
                <a:schemeClr val="tx1"/>
              </a:solidFill>
              <a:prstDash val="dash"/>
              <a:round/>
              <a:headEnd type="none" w="med" len="med"/>
              <a:tailEnd type="stealth" w="lg" len="lg"/>
            </a:ln>
            <a:effectLst/>
          </p:spPr>
        </p:cxnSp>
        <p:sp>
          <p:nvSpPr>
            <p:cNvPr id="38" name="AutoShape 24"/>
            <p:cNvSpPr>
              <a:spLocks noChangeArrowheads="1"/>
            </p:cNvSpPr>
            <p:nvPr/>
          </p:nvSpPr>
          <p:spPr bwMode="auto">
            <a:xfrm>
              <a:off x="1828800" y="575148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39" name="AutoShape 24"/>
            <p:cNvSpPr>
              <a:spLocks noChangeArrowheads="1"/>
            </p:cNvSpPr>
            <p:nvPr/>
          </p:nvSpPr>
          <p:spPr bwMode="auto">
            <a:xfrm>
              <a:off x="3794125" y="5751483"/>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40" name="Straight Arrow Connector 39"/>
            <p:cNvCxnSpPr>
              <a:stCxn id="38" idx="3"/>
              <a:endCxn id="39" idx="1"/>
            </p:cNvCxnSpPr>
            <p:nvPr/>
          </p:nvCxnSpPr>
          <p:spPr bwMode="auto">
            <a:xfrm>
              <a:off x="1965325" y="5819746"/>
              <a:ext cx="18288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41" name="TextBox 40"/>
            <p:cNvSpPr txBox="1"/>
            <p:nvPr/>
          </p:nvSpPr>
          <p:spPr>
            <a:xfrm>
              <a:off x="4038600" y="5162490"/>
              <a:ext cx="2478563" cy="400110"/>
            </a:xfrm>
            <a:prstGeom prst="rect">
              <a:avLst/>
            </a:prstGeom>
            <a:noFill/>
          </p:spPr>
          <p:txBody>
            <a:bodyPr wrap="none" rtlCol="0">
              <a:spAutoFit/>
            </a:bodyPr>
            <a:lstStyle/>
            <a:p>
              <a:r>
                <a:rPr lang="en-US" sz="2000" dirty="0" smtClean="0"/>
                <a:t>request/modification</a:t>
              </a:r>
              <a:endParaRPr lang="en-US" sz="2000" dirty="0"/>
            </a:p>
          </p:txBody>
        </p:sp>
        <p:sp>
          <p:nvSpPr>
            <p:cNvPr id="42" name="TextBox 41"/>
            <p:cNvSpPr txBox="1"/>
            <p:nvPr/>
          </p:nvSpPr>
          <p:spPr>
            <a:xfrm>
              <a:off x="4038600" y="5619690"/>
              <a:ext cx="2323072" cy="400110"/>
            </a:xfrm>
            <a:prstGeom prst="rect">
              <a:avLst/>
            </a:prstGeom>
            <a:noFill/>
          </p:spPr>
          <p:txBody>
            <a:bodyPr wrap="none" rtlCol="0">
              <a:spAutoFit/>
            </a:bodyPr>
            <a:lstStyle/>
            <a:p>
              <a:r>
                <a:rPr lang="en-US" sz="2000" dirty="0" smtClean="0"/>
                <a:t>change notification</a:t>
              </a:r>
              <a:endParaRPr lang="en-US" sz="20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2"/>
          <p:cNvSpPr>
            <a:spLocks noGrp="1" noChangeArrowheads="1"/>
          </p:cNvSpPr>
          <p:nvPr>
            <p:ph type="title"/>
          </p:nvPr>
        </p:nvSpPr>
        <p:spPr/>
        <p:txBody>
          <a:bodyPr/>
          <a:lstStyle/>
          <a:p>
            <a:pPr eaLnBrk="1" hangingPunct="1"/>
            <a:r>
              <a:rPr lang="en-US" dirty="0" smtClean="0"/>
              <a:t>Observer Pattern</a:t>
            </a:r>
          </a:p>
        </p:txBody>
      </p:sp>
      <p:sp>
        <p:nvSpPr>
          <p:cNvPr id="36867" name="Rectangle 13"/>
          <p:cNvSpPr>
            <a:spLocks noGrp="1" noChangeArrowheads="1"/>
          </p:cNvSpPr>
          <p:nvPr>
            <p:ph sz="quarter" idx="1"/>
          </p:nvPr>
        </p:nvSpPr>
        <p:spPr/>
        <p:txBody>
          <a:bodyPr>
            <a:normAutofit fontScale="92500" lnSpcReduction="10000"/>
          </a:bodyPr>
          <a:lstStyle/>
          <a:p>
            <a:pPr eaLnBrk="1" hangingPunct="1"/>
            <a:r>
              <a:rPr lang="en-US" dirty="0" smtClean="0"/>
              <a:t>Intent:  Define a one-to-many dependency between objects so that when one object changes state, all its dependents are notified and updated automatically.</a:t>
            </a:r>
          </a:p>
          <a:p>
            <a:pPr eaLnBrk="1" hangingPunct="1"/>
            <a:r>
              <a:rPr lang="en-US" dirty="0" smtClean="0"/>
              <a:t>Also Known As:  Publish-Subscribe, Model-View</a:t>
            </a:r>
          </a:p>
          <a:p>
            <a:r>
              <a:rPr lang="en-US" dirty="0" smtClean="0"/>
              <a:t>Applicability:  Use the Observer pattern</a:t>
            </a:r>
          </a:p>
          <a:p>
            <a:pPr lvl="1"/>
            <a:r>
              <a:rPr lang="en-US" dirty="0" smtClean="0"/>
              <a:t>when a change to one object requires changing others, and you don’t know how many objects need to be changed.</a:t>
            </a:r>
          </a:p>
          <a:p>
            <a:pPr lvl="1"/>
            <a:r>
              <a:rPr lang="en-US" dirty="0" smtClean="0"/>
              <a:t>when an object should be able to notify other objects without making assumptions about who these objects are;  i.e., you don’t want these objects tightly coupled.</a:t>
            </a:r>
          </a:p>
          <a:p>
            <a:pPr lvl="1"/>
            <a:r>
              <a:rPr lang="en-US" dirty="0" smtClean="0"/>
              <a:t>when an abstraction has two aspects, one dependent on the other.  Encapsulating these aspects in separate objects lets you vary and reuse them independently.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dirty="0" smtClean="0"/>
              <a:t>Observer Pattern</a:t>
            </a:r>
            <a:br>
              <a:rPr lang="en-US" dirty="0" smtClean="0"/>
            </a:br>
            <a:r>
              <a:rPr lang="en-US" sz="2800" dirty="0" smtClean="0"/>
              <a:t>(continued)</a:t>
            </a:r>
          </a:p>
        </p:txBody>
      </p:sp>
      <p:sp>
        <p:nvSpPr>
          <p:cNvPr id="37924" name="Rectangle 4"/>
          <p:cNvSpPr>
            <a:spLocks noChangeArrowheads="1"/>
          </p:cNvSpPr>
          <p:nvPr/>
        </p:nvSpPr>
        <p:spPr bwMode="auto">
          <a:xfrm>
            <a:off x="838200" y="1905000"/>
            <a:ext cx="2011680" cy="164592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dirty="0"/>
              <a:t>       </a:t>
            </a:r>
            <a:r>
              <a:rPr lang="en-US" sz="1800" dirty="0" smtClean="0"/>
              <a:t> </a:t>
            </a:r>
            <a:r>
              <a:rPr lang="en-US" sz="1800" i="1" dirty="0" smtClean="0"/>
              <a:t>Subject</a:t>
            </a:r>
            <a:endParaRPr lang="en-US" sz="1800" dirty="0"/>
          </a:p>
          <a:p>
            <a:pPr algn="l"/>
            <a:endParaRPr lang="en-US" sz="1800" dirty="0"/>
          </a:p>
          <a:p>
            <a:pPr algn="l"/>
            <a:r>
              <a:rPr lang="en-US" sz="1800" dirty="0"/>
              <a:t>attach(Observer)</a:t>
            </a:r>
          </a:p>
          <a:p>
            <a:pPr algn="l"/>
            <a:r>
              <a:rPr lang="en-US" sz="1800" dirty="0"/>
              <a:t>detach(Observer)</a:t>
            </a:r>
            <a:br>
              <a:rPr lang="en-US" sz="1800" dirty="0"/>
            </a:br>
            <a:r>
              <a:rPr lang="en-US" sz="1800" dirty="0"/>
              <a:t>notify()</a:t>
            </a:r>
          </a:p>
        </p:txBody>
      </p:sp>
      <p:sp>
        <p:nvSpPr>
          <p:cNvPr id="37925" name="Line 5"/>
          <p:cNvSpPr>
            <a:spLocks noChangeShapeType="1"/>
          </p:cNvSpPr>
          <p:nvPr/>
        </p:nvSpPr>
        <p:spPr bwMode="auto">
          <a:xfrm>
            <a:off x="861219" y="2400701"/>
            <a:ext cx="20116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26" name="Line 6"/>
          <p:cNvSpPr>
            <a:spLocks noChangeShapeType="1"/>
          </p:cNvSpPr>
          <p:nvPr/>
        </p:nvSpPr>
        <p:spPr bwMode="auto">
          <a:xfrm>
            <a:off x="861219" y="2514601"/>
            <a:ext cx="20116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nvGrpSpPr>
          <p:cNvPr id="50" name="Group 49"/>
          <p:cNvGrpSpPr/>
          <p:nvPr/>
        </p:nvGrpSpPr>
        <p:grpSpPr>
          <a:xfrm>
            <a:off x="838200" y="4219875"/>
            <a:ext cx="2011680" cy="1645920"/>
            <a:chOff x="838200" y="4381501"/>
            <a:chExt cx="2011680" cy="1645920"/>
          </a:xfrm>
        </p:grpSpPr>
        <p:sp>
          <p:nvSpPr>
            <p:cNvPr id="37921" name="Rectangle 7"/>
            <p:cNvSpPr>
              <a:spLocks noChangeArrowheads="1"/>
            </p:cNvSpPr>
            <p:nvPr/>
          </p:nvSpPr>
          <p:spPr bwMode="auto">
            <a:xfrm>
              <a:off x="838200" y="4381501"/>
              <a:ext cx="2011680" cy="164592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spcBef>
                  <a:spcPts val="0"/>
                </a:spcBef>
                <a:spcAft>
                  <a:spcPts val="1200"/>
                </a:spcAft>
              </a:pPr>
              <a:r>
                <a:rPr lang="en-US" sz="1800" dirty="0"/>
                <a:t> </a:t>
              </a:r>
              <a:r>
                <a:rPr lang="en-US" sz="1800" dirty="0" smtClean="0"/>
                <a:t>ConcreteSubject</a:t>
              </a:r>
            </a:p>
            <a:p>
              <a:pPr algn="l">
                <a:spcBef>
                  <a:spcPts val="0"/>
                </a:spcBef>
                <a:spcAft>
                  <a:spcPts val="1200"/>
                </a:spcAft>
              </a:pPr>
              <a:r>
                <a:rPr lang="en-US" sz="1800" dirty="0" err="1" smtClean="0"/>
                <a:t>subjectState</a:t>
              </a:r>
              <a:endParaRPr lang="en-US" sz="1800" dirty="0" smtClean="0"/>
            </a:p>
            <a:p>
              <a:pPr algn="l">
                <a:spcBef>
                  <a:spcPts val="0"/>
                </a:spcBef>
                <a:spcAft>
                  <a:spcPts val="1200"/>
                </a:spcAft>
              </a:pPr>
              <a:r>
                <a:rPr lang="en-US" sz="1800" dirty="0" err="1" smtClean="0"/>
                <a:t>getState</a:t>
              </a:r>
              <a:r>
                <a:rPr lang="en-US" sz="1800" dirty="0" smtClean="0"/>
                <a:t>()</a:t>
              </a:r>
              <a:br>
                <a:rPr lang="en-US" sz="1800" dirty="0" smtClean="0"/>
              </a:br>
              <a:r>
                <a:rPr lang="en-US" sz="1800" dirty="0" err="1" smtClean="0"/>
                <a:t>setState</a:t>
              </a:r>
              <a:r>
                <a:rPr lang="en-US" sz="1800" dirty="0" smtClean="0"/>
                <a:t>()</a:t>
              </a:r>
              <a:endParaRPr lang="en-US" sz="1800" dirty="0"/>
            </a:p>
          </p:txBody>
        </p:sp>
        <p:sp>
          <p:nvSpPr>
            <p:cNvPr id="37922" name="Line 10"/>
            <p:cNvSpPr>
              <a:spLocks noChangeShapeType="1"/>
            </p:cNvSpPr>
            <p:nvPr/>
          </p:nvSpPr>
          <p:spPr bwMode="auto">
            <a:xfrm>
              <a:off x="838200" y="4867176"/>
              <a:ext cx="20116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23" name="Line 11"/>
            <p:cNvSpPr>
              <a:spLocks noChangeShapeType="1"/>
            </p:cNvSpPr>
            <p:nvPr/>
          </p:nvSpPr>
          <p:spPr bwMode="auto">
            <a:xfrm>
              <a:off x="838200" y="5314751"/>
              <a:ext cx="201168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nvGrpSpPr>
          <p:cNvPr id="43" name="Group 42"/>
          <p:cNvGrpSpPr/>
          <p:nvPr/>
        </p:nvGrpSpPr>
        <p:grpSpPr>
          <a:xfrm>
            <a:off x="6797040" y="2225040"/>
            <a:ext cx="1371600" cy="1005840"/>
            <a:chOff x="6872287" y="2209800"/>
            <a:chExt cx="1371600" cy="1005840"/>
          </a:xfrm>
        </p:grpSpPr>
        <p:sp>
          <p:nvSpPr>
            <p:cNvPr id="37918" name="Rectangle 9"/>
            <p:cNvSpPr>
              <a:spLocks noChangeArrowheads="1"/>
            </p:cNvSpPr>
            <p:nvPr/>
          </p:nvSpPr>
          <p:spPr bwMode="auto">
            <a:xfrm>
              <a:off x="6872287" y="2209800"/>
              <a:ext cx="1371600" cy="100584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r>
                <a:rPr lang="en-US" sz="1800" i="1" dirty="0"/>
                <a:t> </a:t>
              </a:r>
              <a:r>
                <a:rPr lang="en-US" sz="1800" i="1" dirty="0" smtClean="0"/>
                <a:t> Observer</a:t>
              </a:r>
              <a:endParaRPr lang="en-US" sz="1800" i="1" dirty="0"/>
            </a:p>
            <a:p>
              <a:pPr algn="l"/>
              <a:endParaRPr lang="en-US" sz="1800" i="1" dirty="0"/>
            </a:p>
            <a:p>
              <a:pPr algn="l"/>
              <a:r>
                <a:rPr lang="en-US" sz="1800" i="1" dirty="0"/>
                <a:t>update()</a:t>
              </a:r>
            </a:p>
          </p:txBody>
        </p:sp>
        <p:sp>
          <p:nvSpPr>
            <p:cNvPr id="37919" name="Line 12"/>
            <p:cNvSpPr>
              <a:spLocks noChangeShapeType="1"/>
            </p:cNvSpPr>
            <p:nvPr/>
          </p:nvSpPr>
          <p:spPr bwMode="auto">
            <a:xfrm>
              <a:off x="6872287" y="2667000"/>
              <a:ext cx="13716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20" name="Line 13"/>
            <p:cNvSpPr>
              <a:spLocks noChangeShapeType="1"/>
            </p:cNvSpPr>
            <p:nvPr/>
          </p:nvSpPr>
          <p:spPr bwMode="auto">
            <a:xfrm>
              <a:off x="6872287" y="2771275"/>
              <a:ext cx="137160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nvGrpSpPr>
          <p:cNvPr id="44" name="Group 43"/>
          <p:cNvGrpSpPr/>
          <p:nvPr/>
        </p:nvGrpSpPr>
        <p:grpSpPr>
          <a:xfrm>
            <a:off x="6431280" y="4357035"/>
            <a:ext cx="2103120" cy="1371600"/>
            <a:chOff x="6553200" y="4457700"/>
            <a:chExt cx="2103120" cy="1371600"/>
          </a:xfrm>
        </p:grpSpPr>
        <p:sp>
          <p:nvSpPr>
            <p:cNvPr id="37915" name="Rectangle 8"/>
            <p:cNvSpPr>
              <a:spLocks noChangeArrowheads="1"/>
            </p:cNvSpPr>
            <p:nvPr/>
          </p:nvSpPr>
          <p:spPr bwMode="auto">
            <a:xfrm>
              <a:off x="6553200" y="4457700"/>
              <a:ext cx="2103120" cy="1371600"/>
            </a:xfrm>
            <a:prstGeom prst="rect">
              <a:avLst/>
            </a:prstGeom>
            <a:noFill/>
            <a:ln w="12700">
              <a:solidFill>
                <a:schemeClr val="tx1"/>
              </a:solidFill>
              <a:miter lim="800000"/>
              <a:headEnd type="none" w="sm" len="sm"/>
              <a:tailEnd type="none" w="sm" len="sm"/>
            </a:ln>
          </p:spPr>
          <p:txBody>
            <a:bodyPr wrap="none" lIns="92075" tIns="46038" rIns="92075" bIns="46038" anchor="ctr"/>
            <a:lstStyle/>
            <a:p>
              <a:pPr algn="l">
                <a:spcAft>
                  <a:spcPts val="1200"/>
                </a:spcAft>
              </a:pPr>
              <a:r>
                <a:rPr lang="en-US" sz="1800" dirty="0" smtClean="0"/>
                <a:t> ConcreteObserver</a:t>
              </a:r>
              <a:endParaRPr lang="en-US" sz="1800" dirty="0"/>
            </a:p>
            <a:p>
              <a:pPr algn="l">
                <a:spcAft>
                  <a:spcPts val="1200"/>
                </a:spcAft>
              </a:pPr>
              <a:r>
                <a:rPr lang="en-US" sz="1800" dirty="0" smtClean="0"/>
                <a:t>observerState</a:t>
              </a:r>
            </a:p>
            <a:p>
              <a:pPr algn="l">
                <a:spcAft>
                  <a:spcPts val="1200"/>
                </a:spcAft>
              </a:pPr>
              <a:r>
                <a:rPr lang="en-US" sz="1800" dirty="0" smtClean="0"/>
                <a:t>update</a:t>
              </a:r>
              <a:r>
                <a:rPr lang="en-US" sz="1800" dirty="0"/>
                <a:t>()</a:t>
              </a:r>
            </a:p>
          </p:txBody>
        </p:sp>
        <p:sp>
          <p:nvSpPr>
            <p:cNvPr id="37916" name="Line 14"/>
            <p:cNvSpPr>
              <a:spLocks noChangeShapeType="1"/>
            </p:cNvSpPr>
            <p:nvPr/>
          </p:nvSpPr>
          <p:spPr bwMode="auto">
            <a:xfrm>
              <a:off x="6553200" y="495340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17" name="Line 15"/>
            <p:cNvSpPr>
              <a:spLocks noChangeShapeType="1"/>
            </p:cNvSpPr>
            <p:nvPr/>
          </p:nvSpPr>
          <p:spPr bwMode="auto">
            <a:xfrm>
              <a:off x="6553200" y="5390950"/>
              <a:ext cx="2103120"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sp>
        <p:nvSpPr>
          <p:cNvPr id="37898" name="AutoShape 20"/>
          <p:cNvSpPr>
            <a:spLocks noChangeArrowheads="1"/>
          </p:cNvSpPr>
          <p:nvPr/>
        </p:nvSpPr>
        <p:spPr bwMode="auto">
          <a:xfrm>
            <a:off x="1752759" y="3551238"/>
            <a:ext cx="182562" cy="182563"/>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grpSp>
        <p:nvGrpSpPr>
          <p:cNvPr id="65" name="Group 64"/>
          <p:cNvGrpSpPr/>
          <p:nvPr/>
        </p:nvGrpSpPr>
        <p:grpSpPr>
          <a:xfrm>
            <a:off x="3075781" y="3087689"/>
            <a:ext cx="2834640" cy="747712"/>
            <a:chOff x="3380581" y="3163888"/>
            <a:chExt cx="2834640" cy="747712"/>
          </a:xfrm>
        </p:grpSpPr>
        <p:sp>
          <p:nvSpPr>
            <p:cNvPr id="37908" name="Rectangle 22"/>
            <p:cNvSpPr>
              <a:spLocks noChangeArrowheads="1"/>
            </p:cNvSpPr>
            <p:nvPr/>
          </p:nvSpPr>
          <p:spPr bwMode="auto">
            <a:xfrm>
              <a:off x="3449193" y="3163888"/>
              <a:ext cx="2387088" cy="731837"/>
            </a:xfrm>
            <a:prstGeom prst="rect">
              <a:avLst/>
            </a:prstGeom>
            <a:noFill/>
            <a:ln w="9525">
              <a:noFill/>
              <a:miter lim="800000"/>
              <a:headEnd/>
              <a:tailEnd/>
            </a:ln>
          </p:spPr>
          <p:txBody>
            <a:bodyPr wrap="none" anchor="ctr"/>
            <a:lstStyle/>
            <a:p>
              <a:pPr algn="l"/>
              <a:r>
                <a:rPr lang="en-US" sz="1800" dirty="0"/>
                <a:t>for each o</a:t>
              </a:r>
              <a:r>
                <a:rPr lang="en-US" sz="1800" dirty="0" smtClean="0"/>
                <a:t> </a:t>
              </a:r>
              <a:r>
                <a:rPr lang="en-US" sz="1800" dirty="0"/>
                <a:t>in observers</a:t>
              </a:r>
              <a:br>
                <a:rPr lang="en-US" sz="1800" dirty="0"/>
              </a:br>
              <a:r>
                <a:rPr lang="en-US" sz="1800" dirty="0"/>
                <a:t>    </a:t>
              </a:r>
              <a:r>
                <a:rPr lang="en-US" sz="1800" dirty="0" err="1"/>
                <a:t>o</a:t>
              </a:r>
              <a:r>
                <a:rPr lang="en-US" sz="1800" dirty="0" err="1" smtClean="0"/>
                <a:t>.update</a:t>
              </a:r>
              <a:r>
                <a:rPr lang="en-US" sz="1800" dirty="0"/>
                <a:t>()</a:t>
              </a:r>
            </a:p>
          </p:txBody>
        </p:sp>
        <p:grpSp>
          <p:nvGrpSpPr>
            <p:cNvPr id="7" name="Group 23"/>
            <p:cNvGrpSpPr>
              <a:grpSpLocks/>
            </p:cNvGrpSpPr>
            <p:nvPr/>
          </p:nvGrpSpPr>
          <p:grpSpPr bwMode="auto">
            <a:xfrm>
              <a:off x="3380581" y="3179763"/>
              <a:ext cx="2834640" cy="731837"/>
              <a:chOff x="1680" y="2201"/>
              <a:chExt cx="2361" cy="693"/>
            </a:xfrm>
          </p:grpSpPr>
          <p:sp>
            <p:nvSpPr>
              <p:cNvPr id="37910" name="AutoShape 24"/>
              <p:cNvSpPr>
                <a:spLocks noChangeArrowheads="1"/>
              </p:cNvSpPr>
              <p:nvPr/>
            </p:nvSpPr>
            <p:spPr bwMode="auto">
              <a:xfrm>
                <a:off x="3811" y="2201"/>
                <a:ext cx="230" cy="230"/>
              </a:xfrm>
              <a:prstGeom prst="rtTriangle">
                <a:avLst/>
              </a:prstGeom>
              <a:noFill/>
              <a:ln w="12700">
                <a:solidFill>
                  <a:schemeClr val="tx1"/>
                </a:solidFill>
                <a:miter lim="800000"/>
                <a:headEnd/>
                <a:tailEnd/>
              </a:ln>
            </p:spPr>
            <p:txBody>
              <a:bodyPr wrap="none" anchor="ctr"/>
              <a:lstStyle/>
              <a:p>
                <a:endParaRPr lang="en-US"/>
              </a:p>
            </p:txBody>
          </p:sp>
          <p:sp>
            <p:nvSpPr>
              <p:cNvPr id="37911" name="Line 25"/>
              <p:cNvSpPr>
                <a:spLocks noChangeShapeType="1"/>
              </p:cNvSpPr>
              <p:nvPr/>
            </p:nvSpPr>
            <p:spPr bwMode="auto">
              <a:xfrm>
                <a:off x="1680" y="2203"/>
                <a:ext cx="0" cy="69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12" name="Line 26"/>
              <p:cNvSpPr>
                <a:spLocks noChangeShapeType="1"/>
              </p:cNvSpPr>
              <p:nvPr/>
            </p:nvSpPr>
            <p:spPr bwMode="auto">
              <a:xfrm>
                <a:off x="1680" y="2894"/>
                <a:ext cx="236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13" name="Line 27"/>
              <p:cNvSpPr>
                <a:spLocks noChangeShapeType="1"/>
              </p:cNvSpPr>
              <p:nvPr/>
            </p:nvSpPr>
            <p:spPr bwMode="auto">
              <a:xfrm>
                <a:off x="1680" y="2201"/>
                <a:ext cx="213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37914" name="Line 28"/>
              <p:cNvSpPr>
                <a:spLocks noChangeShapeType="1"/>
              </p:cNvSpPr>
              <p:nvPr/>
            </p:nvSpPr>
            <p:spPr bwMode="auto">
              <a:xfrm>
                <a:off x="4041" y="2433"/>
                <a:ext cx="0" cy="46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sp>
        <p:nvSpPr>
          <p:cNvPr id="37900" name="AutoShape 29"/>
          <p:cNvSpPr>
            <a:spLocks noChangeArrowheads="1"/>
          </p:cNvSpPr>
          <p:nvPr/>
        </p:nvSpPr>
        <p:spPr bwMode="auto">
          <a:xfrm>
            <a:off x="7391559" y="3240089"/>
            <a:ext cx="182563" cy="182562"/>
          </a:xfrm>
          <a:prstGeom prst="triangle">
            <a:avLst>
              <a:gd name="adj" fmla="val 50000"/>
            </a:avLst>
          </a:prstGeom>
          <a:noFill/>
          <a:ln w="12700">
            <a:solidFill>
              <a:schemeClr val="tx1"/>
            </a:solidFill>
            <a:miter lim="800000"/>
            <a:headEnd type="none" w="sm" len="sm"/>
            <a:tailEnd type="none" w="sm" len="sm"/>
          </a:ln>
        </p:spPr>
        <p:txBody>
          <a:bodyPr wrap="none" lIns="92075" tIns="46038" rIns="92075" bIns="46038" anchor="ctr"/>
          <a:lstStyle/>
          <a:p>
            <a:endParaRPr lang="en-US"/>
          </a:p>
        </p:txBody>
      </p:sp>
      <p:cxnSp>
        <p:nvCxnSpPr>
          <p:cNvPr id="37901" name="AutoShape 30"/>
          <p:cNvCxnSpPr>
            <a:cxnSpLocks noChangeShapeType="1"/>
            <a:stCxn id="37900" idx="3"/>
            <a:endCxn id="37915" idx="0"/>
          </p:cNvCxnSpPr>
          <p:nvPr/>
        </p:nvCxnSpPr>
        <p:spPr bwMode="auto">
          <a:xfrm flipH="1">
            <a:off x="7482840" y="3422651"/>
            <a:ext cx="1" cy="934384"/>
          </a:xfrm>
          <a:prstGeom prst="straightConnector1">
            <a:avLst/>
          </a:prstGeom>
          <a:noFill/>
          <a:ln w="12700">
            <a:solidFill>
              <a:schemeClr val="tx1"/>
            </a:solidFill>
            <a:round/>
            <a:headEnd type="none" w="sm" len="sm"/>
            <a:tailEnd type="none" w="sm" len="sm"/>
          </a:ln>
        </p:spPr>
      </p:cxnSp>
      <p:cxnSp>
        <p:nvCxnSpPr>
          <p:cNvPr id="37902" name="AutoShape 31"/>
          <p:cNvCxnSpPr>
            <a:cxnSpLocks noChangeShapeType="1"/>
            <a:stCxn id="37898" idx="3"/>
            <a:endCxn id="37921" idx="0"/>
          </p:cNvCxnSpPr>
          <p:nvPr/>
        </p:nvCxnSpPr>
        <p:spPr bwMode="auto">
          <a:xfrm>
            <a:off x="1844040" y="3733801"/>
            <a:ext cx="0" cy="486074"/>
          </a:xfrm>
          <a:prstGeom prst="straightConnector1">
            <a:avLst/>
          </a:prstGeom>
          <a:noFill/>
          <a:ln w="12700">
            <a:solidFill>
              <a:schemeClr val="tx1"/>
            </a:solidFill>
            <a:round/>
            <a:headEnd type="none" w="sm" len="sm"/>
            <a:tailEnd type="none" w="sm" len="sm"/>
          </a:ln>
        </p:spPr>
      </p:cxnSp>
      <p:cxnSp>
        <p:nvCxnSpPr>
          <p:cNvPr id="37903" name="AutoShape 32"/>
          <p:cNvCxnSpPr>
            <a:cxnSpLocks noChangeShapeType="1"/>
            <a:stCxn id="37924" idx="3"/>
            <a:endCxn id="37918" idx="1"/>
          </p:cNvCxnSpPr>
          <p:nvPr/>
        </p:nvCxnSpPr>
        <p:spPr bwMode="auto">
          <a:xfrm>
            <a:off x="2849880" y="2727960"/>
            <a:ext cx="3947160" cy="0"/>
          </a:xfrm>
          <a:prstGeom prst="straightConnector1">
            <a:avLst/>
          </a:prstGeom>
          <a:noFill/>
          <a:ln w="12700">
            <a:solidFill>
              <a:schemeClr val="tx1"/>
            </a:solidFill>
            <a:round/>
            <a:headEnd type="none" w="sm" len="sm"/>
            <a:tailEnd type="stealth" w="lg" len="lg"/>
          </a:ln>
        </p:spPr>
      </p:cxnSp>
      <p:sp>
        <p:nvSpPr>
          <p:cNvPr id="37904" name="Text Box 33"/>
          <p:cNvSpPr txBox="1">
            <a:spLocks noChangeArrowheads="1"/>
          </p:cNvSpPr>
          <p:nvPr/>
        </p:nvSpPr>
        <p:spPr bwMode="auto">
          <a:xfrm>
            <a:off x="6422109" y="2419151"/>
            <a:ext cx="275718" cy="369974"/>
          </a:xfrm>
          <a:prstGeom prst="rect">
            <a:avLst/>
          </a:prstGeom>
          <a:noFill/>
          <a:ln w="9525">
            <a:noFill/>
            <a:miter lim="800000"/>
            <a:headEnd type="none" w="sm" len="sm"/>
            <a:tailEnd type="none" w="sm" len="sm"/>
          </a:ln>
        </p:spPr>
        <p:txBody>
          <a:bodyPr wrap="none" lIns="92075" tIns="46038" rIns="92075" bIns="46038" anchor="ctr">
            <a:spAutoFit/>
          </a:bodyPr>
          <a:lstStyle/>
          <a:p>
            <a:pPr>
              <a:spcBef>
                <a:spcPct val="50000"/>
              </a:spcBef>
            </a:pPr>
            <a:r>
              <a:rPr lang="en-US" sz="1800" dirty="0"/>
              <a:t>*</a:t>
            </a:r>
          </a:p>
        </p:txBody>
      </p:sp>
      <p:sp>
        <p:nvSpPr>
          <p:cNvPr id="37905" name="Text Box 34"/>
          <p:cNvSpPr txBox="1">
            <a:spLocks noChangeArrowheads="1"/>
          </p:cNvSpPr>
          <p:nvPr/>
        </p:nvSpPr>
        <p:spPr bwMode="auto">
          <a:xfrm>
            <a:off x="5592244" y="2730364"/>
            <a:ext cx="1199047" cy="369974"/>
          </a:xfrm>
          <a:prstGeom prst="rect">
            <a:avLst/>
          </a:prstGeom>
          <a:noFill/>
          <a:ln w="9525">
            <a:noFill/>
            <a:miter lim="800000"/>
            <a:headEnd type="none" w="sm" len="sm"/>
            <a:tailEnd type="none" w="sm" len="sm"/>
          </a:ln>
        </p:spPr>
        <p:txBody>
          <a:bodyPr wrap="none" lIns="92075" tIns="46038" rIns="92075" bIns="46038" anchor="ctr">
            <a:spAutoFit/>
          </a:bodyPr>
          <a:lstStyle/>
          <a:p>
            <a:r>
              <a:rPr lang="en-US" sz="1800" dirty="0"/>
              <a:t>observers</a:t>
            </a:r>
          </a:p>
        </p:txBody>
      </p:sp>
      <p:cxnSp>
        <p:nvCxnSpPr>
          <p:cNvPr id="37906" name="AutoShape 35"/>
          <p:cNvCxnSpPr>
            <a:cxnSpLocks noChangeShapeType="1"/>
            <a:stCxn id="37915" idx="1"/>
            <a:endCxn id="37921" idx="3"/>
          </p:cNvCxnSpPr>
          <p:nvPr/>
        </p:nvCxnSpPr>
        <p:spPr bwMode="auto">
          <a:xfrm flipH="1">
            <a:off x="2849880" y="5042835"/>
            <a:ext cx="3581400" cy="0"/>
          </a:xfrm>
          <a:prstGeom prst="straightConnector1">
            <a:avLst/>
          </a:prstGeom>
          <a:noFill/>
          <a:ln w="12700">
            <a:solidFill>
              <a:schemeClr val="tx1"/>
            </a:solidFill>
            <a:round/>
            <a:headEnd type="none" w="sm" len="sm"/>
            <a:tailEnd type="stealth" w="lg" len="lg"/>
          </a:ln>
        </p:spPr>
      </p:cxnSp>
      <p:sp>
        <p:nvSpPr>
          <p:cNvPr id="37907" name="Line 36"/>
          <p:cNvSpPr>
            <a:spLocks noChangeShapeType="1"/>
          </p:cNvSpPr>
          <p:nvPr/>
        </p:nvSpPr>
        <p:spPr bwMode="auto">
          <a:xfrm>
            <a:off x="1694557" y="3302001"/>
            <a:ext cx="1371600" cy="0"/>
          </a:xfrm>
          <a:prstGeom prst="line">
            <a:avLst/>
          </a:prstGeom>
          <a:noFill/>
          <a:ln w="12700">
            <a:solidFill>
              <a:schemeClr val="tx1"/>
            </a:solidFill>
            <a:prstDash val="dash"/>
            <a:round/>
            <a:headEnd type="none" w="sm" len="sm"/>
            <a:tailEnd type="none" w="sm" len="sm"/>
          </a:ln>
        </p:spPr>
        <p:txBody>
          <a:bodyPr wrap="none" lIns="92075" tIns="46038" rIns="92075" bIns="46038" anchor="ctr"/>
          <a:lstStyle/>
          <a:p>
            <a:endParaRPr lang="en-US"/>
          </a:p>
        </p:txBody>
      </p:sp>
      <p:sp>
        <p:nvSpPr>
          <p:cNvPr id="39" name="TextBox 38"/>
          <p:cNvSpPr txBox="1"/>
          <p:nvPr/>
        </p:nvSpPr>
        <p:spPr>
          <a:xfrm>
            <a:off x="790875" y="1357510"/>
            <a:ext cx="1433406" cy="461665"/>
          </a:xfrm>
          <a:prstGeom prst="rect">
            <a:avLst/>
          </a:prstGeom>
          <a:noFill/>
        </p:spPr>
        <p:txBody>
          <a:bodyPr wrap="none" rtlCol="0">
            <a:spAutoFit/>
          </a:bodyPr>
          <a:lstStyle/>
          <a:p>
            <a:r>
              <a:rPr lang="en-US" dirty="0" smtClean="0"/>
              <a:t>Structure</a:t>
            </a:r>
            <a:endParaRPr lang="en-US" dirty="0"/>
          </a:p>
        </p:txBody>
      </p:sp>
      <p:sp>
        <p:nvSpPr>
          <p:cNvPr id="45" name="Text Box 34"/>
          <p:cNvSpPr txBox="1">
            <a:spLocks noChangeArrowheads="1"/>
          </p:cNvSpPr>
          <p:nvPr/>
        </p:nvSpPr>
        <p:spPr bwMode="auto">
          <a:xfrm>
            <a:off x="2948782" y="5067701"/>
            <a:ext cx="916919" cy="369974"/>
          </a:xfrm>
          <a:prstGeom prst="rect">
            <a:avLst/>
          </a:prstGeom>
          <a:noFill/>
          <a:ln w="9525">
            <a:noFill/>
            <a:miter lim="800000"/>
            <a:headEnd type="none" w="sm" len="sm"/>
            <a:tailEnd type="none" w="sm" len="sm"/>
          </a:ln>
        </p:spPr>
        <p:txBody>
          <a:bodyPr wrap="none" lIns="92075" tIns="46038" rIns="92075" bIns="46038" anchor="ctr">
            <a:spAutoFit/>
          </a:bodyPr>
          <a:lstStyle/>
          <a:p>
            <a:r>
              <a:rPr lang="en-US" sz="1800" dirty="0" smtClean="0"/>
              <a:t>subject</a:t>
            </a:r>
            <a:endParaRPr lang="en-US" sz="1800" dirty="0"/>
          </a:p>
        </p:txBody>
      </p:sp>
      <p:grpSp>
        <p:nvGrpSpPr>
          <p:cNvPr id="66" name="Group 65"/>
          <p:cNvGrpSpPr/>
          <p:nvPr/>
        </p:nvGrpSpPr>
        <p:grpSpPr>
          <a:xfrm>
            <a:off x="3751445" y="5576888"/>
            <a:ext cx="2468880" cy="747712"/>
            <a:chOff x="3532981" y="5500688"/>
            <a:chExt cx="2468880" cy="747712"/>
          </a:xfrm>
        </p:grpSpPr>
        <p:sp>
          <p:nvSpPr>
            <p:cNvPr id="58" name="Rectangle 22"/>
            <p:cNvSpPr>
              <a:spLocks noChangeArrowheads="1"/>
            </p:cNvSpPr>
            <p:nvPr/>
          </p:nvSpPr>
          <p:spPr bwMode="auto">
            <a:xfrm>
              <a:off x="3601593" y="5500688"/>
              <a:ext cx="2387088" cy="731837"/>
            </a:xfrm>
            <a:prstGeom prst="rect">
              <a:avLst/>
            </a:prstGeom>
            <a:noFill/>
            <a:ln w="9525">
              <a:noFill/>
              <a:miter lim="800000"/>
              <a:headEnd/>
              <a:tailEnd/>
            </a:ln>
          </p:spPr>
          <p:txBody>
            <a:bodyPr wrap="none" anchor="ctr"/>
            <a:lstStyle/>
            <a:p>
              <a:pPr algn="l"/>
              <a:r>
                <a:rPr lang="en-US" sz="1800" dirty="0" smtClean="0"/>
                <a:t>observerState =</a:t>
              </a:r>
            </a:p>
            <a:p>
              <a:pPr algn="l"/>
              <a:r>
                <a:rPr lang="en-US" sz="1800" dirty="0" smtClean="0"/>
                <a:t>    </a:t>
              </a:r>
              <a:r>
                <a:rPr lang="en-US" sz="1800" dirty="0" err="1" smtClean="0"/>
                <a:t>subject.getState</a:t>
              </a:r>
              <a:r>
                <a:rPr lang="en-US" sz="1800" dirty="0" smtClean="0"/>
                <a:t>()</a:t>
              </a:r>
              <a:endParaRPr lang="en-US" sz="1800" dirty="0"/>
            </a:p>
          </p:txBody>
        </p:sp>
        <p:grpSp>
          <p:nvGrpSpPr>
            <p:cNvPr id="59" name="Group 23"/>
            <p:cNvGrpSpPr>
              <a:grpSpLocks/>
            </p:cNvGrpSpPr>
            <p:nvPr/>
          </p:nvGrpSpPr>
          <p:grpSpPr bwMode="auto">
            <a:xfrm>
              <a:off x="3532981" y="5516563"/>
              <a:ext cx="2468880" cy="731837"/>
              <a:chOff x="1680" y="2201"/>
              <a:chExt cx="2361" cy="693"/>
            </a:xfrm>
          </p:grpSpPr>
          <p:sp>
            <p:nvSpPr>
              <p:cNvPr id="60" name="AutoShape 24"/>
              <p:cNvSpPr>
                <a:spLocks noChangeArrowheads="1"/>
              </p:cNvSpPr>
              <p:nvPr/>
            </p:nvSpPr>
            <p:spPr bwMode="auto">
              <a:xfrm>
                <a:off x="3811" y="2201"/>
                <a:ext cx="230" cy="230"/>
              </a:xfrm>
              <a:prstGeom prst="rtTriangle">
                <a:avLst/>
              </a:prstGeom>
              <a:noFill/>
              <a:ln w="12700">
                <a:solidFill>
                  <a:schemeClr val="tx1"/>
                </a:solidFill>
                <a:miter lim="800000"/>
                <a:headEnd/>
                <a:tailEnd/>
              </a:ln>
            </p:spPr>
            <p:txBody>
              <a:bodyPr wrap="none" anchor="ctr"/>
              <a:lstStyle/>
              <a:p>
                <a:endParaRPr lang="en-US"/>
              </a:p>
            </p:txBody>
          </p:sp>
          <p:sp>
            <p:nvSpPr>
              <p:cNvPr id="61" name="Line 25"/>
              <p:cNvSpPr>
                <a:spLocks noChangeShapeType="1"/>
              </p:cNvSpPr>
              <p:nvPr/>
            </p:nvSpPr>
            <p:spPr bwMode="auto">
              <a:xfrm>
                <a:off x="1680" y="2203"/>
                <a:ext cx="0" cy="69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2" name="Line 26"/>
              <p:cNvSpPr>
                <a:spLocks noChangeShapeType="1"/>
              </p:cNvSpPr>
              <p:nvPr/>
            </p:nvSpPr>
            <p:spPr bwMode="auto">
              <a:xfrm>
                <a:off x="1680" y="2894"/>
                <a:ext cx="236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3" name="Line 27"/>
              <p:cNvSpPr>
                <a:spLocks noChangeShapeType="1"/>
              </p:cNvSpPr>
              <p:nvPr/>
            </p:nvSpPr>
            <p:spPr bwMode="auto">
              <a:xfrm>
                <a:off x="1680" y="2201"/>
                <a:ext cx="2131" cy="0"/>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sp>
            <p:nvSpPr>
              <p:cNvPr id="64" name="Line 28"/>
              <p:cNvSpPr>
                <a:spLocks noChangeShapeType="1"/>
              </p:cNvSpPr>
              <p:nvPr/>
            </p:nvSpPr>
            <p:spPr bwMode="auto">
              <a:xfrm>
                <a:off x="4041" y="2433"/>
                <a:ext cx="0" cy="461"/>
              </a:xfrm>
              <a:prstGeom prst="line">
                <a:avLst/>
              </a:prstGeom>
              <a:noFill/>
              <a:ln w="12700">
                <a:solidFill>
                  <a:schemeClr val="tx1"/>
                </a:solidFill>
                <a:round/>
                <a:headEnd type="none" w="sm" len="sm"/>
                <a:tailEnd type="none" w="sm" len="sm"/>
              </a:ln>
            </p:spPr>
            <p:txBody>
              <a:bodyPr wrap="none" lIns="92075" tIns="46038" rIns="92075" bIns="46038" anchor="ctr"/>
              <a:lstStyle/>
              <a:p>
                <a:endParaRPr lang="en-US"/>
              </a:p>
            </p:txBody>
          </p:sp>
        </p:grpSp>
      </p:grpSp>
      <p:sp>
        <p:nvSpPr>
          <p:cNvPr id="67" name="AutoShape 24"/>
          <p:cNvSpPr>
            <a:spLocks noChangeArrowheads="1"/>
          </p:cNvSpPr>
          <p:nvPr/>
        </p:nvSpPr>
        <p:spPr bwMode="auto">
          <a:xfrm>
            <a:off x="6486625" y="5416450"/>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68" name="AutoShape 24"/>
          <p:cNvSpPr>
            <a:spLocks noChangeArrowheads="1"/>
          </p:cNvSpPr>
          <p:nvPr/>
        </p:nvSpPr>
        <p:spPr bwMode="auto">
          <a:xfrm>
            <a:off x="4896850" y="557847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70" name="Shape 69"/>
          <p:cNvCxnSpPr>
            <a:stCxn id="67" idx="1"/>
            <a:endCxn id="68" idx="0"/>
          </p:cNvCxnSpPr>
          <p:nvPr/>
        </p:nvCxnSpPr>
        <p:spPr bwMode="auto">
          <a:xfrm rot="10800000" flipV="1">
            <a:off x="4965113" y="5484713"/>
            <a:ext cx="1521512" cy="93762"/>
          </a:xfrm>
          <a:prstGeom prst="bentConnector2">
            <a:avLst/>
          </a:prstGeom>
          <a:noFill/>
          <a:ln w="12700" cap="flat" cmpd="sng" algn="ctr">
            <a:solidFill>
              <a:schemeClr val="tx1"/>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Observer Pattern</a:t>
            </a:r>
            <a:br>
              <a:rPr lang="en-US" dirty="0" smtClean="0"/>
            </a:br>
            <a:r>
              <a:rPr lang="en-US" sz="2400" dirty="0"/>
              <a:t>Participants</a:t>
            </a:r>
          </a:p>
        </p:txBody>
      </p:sp>
      <p:sp>
        <p:nvSpPr>
          <p:cNvPr id="8195" name="Rectangle 38"/>
          <p:cNvSpPr>
            <a:spLocks noGrp="1" noChangeArrowheads="1"/>
          </p:cNvSpPr>
          <p:nvPr>
            <p:ph sz="quarter" idx="1"/>
          </p:nvPr>
        </p:nvSpPr>
        <p:spPr/>
        <p:txBody>
          <a:bodyPr>
            <a:normAutofit/>
          </a:bodyPr>
          <a:lstStyle/>
          <a:p>
            <a:r>
              <a:rPr lang="en-US" dirty="0" smtClean="0"/>
              <a:t>Subject</a:t>
            </a:r>
            <a:endParaRPr lang="en-US" dirty="0" smtClean="0"/>
          </a:p>
          <a:p>
            <a:pPr lvl="1"/>
            <a:r>
              <a:rPr lang="en-US" dirty="0" smtClean="0"/>
              <a:t>knows its observers.  Any number of Observer objects may observe a subject.</a:t>
            </a:r>
          </a:p>
          <a:p>
            <a:pPr lvl="1"/>
            <a:r>
              <a:rPr lang="en-US" dirty="0" smtClean="0"/>
              <a:t>provides an interface for attaching and detaching Observer objects.</a:t>
            </a:r>
          </a:p>
          <a:p>
            <a:r>
              <a:rPr lang="en-US" dirty="0" smtClean="0"/>
              <a:t>Observer</a:t>
            </a:r>
          </a:p>
          <a:p>
            <a:pPr lvl="1"/>
            <a:r>
              <a:rPr lang="en-US" dirty="0" smtClean="0"/>
              <a:t>defines an updating interface for objects that should be notified of changes in a subject.</a:t>
            </a:r>
          </a:p>
          <a:p>
            <a:r>
              <a:rPr lang="en-US" dirty="0" smtClean="0"/>
              <a:t>ConcreteSubject</a:t>
            </a:r>
          </a:p>
          <a:p>
            <a:pPr lvl="1"/>
            <a:r>
              <a:rPr lang="en-US" dirty="0" smtClean="0"/>
              <a:t>stores state of interest to ConcreteObserver objects.</a:t>
            </a:r>
          </a:p>
          <a:p>
            <a:pPr lvl="1"/>
            <a:r>
              <a:rPr lang="en-US" dirty="0" smtClean="0"/>
              <a:t>sends a notification to its observers when its state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7"/>
          <p:cNvSpPr>
            <a:spLocks noGrp="1" noChangeArrowheads="1"/>
          </p:cNvSpPr>
          <p:nvPr>
            <p:ph type="title"/>
          </p:nvPr>
        </p:nvSpPr>
        <p:spPr/>
        <p:txBody>
          <a:bodyPr>
            <a:normAutofit fontScale="90000"/>
          </a:bodyPr>
          <a:lstStyle/>
          <a:p>
            <a:r>
              <a:rPr lang="en-US" dirty="0" smtClean="0"/>
              <a:t>Observer Pattern</a:t>
            </a:r>
            <a:br>
              <a:rPr lang="en-US" dirty="0" smtClean="0"/>
            </a:br>
            <a:r>
              <a:rPr lang="en-US" sz="2400" dirty="0"/>
              <a:t>Participants (continued)</a:t>
            </a:r>
          </a:p>
        </p:txBody>
      </p:sp>
      <p:sp>
        <p:nvSpPr>
          <p:cNvPr id="8195" name="Rectangle 38"/>
          <p:cNvSpPr>
            <a:spLocks noGrp="1" noChangeArrowheads="1"/>
          </p:cNvSpPr>
          <p:nvPr>
            <p:ph sz="quarter" idx="1"/>
          </p:nvPr>
        </p:nvSpPr>
        <p:spPr/>
        <p:txBody>
          <a:bodyPr/>
          <a:lstStyle/>
          <a:p>
            <a:r>
              <a:rPr lang="en-US" dirty="0" err="1" smtClean="0"/>
              <a:t>ConcreteObserver</a:t>
            </a:r>
            <a:endParaRPr lang="en-US" dirty="0" smtClean="0"/>
          </a:p>
          <a:p>
            <a:pPr lvl="1"/>
            <a:r>
              <a:rPr lang="en-US" dirty="0" smtClean="0"/>
              <a:t>maintains a reference to a ConcreteSubject object.</a:t>
            </a:r>
          </a:p>
          <a:p>
            <a:pPr lvl="1"/>
            <a:r>
              <a:rPr lang="en-US" dirty="0" smtClean="0"/>
              <a:t>stores state that should stay consistent with the subject’s state.</a:t>
            </a:r>
          </a:p>
          <a:p>
            <a:pPr lvl="1"/>
            <a:r>
              <a:rPr lang="en-US" dirty="0" smtClean="0"/>
              <a:t>implements the Observer updating interface to keep its state consistent with the subject’s state.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301752" y="307848"/>
            <a:ext cx="8534400" cy="758952"/>
          </a:xfrm>
        </p:spPr>
        <p:txBody>
          <a:bodyPr>
            <a:normAutofit fontScale="90000"/>
          </a:bodyPr>
          <a:lstStyle/>
          <a:p>
            <a:r>
              <a:rPr lang="en-US" dirty="0" smtClean="0"/>
              <a:t>Observer Pattern</a:t>
            </a:r>
            <a:br>
              <a:rPr lang="en-US" dirty="0" smtClean="0"/>
            </a:br>
            <a:r>
              <a:rPr lang="en-US" sz="2400" dirty="0"/>
              <a:t>Collaborations</a:t>
            </a:r>
          </a:p>
        </p:txBody>
      </p:sp>
      <p:sp>
        <p:nvSpPr>
          <p:cNvPr id="9219" name="Rectangle 7"/>
          <p:cNvSpPr>
            <a:spLocks noGrp="1" noChangeArrowheads="1"/>
          </p:cNvSpPr>
          <p:nvPr>
            <p:ph sz="quarter" idx="1"/>
          </p:nvPr>
        </p:nvSpPr>
        <p:spPr/>
        <p:txBody>
          <a:bodyPr/>
          <a:lstStyle/>
          <a:p>
            <a:pPr eaLnBrk="1" hangingPunct="1"/>
            <a:r>
              <a:rPr lang="en-US" dirty="0" err="1" smtClean="0"/>
              <a:t>ConcreteSubject</a:t>
            </a:r>
            <a:r>
              <a:rPr lang="en-US" dirty="0" smtClean="0"/>
              <a:t> </a:t>
            </a:r>
            <a:r>
              <a:rPr lang="en-US" dirty="0" smtClean="0"/>
              <a:t>notifies its observers whenever a change occurs that could make its observers’ state inconsistent with its own</a:t>
            </a:r>
            <a:r>
              <a:rPr lang="en-US" dirty="0" smtClean="0"/>
              <a:t>.</a:t>
            </a:r>
          </a:p>
          <a:p>
            <a:pPr eaLnBrk="1" hangingPunct="1"/>
            <a:endParaRPr lang="en-US" dirty="0" smtClean="0"/>
          </a:p>
          <a:p>
            <a:pPr eaLnBrk="1" hangingPunct="1"/>
            <a:r>
              <a:rPr lang="en-US" dirty="0" smtClean="0"/>
              <a:t>After being informed of a change in the concrete subject, a ConcreteObserver object may query the subject for information.  ConcreteObserver uses this information to reconcile its state with that of the 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p:cNvCxnSpPr/>
          <p:nvPr/>
        </p:nvCxnSpPr>
        <p:spPr bwMode="auto">
          <a:xfrm>
            <a:off x="2305250" y="4222844"/>
            <a:ext cx="22860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2" name="Title 1"/>
          <p:cNvSpPr>
            <a:spLocks noGrp="1"/>
          </p:cNvSpPr>
          <p:nvPr>
            <p:ph type="title"/>
          </p:nvPr>
        </p:nvSpPr>
        <p:spPr/>
        <p:txBody>
          <a:bodyPr>
            <a:normAutofit fontScale="90000"/>
          </a:bodyPr>
          <a:lstStyle/>
          <a:p>
            <a:r>
              <a:rPr lang="en-US" dirty="0" smtClean="0"/>
              <a:t>Observer Pattern</a:t>
            </a:r>
            <a:br>
              <a:rPr lang="en-US" dirty="0" smtClean="0"/>
            </a:br>
            <a:r>
              <a:rPr lang="en-US" sz="2800" dirty="0" smtClean="0"/>
              <a:t>(continued)</a:t>
            </a:r>
            <a:endParaRPr lang="en-US" sz="2800" dirty="0"/>
          </a:p>
        </p:txBody>
      </p:sp>
      <p:sp>
        <p:nvSpPr>
          <p:cNvPr id="16" name="Rectangle 13"/>
          <p:cNvSpPr>
            <a:spLocks noChangeArrowheads="1"/>
          </p:cNvSpPr>
          <p:nvPr/>
        </p:nvSpPr>
        <p:spPr bwMode="gray">
          <a:xfrm>
            <a:off x="5882640" y="2057400"/>
            <a:ext cx="1280160" cy="457200"/>
          </a:xfrm>
          <a:prstGeom prst="rect">
            <a:avLst/>
          </a:prstGeom>
          <a:noFill/>
          <a:ln w="12700">
            <a:solidFill>
              <a:schemeClr val="tx1"/>
            </a:solidFill>
            <a:miter lim="800000"/>
            <a:headEnd/>
            <a:tailEnd/>
          </a:ln>
        </p:spPr>
        <p:txBody>
          <a:bodyPr wrap="none" anchor="ctr"/>
          <a:lstStyle/>
          <a:p>
            <a:r>
              <a:rPr lang="en-US" sz="1800" u="sng" dirty="0" smtClean="0"/>
              <a:t>: Observer</a:t>
            </a:r>
            <a:endParaRPr lang="en-US" sz="1800" u="sng" dirty="0"/>
          </a:p>
        </p:txBody>
      </p:sp>
      <p:sp>
        <p:nvSpPr>
          <p:cNvPr id="18" name="Rectangle 15"/>
          <p:cNvSpPr>
            <a:spLocks noChangeArrowheads="1"/>
          </p:cNvSpPr>
          <p:nvPr/>
        </p:nvSpPr>
        <p:spPr bwMode="gray">
          <a:xfrm>
            <a:off x="1624266" y="2057400"/>
            <a:ext cx="1279525" cy="457200"/>
          </a:xfrm>
          <a:prstGeom prst="rect">
            <a:avLst/>
          </a:prstGeom>
          <a:noFill/>
          <a:ln w="12700">
            <a:solidFill>
              <a:schemeClr val="tx1"/>
            </a:solidFill>
            <a:miter lim="800000"/>
            <a:headEnd/>
            <a:tailEnd/>
          </a:ln>
        </p:spPr>
        <p:txBody>
          <a:bodyPr wrap="none" anchor="ctr"/>
          <a:lstStyle/>
          <a:p>
            <a:r>
              <a:rPr lang="en-US" sz="1800" u="sng" dirty="0"/>
              <a:t>: </a:t>
            </a:r>
            <a:r>
              <a:rPr lang="en-US" sz="1800" u="sng" dirty="0" smtClean="0"/>
              <a:t>Subject</a:t>
            </a:r>
            <a:endParaRPr lang="en-US" sz="1800" u="sng" dirty="0"/>
          </a:p>
        </p:txBody>
      </p:sp>
      <p:sp>
        <p:nvSpPr>
          <p:cNvPr id="28" name="Rectangle 41"/>
          <p:cNvSpPr>
            <a:spLocks noChangeArrowheads="1"/>
          </p:cNvSpPr>
          <p:nvPr/>
        </p:nvSpPr>
        <p:spPr bwMode="gray">
          <a:xfrm>
            <a:off x="4038600" y="2057400"/>
            <a:ext cx="1279525" cy="457200"/>
          </a:xfrm>
          <a:prstGeom prst="rect">
            <a:avLst/>
          </a:prstGeom>
          <a:noFill/>
          <a:ln w="12700">
            <a:solidFill>
              <a:schemeClr val="tx1"/>
            </a:solidFill>
            <a:miter lim="800000"/>
            <a:headEnd/>
            <a:tailEnd/>
          </a:ln>
        </p:spPr>
        <p:txBody>
          <a:bodyPr wrap="none" anchor="ctr"/>
          <a:lstStyle/>
          <a:p>
            <a:r>
              <a:rPr lang="en-US" sz="1800" u="sng" dirty="0"/>
              <a:t>: </a:t>
            </a:r>
            <a:r>
              <a:rPr lang="en-US" sz="1800" u="sng" dirty="0" smtClean="0"/>
              <a:t>Observer</a:t>
            </a:r>
            <a:endParaRPr lang="en-US" sz="1800" u="sng" dirty="0"/>
          </a:p>
        </p:txBody>
      </p:sp>
      <p:sp>
        <p:nvSpPr>
          <p:cNvPr id="35" name="Line 57"/>
          <p:cNvSpPr>
            <a:spLocks noChangeShapeType="1"/>
          </p:cNvSpPr>
          <p:nvPr/>
        </p:nvSpPr>
        <p:spPr bwMode="gray">
          <a:xfrm>
            <a:off x="312737" y="6019800"/>
            <a:ext cx="8001000" cy="0"/>
          </a:xfrm>
          <a:prstGeom prst="line">
            <a:avLst/>
          </a:prstGeom>
          <a:noFill/>
          <a:ln w="12700">
            <a:noFill/>
            <a:round/>
            <a:headEnd/>
            <a:tailEnd/>
          </a:ln>
        </p:spPr>
        <p:txBody>
          <a:bodyPr wrap="none" lIns="92075" tIns="46038" rIns="92075" bIns="46038" anchor="ctr"/>
          <a:lstStyle/>
          <a:p>
            <a:endParaRPr lang="en-US"/>
          </a:p>
        </p:txBody>
      </p:sp>
      <p:sp>
        <p:nvSpPr>
          <p:cNvPr id="38" name="AutoShape 62"/>
          <p:cNvSpPr>
            <a:spLocks noChangeArrowheads="1"/>
          </p:cNvSpPr>
          <p:nvPr/>
        </p:nvSpPr>
        <p:spPr bwMode="gray">
          <a:xfrm>
            <a:off x="2149728" y="60960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sp>
        <p:nvSpPr>
          <p:cNvPr id="40" name="AutoShape 64"/>
          <p:cNvSpPr>
            <a:spLocks noChangeArrowheads="1"/>
          </p:cNvSpPr>
          <p:nvPr/>
        </p:nvSpPr>
        <p:spPr bwMode="gray">
          <a:xfrm>
            <a:off x="6408420" y="60960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sp>
        <p:nvSpPr>
          <p:cNvPr id="41" name="AutoShape 65"/>
          <p:cNvSpPr>
            <a:spLocks noChangeArrowheads="1"/>
          </p:cNvSpPr>
          <p:nvPr/>
        </p:nvSpPr>
        <p:spPr bwMode="gray">
          <a:xfrm>
            <a:off x="4564062" y="6096000"/>
            <a:ext cx="228600" cy="228600"/>
          </a:xfrm>
          <a:prstGeom prst="triangle">
            <a:avLst>
              <a:gd name="adj" fmla="val 50000"/>
            </a:avLst>
          </a:prstGeom>
          <a:noFill/>
          <a:ln w="12700">
            <a:noFill/>
            <a:miter lim="800000"/>
            <a:headEnd/>
            <a:tailEnd/>
          </a:ln>
        </p:spPr>
        <p:txBody>
          <a:bodyPr wrap="none" lIns="92075" tIns="46038" rIns="92075" bIns="46038" anchor="ctr"/>
          <a:lstStyle/>
          <a:p>
            <a:endParaRPr lang="en-US"/>
          </a:p>
        </p:txBody>
      </p:sp>
      <p:cxnSp>
        <p:nvCxnSpPr>
          <p:cNvPr id="46" name="AutoShape 71"/>
          <p:cNvCxnSpPr>
            <a:cxnSpLocks noChangeShapeType="1"/>
            <a:stCxn id="18" idx="2"/>
            <a:endCxn id="38" idx="0"/>
          </p:cNvCxnSpPr>
          <p:nvPr/>
        </p:nvCxnSpPr>
        <p:spPr bwMode="gray">
          <a:xfrm flipH="1">
            <a:off x="2264028" y="2514600"/>
            <a:ext cx="1" cy="3581400"/>
          </a:xfrm>
          <a:prstGeom prst="straightConnector1">
            <a:avLst/>
          </a:prstGeom>
          <a:noFill/>
          <a:ln w="12700">
            <a:solidFill>
              <a:schemeClr val="tx1"/>
            </a:solidFill>
            <a:prstDash val="dash"/>
            <a:round/>
            <a:headEnd/>
            <a:tailEnd/>
          </a:ln>
        </p:spPr>
      </p:cxnSp>
      <p:cxnSp>
        <p:nvCxnSpPr>
          <p:cNvPr id="49" name="AutoShape 74"/>
          <p:cNvCxnSpPr>
            <a:cxnSpLocks noChangeShapeType="1"/>
            <a:stCxn id="16" idx="2"/>
            <a:endCxn id="40" idx="0"/>
          </p:cNvCxnSpPr>
          <p:nvPr/>
        </p:nvCxnSpPr>
        <p:spPr bwMode="gray">
          <a:xfrm>
            <a:off x="6522720" y="2514600"/>
            <a:ext cx="0" cy="3581400"/>
          </a:xfrm>
          <a:prstGeom prst="straightConnector1">
            <a:avLst/>
          </a:prstGeom>
          <a:noFill/>
          <a:ln w="12700">
            <a:solidFill>
              <a:schemeClr val="tx1"/>
            </a:solidFill>
            <a:prstDash val="dash"/>
            <a:round/>
            <a:headEnd/>
            <a:tailEnd/>
          </a:ln>
        </p:spPr>
      </p:cxnSp>
      <p:cxnSp>
        <p:nvCxnSpPr>
          <p:cNvPr id="51" name="AutoShape 76"/>
          <p:cNvCxnSpPr>
            <a:cxnSpLocks noChangeShapeType="1"/>
            <a:stCxn id="28" idx="2"/>
            <a:endCxn id="41" idx="0"/>
          </p:cNvCxnSpPr>
          <p:nvPr/>
        </p:nvCxnSpPr>
        <p:spPr bwMode="gray">
          <a:xfrm flipH="1">
            <a:off x="4678362" y="2514600"/>
            <a:ext cx="1" cy="3581400"/>
          </a:xfrm>
          <a:prstGeom prst="straightConnector1">
            <a:avLst/>
          </a:prstGeom>
          <a:noFill/>
          <a:ln w="12700">
            <a:solidFill>
              <a:schemeClr val="tx1"/>
            </a:solidFill>
            <a:prstDash val="dash"/>
            <a:round/>
            <a:headEnd/>
            <a:tailEnd/>
          </a:ln>
        </p:spPr>
      </p:cxnSp>
      <p:sp>
        <p:nvSpPr>
          <p:cNvPr id="54" name="Text Box 33"/>
          <p:cNvSpPr txBox="1">
            <a:spLocks noChangeArrowheads="1"/>
          </p:cNvSpPr>
          <p:nvPr/>
        </p:nvSpPr>
        <p:spPr bwMode="gray">
          <a:xfrm>
            <a:off x="2342950" y="3895825"/>
            <a:ext cx="1043877" cy="369332"/>
          </a:xfrm>
          <a:prstGeom prst="rect">
            <a:avLst/>
          </a:prstGeom>
          <a:noFill/>
          <a:ln w="12700">
            <a:noFill/>
            <a:miter lim="800000"/>
            <a:headEnd/>
            <a:tailEnd/>
          </a:ln>
        </p:spPr>
        <p:txBody>
          <a:bodyPr wrap="none" anchor="ctr">
            <a:spAutoFit/>
          </a:bodyPr>
          <a:lstStyle/>
          <a:p>
            <a:r>
              <a:rPr lang="en-US" sz="1800" dirty="0" smtClean="0"/>
              <a:t>update()</a:t>
            </a:r>
            <a:endParaRPr lang="en-US" sz="1800" dirty="0"/>
          </a:p>
        </p:txBody>
      </p:sp>
      <p:sp>
        <p:nvSpPr>
          <p:cNvPr id="65" name="TextBox 64"/>
          <p:cNvSpPr txBox="1"/>
          <p:nvPr/>
        </p:nvSpPr>
        <p:spPr>
          <a:xfrm>
            <a:off x="514878" y="1367135"/>
            <a:ext cx="3523722" cy="461665"/>
          </a:xfrm>
          <a:prstGeom prst="rect">
            <a:avLst/>
          </a:prstGeom>
          <a:noFill/>
        </p:spPr>
        <p:txBody>
          <a:bodyPr wrap="none" rtlCol="0">
            <a:spAutoFit/>
          </a:bodyPr>
          <a:lstStyle/>
          <a:p>
            <a:r>
              <a:rPr lang="en-US" dirty="0" smtClean="0"/>
              <a:t>Collaborations </a:t>
            </a:r>
            <a:r>
              <a:rPr lang="en-US" sz="2000" dirty="0" smtClean="0"/>
              <a:t>(continued)</a:t>
            </a:r>
            <a:endParaRPr lang="en-US" dirty="0" smtClean="0"/>
          </a:p>
        </p:txBody>
      </p:sp>
      <p:cxnSp>
        <p:nvCxnSpPr>
          <p:cNvPr id="37" name="Straight Arrow Connector 36"/>
          <p:cNvCxnSpPr/>
          <p:nvPr/>
        </p:nvCxnSpPr>
        <p:spPr bwMode="auto">
          <a:xfrm flipH="1">
            <a:off x="2348342" y="3024981"/>
            <a:ext cx="22860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34" name="Rectangle 43"/>
          <p:cNvSpPr>
            <a:spLocks noChangeArrowheads="1"/>
          </p:cNvSpPr>
          <p:nvPr/>
        </p:nvSpPr>
        <p:spPr bwMode="gray">
          <a:xfrm>
            <a:off x="4602162" y="2819400"/>
            <a:ext cx="152400" cy="411162"/>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39" name="AutoShape 24"/>
          <p:cNvSpPr>
            <a:spLocks noChangeArrowheads="1"/>
          </p:cNvSpPr>
          <p:nvPr/>
        </p:nvSpPr>
        <p:spPr bwMode="auto">
          <a:xfrm>
            <a:off x="2209800" y="344487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sp>
        <p:nvSpPr>
          <p:cNvPr id="42" name="AutoShape 24"/>
          <p:cNvSpPr>
            <a:spLocks noChangeArrowheads="1"/>
          </p:cNvSpPr>
          <p:nvPr/>
        </p:nvSpPr>
        <p:spPr bwMode="auto">
          <a:xfrm>
            <a:off x="2205567" y="3673475"/>
            <a:ext cx="136525" cy="136525"/>
          </a:xfrm>
          <a:prstGeom prst="diamond">
            <a:avLst/>
          </a:prstGeom>
          <a:noFill/>
          <a:ln w="9525">
            <a:noFill/>
            <a:miter lim="800000"/>
            <a:headEnd type="none" w="sm" len="sm"/>
            <a:tailEnd type="none" w="sm" len="sm"/>
          </a:ln>
        </p:spPr>
        <p:txBody>
          <a:bodyPr wrap="none" lIns="92075" tIns="46038" rIns="92075" bIns="46038" anchor="ctr"/>
          <a:lstStyle/>
          <a:p>
            <a:endParaRPr lang="en-US"/>
          </a:p>
        </p:txBody>
      </p:sp>
      <p:cxnSp>
        <p:nvCxnSpPr>
          <p:cNvPr id="45" name="Shape 44"/>
          <p:cNvCxnSpPr>
            <a:stCxn id="39" idx="3"/>
            <a:endCxn id="42" idx="3"/>
          </p:cNvCxnSpPr>
          <p:nvPr/>
        </p:nvCxnSpPr>
        <p:spPr bwMode="auto">
          <a:xfrm flipH="1">
            <a:off x="2342092" y="3513138"/>
            <a:ext cx="4233" cy="228600"/>
          </a:xfrm>
          <a:prstGeom prst="bentConnector3">
            <a:avLst>
              <a:gd name="adj1" fmla="val -19498400"/>
            </a:avLst>
          </a:prstGeom>
          <a:noFill/>
          <a:ln w="12700" cap="flat" cmpd="sng" algn="ctr">
            <a:solidFill>
              <a:schemeClr val="tx1"/>
            </a:solidFill>
            <a:prstDash val="solid"/>
            <a:round/>
            <a:headEnd type="none" w="med" len="med"/>
            <a:tailEnd type="stealth" w="lg" len="lg"/>
          </a:ln>
          <a:effectLst/>
        </p:spPr>
      </p:cxnSp>
      <p:sp>
        <p:nvSpPr>
          <p:cNvPr id="50" name="Text Box 33"/>
          <p:cNvSpPr txBox="1">
            <a:spLocks noChangeArrowheads="1"/>
          </p:cNvSpPr>
          <p:nvPr/>
        </p:nvSpPr>
        <p:spPr bwMode="gray">
          <a:xfrm>
            <a:off x="3428718" y="2647750"/>
            <a:ext cx="1184941" cy="369332"/>
          </a:xfrm>
          <a:prstGeom prst="rect">
            <a:avLst/>
          </a:prstGeom>
          <a:noFill/>
          <a:ln w="12700">
            <a:noFill/>
            <a:miter lim="800000"/>
            <a:headEnd/>
            <a:tailEnd/>
          </a:ln>
        </p:spPr>
        <p:txBody>
          <a:bodyPr wrap="none" anchor="ctr">
            <a:spAutoFit/>
          </a:bodyPr>
          <a:lstStyle/>
          <a:p>
            <a:r>
              <a:rPr lang="en-US" sz="1800" dirty="0" err="1" smtClean="0"/>
              <a:t>setState</a:t>
            </a:r>
            <a:r>
              <a:rPr lang="en-US" sz="1800" dirty="0" smtClean="0"/>
              <a:t>()</a:t>
            </a:r>
            <a:endParaRPr lang="en-US" sz="1800" dirty="0"/>
          </a:p>
        </p:txBody>
      </p:sp>
      <p:sp>
        <p:nvSpPr>
          <p:cNvPr id="52" name="Text Box 33"/>
          <p:cNvSpPr txBox="1">
            <a:spLocks noChangeArrowheads="1"/>
          </p:cNvSpPr>
          <p:nvPr/>
        </p:nvSpPr>
        <p:spPr bwMode="gray">
          <a:xfrm>
            <a:off x="2342950" y="3142650"/>
            <a:ext cx="889987" cy="369332"/>
          </a:xfrm>
          <a:prstGeom prst="rect">
            <a:avLst/>
          </a:prstGeom>
          <a:noFill/>
          <a:ln w="12700">
            <a:noFill/>
            <a:miter lim="800000"/>
            <a:headEnd/>
            <a:tailEnd/>
          </a:ln>
        </p:spPr>
        <p:txBody>
          <a:bodyPr wrap="none" anchor="ctr">
            <a:spAutoFit/>
          </a:bodyPr>
          <a:lstStyle/>
          <a:p>
            <a:r>
              <a:rPr lang="en-US" sz="1800" dirty="0" smtClean="0"/>
              <a:t>notify()</a:t>
            </a:r>
            <a:endParaRPr lang="en-US" sz="1800" dirty="0"/>
          </a:p>
        </p:txBody>
      </p:sp>
      <p:cxnSp>
        <p:nvCxnSpPr>
          <p:cNvPr id="79" name="Straight Arrow Connector 78"/>
          <p:cNvCxnSpPr/>
          <p:nvPr/>
        </p:nvCxnSpPr>
        <p:spPr bwMode="auto">
          <a:xfrm flipH="1">
            <a:off x="2348342" y="4676275"/>
            <a:ext cx="237744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80" name="Text Box 33"/>
          <p:cNvSpPr txBox="1">
            <a:spLocks noChangeArrowheads="1"/>
          </p:cNvSpPr>
          <p:nvPr/>
        </p:nvSpPr>
        <p:spPr bwMode="gray">
          <a:xfrm>
            <a:off x="3403110" y="4306943"/>
            <a:ext cx="1197765" cy="369332"/>
          </a:xfrm>
          <a:prstGeom prst="rect">
            <a:avLst/>
          </a:prstGeom>
          <a:noFill/>
          <a:ln w="12700">
            <a:noFill/>
            <a:miter lim="800000"/>
            <a:headEnd/>
            <a:tailEnd/>
          </a:ln>
        </p:spPr>
        <p:txBody>
          <a:bodyPr wrap="none" anchor="ctr">
            <a:spAutoFit/>
          </a:bodyPr>
          <a:lstStyle/>
          <a:p>
            <a:r>
              <a:rPr lang="en-US" sz="1800" dirty="0" err="1" smtClean="0"/>
              <a:t>getState</a:t>
            </a:r>
            <a:r>
              <a:rPr lang="en-US" sz="1800" dirty="0" smtClean="0"/>
              <a:t>()</a:t>
            </a:r>
            <a:endParaRPr lang="en-US" sz="1800" dirty="0"/>
          </a:p>
        </p:txBody>
      </p:sp>
      <p:sp>
        <p:nvSpPr>
          <p:cNvPr id="29" name="Rectangle 43"/>
          <p:cNvSpPr>
            <a:spLocks noChangeArrowheads="1"/>
          </p:cNvSpPr>
          <p:nvPr/>
        </p:nvSpPr>
        <p:spPr bwMode="gray">
          <a:xfrm>
            <a:off x="4602162" y="4036513"/>
            <a:ext cx="152400" cy="8229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cxnSp>
        <p:nvCxnSpPr>
          <p:cNvPr id="81" name="Straight Arrow Connector 80"/>
          <p:cNvCxnSpPr/>
          <p:nvPr/>
        </p:nvCxnSpPr>
        <p:spPr bwMode="auto">
          <a:xfrm>
            <a:off x="2324500" y="5259646"/>
            <a:ext cx="41148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82" name="Text Box 33"/>
          <p:cNvSpPr txBox="1">
            <a:spLocks noChangeArrowheads="1"/>
          </p:cNvSpPr>
          <p:nvPr/>
        </p:nvSpPr>
        <p:spPr bwMode="gray">
          <a:xfrm>
            <a:off x="2342950" y="4932627"/>
            <a:ext cx="1043877" cy="369332"/>
          </a:xfrm>
          <a:prstGeom prst="rect">
            <a:avLst/>
          </a:prstGeom>
          <a:noFill/>
          <a:ln w="12700">
            <a:noFill/>
            <a:miter lim="800000"/>
            <a:headEnd/>
            <a:tailEnd/>
          </a:ln>
        </p:spPr>
        <p:txBody>
          <a:bodyPr wrap="none" anchor="ctr">
            <a:spAutoFit/>
          </a:bodyPr>
          <a:lstStyle/>
          <a:p>
            <a:r>
              <a:rPr lang="en-US" sz="1800" dirty="0" smtClean="0"/>
              <a:t>update()</a:t>
            </a:r>
            <a:endParaRPr lang="en-US" sz="1800" dirty="0"/>
          </a:p>
        </p:txBody>
      </p:sp>
      <p:cxnSp>
        <p:nvCxnSpPr>
          <p:cNvPr id="83" name="Straight Arrow Connector 82"/>
          <p:cNvCxnSpPr/>
          <p:nvPr/>
        </p:nvCxnSpPr>
        <p:spPr bwMode="auto">
          <a:xfrm flipH="1">
            <a:off x="2348342" y="5715000"/>
            <a:ext cx="41148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84" name="Text Box 33"/>
          <p:cNvSpPr txBox="1">
            <a:spLocks noChangeArrowheads="1"/>
          </p:cNvSpPr>
          <p:nvPr/>
        </p:nvSpPr>
        <p:spPr bwMode="gray">
          <a:xfrm>
            <a:off x="5210475" y="5343745"/>
            <a:ext cx="1197765" cy="369332"/>
          </a:xfrm>
          <a:prstGeom prst="rect">
            <a:avLst/>
          </a:prstGeom>
          <a:noFill/>
          <a:ln w="12700">
            <a:noFill/>
            <a:miter lim="800000"/>
            <a:headEnd/>
            <a:tailEnd/>
          </a:ln>
        </p:spPr>
        <p:txBody>
          <a:bodyPr wrap="none" anchor="ctr">
            <a:spAutoFit/>
          </a:bodyPr>
          <a:lstStyle/>
          <a:p>
            <a:r>
              <a:rPr lang="en-US" sz="1800" dirty="0" err="1" smtClean="0"/>
              <a:t>getState</a:t>
            </a:r>
            <a:r>
              <a:rPr lang="en-US" sz="1800" dirty="0" smtClean="0"/>
              <a:t>()</a:t>
            </a:r>
            <a:endParaRPr lang="en-US" sz="1800" dirty="0"/>
          </a:p>
        </p:txBody>
      </p:sp>
      <p:sp>
        <p:nvSpPr>
          <p:cNvPr id="85" name="Rectangle 43"/>
          <p:cNvSpPr>
            <a:spLocks noChangeArrowheads="1"/>
          </p:cNvSpPr>
          <p:nvPr/>
        </p:nvSpPr>
        <p:spPr bwMode="gray">
          <a:xfrm>
            <a:off x="6446520" y="5054065"/>
            <a:ext cx="152400" cy="8229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
        <p:nvSpPr>
          <p:cNvPr id="33" name="Rectangle 32"/>
          <p:cNvSpPr>
            <a:spLocks noChangeArrowheads="1"/>
          </p:cNvSpPr>
          <p:nvPr/>
        </p:nvSpPr>
        <p:spPr bwMode="gray">
          <a:xfrm>
            <a:off x="2187828" y="2743200"/>
            <a:ext cx="152400" cy="3108960"/>
          </a:xfrm>
          <a:prstGeom prst="rect">
            <a:avLst/>
          </a:prstGeom>
          <a:solidFill>
            <a:schemeClr val="bg1"/>
          </a:solidFill>
          <a:ln w="12700">
            <a:solidFill>
              <a:schemeClr val="tx1"/>
            </a:solid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4648</TotalTime>
  <Words>1307</Words>
  <Application>Microsoft Office PowerPoint</Application>
  <PresentationFormat>On-screen Show (4:3)</PresentationFormat>
  <Paragraphs>271</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Civic</vt:lpstr>
      <vt:lpstr>The Observer Pattern (Behavioral)</vt:lpstr>
      <vt:lpstr>Motivation</vt:lpstr>
      <vt:lpstr>Motivation (continued)</vt:lpstr>
      <vt:lpstr>Observer Pattern</vt:lpstr>
      <vt:lpstr>Observer Pattern (continued)</vt:lpstr>
      <vt:lpstr>Observer Pattern Participants</vt:lpstr>
      <vt:lpstr>Observer Pattern Participants (continued)</vt:lpstr>
      <vt:lpstr>Observer Pattern Collaborations</vt:lpstr>
      <vt:lpstr>Observer Pattern (continued)</vt:lpstr>
      <vt:lpstr>Observer Pattern Consequences</vt:lpstr>
      <vt:lpstr>Observer Pattern Consequences (continued)</vt:lpstr>
      <vt:lpstr>Observer Pattern in Java</vt:lpstr>
      <vt:lpstr>From Package java.util</vt:lpstr>
      <vt:lpstr>Event Sources, Listeners, and Objects</vt:lpstr>
      <vt:lpstr>Summary of Event Handling in Java</vt:lpstr>
      <vt:lpstr>Illustration of Relationship Between Event Sources and Listeners</vt:lpstr>
      <vt:lpstr>Handling Button Events</vt:lpstr>
      <vt:lpstr>Handling Button Events (continued)</vt:lpstr>
      <vt:lpstr>Example:  ButtonCounter</vt:lpstr>
      <vt:lpstr>Example:  ButtonCounter (continued)</vt:lpstr>
      <vt:lpstr>Example:  ButtonCounter (continued)</vt:lpstr>
      <vt:lpstr>Example:  ButtonCounter (continued)</vt:lpstr>
      <vt:lpstr>Related Patterns</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288</cp:revision>
  <cp:lastPrinted>1999-09-29T12:48:05Z</cp:lastPrinted>
  <dcterms:created xsi:type="dcterms:W3CDTF">1998-10-23T20:46:09Z</dcterms:created>
  <dcterms:modified xsi:type="dcterms:W3CDTF">2013-11-07T16:34:28Z</dcterms:modified>
</cp:coreProperties>
</file>