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5"/>
  </p:notesMasterIdLst>
  <p:handoutMasterIdLst>
    <p:handoutMasterId r:id="rId26"/>
  </p:handoutMasterIdLst>
  <p:sldIdLst>
    <p:sldId id="256" r:id="rId2"/>
    <p:sldId id="464" r:id="rId3"/>
    <p:sldId id="480" r:id="rId4"/>
    <p:sldId id="473" r:id="rId5"/>
    <p:sldId id="474" r:id="rId6"/>
    <p:sldId id="476" r:id="rId7"/>
    <p:sldId id="477" r:id="rId8"/>
    <p:sldId id="475" r:id="rId9"/>
    <p:sldId id="450" r:id="rId10"/>
    <p:sldId id="466" r:id="rId11"/>
    <p:sldId id="465" r:id="rId12"/>
    <p:sldId id="461" r:id="rId13"/>
    <p:sldId id="451" r:id="rId14"/>
    <p:sldId id="471" r:id="rId15"/>
    <p:sldId id="467" r:id="rId16"/>
    <p:sldId id="472" r:id="rId17"/>
    <p:sldId id="468" r:id="rId18"/>
    <p:sldId id="470" r:id="rId19"/>
    <p:sldId id="453" r:id="rId20"/>
    <p:sldId id="478" r:id="rId21"/>
    <p:sldId id="479" r:id="rId22"/>
    <p:sldId id="448" r:id="rId23"/>
    <p:sldId id="418" r:id="rId24"/>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5" autoAdjust="0"/>
    <p:restoredTop sz="90929"/>
  </p:normalViewPr>
  <p:slideViewPr>
    <p:cSldViewPr>
      <p:cViewPr varScale="1">
        <p:scale>
          <a:sx n="70" d="100"/>
          <a:sy n="70"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285"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State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31-</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63913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187886342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17</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18</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19</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20</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11</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r>
              <a:rPr lang="en-US" smtClean="0"/>
              <a:t>11/10/2013</a:t>
            </a: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EFF403E2-32B0-43CD-8F55-F26327E3CE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r>
              <a:rPr lang="en-US" smtClean="0"/>
              <a:t>11/10/2013</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r>
              <a:rPr lang="en-US" smtClean="0"/>
              <a:t>11/10/2013</a:t>
            </a: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EFF403E2-32B0-43CD-8F55-F26327E3CEDB}"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r>
              <a:rPr lang="en-US" smtClean="0"/>
              <a:t>11/10/2013</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r>
              <a:rPr lang="en-US" smtClean="0"/>
              <a:t>11/10/2013</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11/10/2013</a:t>
            </a: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r>
              <a:rPr lang="en-US" smtClean="0"/>
              <a:t>11/10/2013</a:t>
            </a:r>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r>
              <a:rPr lang="en-US" smtClean="0"/>
              <a:t>11/10/2013</a:t>
            </a:r>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urcemaking.com/design_patterns/state" TargetMode="External"/><Relationship Id="rId2" Type="http://schemas.openxmlformats.org/officeDocument/2006/relationships/hyperlink" Target="http://en.wikipedia.org/wiki/State_pattern" TargetMode="External"/><Relationship Id="rId1" Type="http://schemas.openxmlformats.org/officeDocument/2006/relationships/slideLayout" Target="../slideLayouts/slideLayout2.xml"/><Relationship Id="rId6" Type="http://schemas.openxmlformats.org/officeDocument/2006/relationships/hyperlink" Target="https://users.cs.jmu.edu/bernstdh/web/common/lectures/slides_state_pattern.php" TargetMode="External"/><Relationship Id="rId5" Type="http://schemas.openxmlformats.org/officeDocument/2006/relationships/hyperlink" Target="http://www.javaworld.com/javaworld/jw-08-1997/jw-08-stated.html" TargetMode="External"/><Relationship Id="rId4" Type="http://schemas.openxmlformats.org/officeDocument/2006/relationships/hyperlink" Target="http://www.dofactory.com/Patterns/PatternState.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State Pattern</a:t>
            </a:r>
            <a:br>
              <a:rPr lang="en-US" dirty="0" smtClean="0"/>
            </a:br>
            <a:r>
              <a:rPr lang="en-US" sz="3200" dirty="0" smtClean="0"/>
              <a:t>(Behavioral)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State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normAutofit lnSpcReduction="10000"/>
          </a:bodyPr>
          <a:lstStyle/>
          <a:p>
            <a:pPr marL="0" indent="0">
              <a:buNone/>
            </a:pPr>
            <a:r>
              <a:rPr lang="en-US" dirty="0" smtClean="0"/>
              <a:t>Applicability:  Use the State pattern in either of the following cases:</a:t>
            </a:r>
          </a:p>
          <a:p>
            <a:r>
              <a:rPr lang="en-US" dirty="0" smtClean="0"/>
              <a:t>An object’s behavior depends on its state, and it must change its behavior at run-time depending on that state.</a:t>
            </a:r>
          </a:p>
          <a:p>
            <a:r>
              <a:rPr lang="en-US" dirty="0" smtClean="0"/>
              <a:t>Operations have large, multipart conditional statements that depend on the object’s state, and the state can be represented by one or more enumerated constants.  Often, several operations will contain the same conditional structure.  The State pattern puts each branch of the conditional in a separate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pPr eaLnBrk="1" hangingPunct="1"/>
            <a:r>
              <a:rPr lang="en-US" dirty="0" smtClean="0"/>
              <a:t>State Pattern</a:t>
            </a:r>
            <a:br>
              <a:rPr lang="en-US" dirty="0" smtClean="0"/>
            </a:br>
            <a:r>
              <a:rPr lang="en-US" sz="2800" dirty="0" smtClean="0"/>
              <a:t>(continued)</a:t>
            </a:r>
          </a:p>
        </p:txBody>
      </p:sp>
      <p:grpSp>
        <p:nvGrpSpPr>
          <p:cNvPr id="73" name="Group 72"/>
          <p:cNvGrpSpPr/>
          <p:nvPr/>
        </p:nvGrpSpPr>
        <p:grpSpPr>
          <a:xfrm>
            <a:off x="4851935" y="2209800"/>
            <a:ext cx="1554480" cy="1005840"/>
            <a:chOff x="3947160" y="2266750"/>
            <a:chExt cx="1554480" cy="1005840"/>
          </a:xfrm>
        </p:grpSpPr>
        <p:sp>
          <p:nvSpPr>
            <p:cNvPr id="8221" name="Rectangle 50"/>
            <p:cNvSpPr>
              <a:spLocks noChangeArrowheads="1"/>
            </p:cNvSpPr>
            <p:nvPr/>
          </p:nvSpPr>
          <p:spPr bwMode="auto">
            <a:xfrm>
              <a:off x="3947160" y="2266750"/>
              <a:ext cx="155448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i="1" dirty="0" smtClean="0"/>
                <a:t>      State</a:t>
              </a:r>
              <a:endParaRPr lang="en-US" sz="1800" i="1" dirty="0"/>
            </a:p>
            <a:p>
              <a:pPr algn="l"/>
              <a:endParaRPr lang="en-US" sz="1800" dirty="0"/>
            </a:p>
            <a:p>
              <a:pPr algn="l"/>
              <a:r>
                <a:rPr lang="en-US" sz="1800" i="1" dirty="0" smtClean="0"/>
                <a:t>handle()</a:t>
              </a:r>
              <a:endParaRPr lang="en-US" sz="1800" i="1" dirty="0"/>
            </a:p>
          </p:txBody>
        </p:sp>
        <p:sp>
          <p:nvSpPr>
            <p:cNvPr id="8222" name="Line 51"/>
            <p:cNvSpPr>
              <a:spLocks noChangeShapeType="1"/>
            </p:cNvSpPr>
            <p:nvPr/>
          </p:nvSpPr>
          <p:spPr bwMode="auto">
            <a:xfrm>
              <a:off x="3947160" y="2723950"/>
              <a:ext cx="15544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8223" name="Line 52"/>
            <p:cNvSpPr>
              <a:spLocks noChangeShapeType="1"/>
            </p:cNvSpPr>
            <p:nvPr/>
          </p:nvSpPr>
          <p:spPr bwMode="auto">
            <a:xfrm>
              <a:off x="3947160" y="2822675"/>
              <a:ext cx="15544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grpSp>
        <p:nvGrpSpPr>
          <p:cNvPr id="50" name="Group 49"/>
          <p:cNvGrpSpPr/>
          <p:nvPr/>
        </p:nvGrpSpPr>
        <p:grpSpPr>
          <a:xfrm>
            <a:off x="4714775" y="4210149"/>
            <a:ext cx="1828800" cy="1005840"/>
            <a:chOff x="3083672" y="4266999"/>
            <a:chExt cx="2103120" cy="1005840"/>
          </a:xfrm>
        </p:grpSpPr>
        <p:sp>
          <p:nvSpPr>
            <p:cNvPr id="8218"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err="1" smtClean="0"/>
                <a:t>ConcreteStateB</a:t>
              </a:r>
              <a:endParaRPr lang="en-US" sz="1800" dirty="0"/>
            </a:p>
            <a:p>
              <a:pPr algn="l"/>
              <a:endParaRPr lang="en-US" sz="1800" dirty="0"/>
            </a:p>
            <a:p>
              <a:pPr algn="l"/>
              <a:r>
                <a:rPr lang="en-US" sz="1800" dirty="0" smtClean="0"/>
                <a:t>handle() </a:t>
              </a:r>
              <a:endParaRPr lang="en-US" sz="1800" dirty="0"/>
            </a:p>
          </p:txBody>
        </p:sp>
        <p:sp>
          <p:nvSpPr>
            <p:cNvPr id="8219"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8220"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sp>
        <p:nvSpPr>
          <p:cNvPr id="8204" name="AutoShape 65"/>
          <p:cNvSpPr>
            <a:spLocks noChangeArrowheads="1"/>
          </p:cNvSpPr>
          <p:nvPr/>
        </p:nvSpPr>
        <p:spPr bwMode="auto">
          <a:xfrm>
            <a:off x="5537894" y="3219650"/>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cxnSp>
        <p:nvCxnSpPr>
          <p:cNvPr id="8207" name="AutoShape 68"/>
          <p:cNvCxnSpPr>
            <a:cxnSpLocks noChangeShapeType="1"/>
            <a:stCxn id="8204" idx="3"/>
            <a:endCxn id="8218" idx="0"/>
          </p:cNvCxnSpPr>
          <p:nvPr/>
        </p:nvCxnSpPr>
        <p:spPr bwMode="auto">
          <a:xfrm>
            <a:off x="5629175" y="3402213"/>
            <a:ext cx="0" cy="807936"/>
          </a:xfrm>
          <a:prstGeom prst="straightConnector1">
            <a:avLst/>
          </a:prstGeom>
          <a:noFill/>
          <a:ln w="12700">
            <a:solidFill>
              <a:schemeClr val="tx1"/>
            </a:solidFill>
            <a:round/>
            <a:headEnd type="none" w="sm" len="sm"/>
            <a:tailEnd type="none" w="sm" len="sm"/>
          </a:ln>
        </p:spPr>
      </p:cxnSp>
      <p:sp>
        <p:nvSpPr>
          <p:cNvPr id="49" name="TextBox 48"/>
          <p:cNvSpPr txBox="1"/>
          <p:nvPr/>
        </p:nvSpPr>
        <p:spPr>
          <a:xfrm>
            <a:off x="457200" y="1361975"/>
            <a:ext cx="1433406" cy="461665"/>
          </a:xfrm>
          <a:prstGeom prst="rect">
            <a:avLst/>
          </a:prstGeom>
          <a:noFill/>
        </p:spPr>
        <p:txBody>
          <a:bodyPr wrap="none" rtlCol="0">
            <a:spAutoFit/>
          </a:bodyPr>
          <a:lstStyle/>
          <a:p>
            <a:r>
              <a:rPr lang="en-US" dirty="0" smtClean="0"/>
              <a:t>Structure</a:t>
            </a:r>
            <a:endParaRPr lang="en-US" dirty="0"/>
          </a:p>
        </p:txBody>
      </p:sp>
      <p:grpSp>
        <p:nvGrpSpPr>
          <p:cNvPr id="54" name="Group 53"/>
          <p:cNvGrpSpPr/>
          <p:nvPr/>
        </p:nvGrpSpPr>
        <p:grpSpPr>
          <a:xfrm>
            <a:off x="6772175" y="4210149"/>
            <a:ext cx="1828800" cy="1005840"/>
            <a:chOff x="3083672" y="4266999"/>
            <a:chExt cx="2103120" cy="1005840"/>
          </a:xfrm>
        </p:grpSpPr>
        <p:sp>
          <p:nvSpPr>
            <p:cNvPr id="57"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err="1" smtClean="0"/>
                <a:t>ConcreteStateC</a:t>
              </a:r>
              <a:endParaRPr lang="en-US" sz="1800" dirty="0"/>
            </a:p>
            <a:p>
              <a:pPr algn="l"/>
              <a:endParaRPr lang="en-US" sz="1800" dirty="0"/>
            </a:p>
            <a:p>
              <a:pPr algn="l"/>
              <a:r>
                <a:rPr lang="en-US" sz="1800" dirty="0" smtClean="0"/>
                <a:t>handle() </a:t>
              </a:r>
              <a:endParaRPr lang="en-US" sz="1800" dirty="0"/>
            </a:p>
          </p:txBody>
        </p:sp>
        <p:sp>
          <p:nvSpPr>
            <p:cNvPr id="58"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59"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grpSp>
        <p:nvGrpSpPr>
          <p:cNvPr id="60" name="Group 59"/>
          <p:cNvGrpSpPr/>
          <p:nvPr/>
        </p:nvGrpSpPr>
        <p:grpSpPr>
          <a:xfrm>
            <a:off x="2657375" y="4210149"/>
            <a:ext cx="1828800" cy="1005840"/>
            <a:chOff x="3083672" y="4266999"/>
            <a:chExt cx="2103120" cy="1005840"/>
          </a:xfrm>
        </p:grpSpPr>
        <p:sp>
          <p:nvSpPr>
            <p:cNvPr id="61"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err="1" smtClean="0"/>
                <a:t>ConcreteStateA</a:t>
              </a:r>
              <a:endParaRPr lang="en-US" sz="1800" dirty="0"/>
            </a:p>
            <a:p>
              <a:pPr algn="l"/>
              <a:endParaRPr lang="en-US" sz="1800" dirty="0"/>
            </a:p>
            <a:p>
              <a:pPr algn="l"/>
              <a:r>
                <a:rPr lang="en-US" sz="1800" dirty="0" smtClean="0"/>
                <a:t>handle() </a:t>
              </a:r>
              <a:endParaRPr lang="en-US" sz="1800" dirty="0"/>
            </a:p>
          </p:txBody>
        </p:sp>
        <p:sp>
          <p:nvSpPr>
            <p:cNvPr id="62"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63"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cxnSp>
        <p:nvCxnSpPr>
          <p:cNvPr id="65" name="Shape 64"/>
          <p:cNvCxnSpPr>
            <a:stCxn id="8204" idx="3"/>
            <a:endCxn id="61" idx="0"/>
          </p:cNvCxnSpPr>
          <p:nvPr/>
        </p:nvCxnSpPr>
        <p:spPr bwMode="auto">
          <a:xfrm rot="5400000">
            <a:off x="4196507" y="2777481"/>
            <a:ext cx="807936" cy="2057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69" name="Elbow Connector 68"/>
          <p:cNvCxnSpPr>
            <a:stCxn id="8204" idx="3"/>
            <a:endCxn id="57" idx="0"/>
          </p:cNvCxnSpPr>
          <p:nvPr/>
        </p:nvCxnSpPr>
        <p:spPr bwMode="auto">
          <a:xfrm rot="16200000" flipH="1">
            <a:off x="6253907" y="2777481"/>
            <a:ext cx="807936" cy="2057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71" name="Shape 70"/>
          <p:cNvCxnSpPr>
            <a:stCxn id="36" idx="3"/>
            <a:endCxn id="8221" idx="1"/>
          </p:cNvCxnSpPr>
          <p:nvPr/>
        </p:nvCxnSpPr>
        <p:spPr bwMode="auto">
          <a:xfrm>
            <a:off x="3415365" y="2712720"/>
            <a:ext cx="1436570" cy="0"/>
          </a:xfrm>
          <a:prstGeom prst="straightConnector1">
            <a:avLst/>
          </a:prstGeom>
          <a:noFill/>
          <a:ln w="12700" cap="flat" cmpd="sng" algn="ctr">
            <a:solidFill>
              <a:schemeClr val="tx1"/>
            </a:solidFill>
            <a:prstDash val="solid"/>
            <a:round/>
            <a:headEnd type="none" w="med" len="med"/>
            <a:tailEnd type="stealth" w="lg" len="lg"/>
          </a:ln>
          <a:effectLst/>
        </p:spPr>
      </p:cxnSp>
      <p:grpSp>
        <p:nvGrpSpPr>
          <p:cNvPr id="28" name="Group 27"/>
          <p:cNvGrpSpPr/>
          <p:nvPr/>
        </p:nvGrpSpPr>
        <p:grpSpPr>
          <a:xfrm>
            <a:off x="1666775" y="2209800"/>
            <a:ext cx="1463040" cy="1005840"/>
            <a:chOff x="3947160" y="2266750"/>
            <a:chExt cx="1554480" cy="1005840"/>
          </a:xfrm>
        </p:grpSpPr>
        <p:sp>
          <p:nvSpPr>
            <p:cNvPr id="29" name="Rectangle 50"/>
            <p:cNvSpPr>
              <a:spLocks noChangeArrowheads="1"/>
            </p:cNvSpPr>
            <p:nvPr/>
          </p:nvSpPr>
          <p:spPr bwMode="auto">
            <a:xfrm>
              <a:off x="3947160" y="2266750"/>
              <a:ext cx="155448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smtClean="0"/>
                <a:t>    Context</a:t>
              </a:r>
              <a:endParaRPr lang="en-US" sz="1800" dirty="0"/>
            </a:p>
            <a:p>
              <a:pPr algn="l"/>
              <a:endParaRPr lang="en-US" sz="1800" dirty="0"/>
            </a:p>
            <a:p>
              <a:pPr algn="l"/>
              <a:r>
                <a:rPr lang="en-US" sz="1800" dirty="0" smtClean="0"/>
                <a:t>request()</a:t>
              </a:r>
              <a:endParaRPr lang="en-US" sz="1800" dirty="0"/>
            </a:p>
          </p:txBody>
        </p:sp>
        <p:sp>
          <p:nvSpPr>
            <p:cNvPr id="30" name="Line 51"/>
            <p:cNvSpPr>
              <a:spLocks noChangeShapeType="1"/>
            </p:cNvSpPr>
            <p:nvPr/>
          </p:nvSpPr>
          <p:spPr bwMode="auto">
            <a:xfrm>
              <a:off x="3947160" y="2723950"/>
              <a:ext cx="15544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31" name="Line 52"/>
            <p:cNvSpPr>
              <a:spLocks noChangeShapeType="1"/>
            </p:cNvSpPr>
            <p:nvPr/>
          </p:nvSpPr>
          <p:spPr bwMode="auto">
            <a:xfrm>
              <a:off x="3947160" y="2822675"/>
              <a:ext cx="15544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sp>
        <p:nvSpPr>
          <p:cNvPr id="36" name="AutoShape 14"/>
          <p:cNvSpPr>
            <a:spLocks noChangeArrowheads="1"/>
          </p:cNvSpPr>
          <p:nvPr/>
        </p:nvSpPr>
        <p:spPr bwMode="gray">
          <a:xfrm>
            <a:off x="3140728" y="2621439"/>
            <a:ext cx="274637" cy="182562"/>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p>
        </p:txBody>
      </p:sp>
      <p:sp>
        <p:nvSpPr>
          <p:cNvPr id="40" name="TextBox 39"/>
          <p:cNvSpPr txBox="1"/>
          <p:nvPr/>
        </p:nvSpPr>
        <p:spPr>
          <a:xfrm>
            <a:off x="4123040" y="2335368"/>
            <a:ext cx="684803" cy="369332"/>
          </a:xfrm>
          <a:prstGeom prst="rect">
            <a:avLst/>
          </a:prstGeom>
          <a:noFill/>
        </p:spPr>
        <p:txBody>
          <a:bodyPr wrap="none" rtlCol="0">
            <a:spAutoFit/>
          </a:bodyPr>
          <a:lstStyle/>
          <a:p>
            <a:r>
              <a:rPr lang="en-US" sz="1800" dirty="0" smtClean="0"/>
              <a:t>state</a:t>
            </a:r>
            <a:endParaRPr lang="en-US" sz="1800" dirty="0"/>
          </a:p>
        </p:txBody>
      </p:sp>
      <p:grpSp>
        <p:nvGrpSpPr>
          <p:cNvPr id="48" name="Group 47"/>
          <p:cNvGrpSpPr/>
          <p:nvPr/>
        </p:nvGrpSpPr>
        <p:grpSpPr>
          <a:xfrm>
            <a:off x="691415" y="3489160"/>
            <a:ext cx="1737360" cy="548640"/>
            <a:chOff x="-304800" y="3429000"/>
            <a:chExt cx="1737360" cy="548640"/>
          </a:xfrm>
        </p:grpSpPr>
        <p:grpSp>
          <p:nvGrpSpPr>
            <p:cNvPr id="41" name="Group 24"/>
            <p:cNvGrpSpPr>
              <a:grpSpLocks/>
            </p:cNvGrpSpPr>
            <p:nvPr/>
          </p:nvGrpSpPr>
          <p:grpSpPr bwMode="auto">
            <a:xfrm>
              <a:off x="-304800" y="3429000"/>
              <a:ext cx="1737360" cy="548640"/>
              <a:chOff x="1680" y="2201"/>
              <a:chExt cx="2361" cy="693"/>
            </a:xfrm>
          </p:grpSpPr>
          <p:sp>
            <p:nvSpPr>
              <p:cNvPr id="42" name="AutoShape 9"/>
              <p:cNvSpPr>
                <a:spLocks noChangeArrowheads="1"/>
              </p:cNvSpPr>
              <p:nvPr/>
            </p:nvSpPr>
            <p:spPr bwMode="gray">
              <a:xfrm>
                <a:off x="3811" y="2201"/>
                <a:ext cx="230" cy="230"/>
              </a:xfrm>
              <a:prstGeom prst="rtTriangle">
                <a:avLst/>
              </a:prstGeom>
              <a:noFill/>
              <a:ln w="9525">
                <a:solidFill>
                  <a:schemeClr val="tx1"/>
                </a:solidFill>
                <a:miter lim="800000"/>
                <a:headEnd/>
                <a:tailEnd/>
              </a:ln>
            </p:spPr>
            <p:txBody>
              <a:bodyPr wrap="none" anchor="ctr"/>
              <a:lstStyle/>
              <a:p>
                <a:pPr defTabSz="912813"/>
                <a:endParaRPr lang="en-US"/>
              </a:p>
            </p:txBody>
          </p:sp>
          <p:sp>
            <p:nvSpPr>
              <p:cNvPr id="43" name="Line 19"/>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p:spPr>
            <p:txBody>
              <a:bodyPr wrap="none" lIns="92075" tIns="46038" rIns="92075" bIns="46038" anchor="ctr"/>
              <a:lstStyle/>
              <a:p>
                <a:endParaRPr lang="en-US"/>
              </a:p>
            </p:txBody>
          </p:sp>
          <p:sp>
            <p:nvSpPr>
              <p:cNvPr id="44" name="Line 20"/>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p:spPr>
            <p:txBody>
              <a:bodyPr wrap="none" lIns="92075" tIns="46038" rIns="92075" bIns="46038" anchor="ctr"/>
              <a:lstStyle/>
              <a:p>
                <a:endParaRPr lang="en-US" dirty="0"/>
              </a:p>
            </p:txBody>
          </p:sp>
          <p:sp>
            <p:nvSpPr>
              <p:cNvPr id="45" name="Line 21"/>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p:spPr>
            <p:txBody>
              <a:bodyPr wrap="none" lIns="92075" tIns="46038" rIns="92075" bIns="46038" anchor="ctr"/>
              <a:lstStyle/>
              <a:p>
                <a:endParaRPr lang="en-US" dirty="0"/>
              </a:p>
            </p:txBody>
          </p:sp>
          <p:sp>
            <p:nvSpPr>
              <p:cNvPr id="46" name="Line 22"/>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p:spPr>
            <p:txBody>
              <a:bodyPr wrap="none" lIns="92075" tIns="46038" rIns="92075" bIns="46038" anchor="ctr"/>
              <a:lstStyle/>
              <a:p>
                <a:endParaRPr lang="en-US"/>
              </a:p>
            </p:txBody>
          </p:sp>
        </p:grpSp>
        <p:sp>
          <p:nvSpPr>
            <p:cNvPr id="47" name="TextBox 46"/>
            <p:cNvSpPr txBox="1"/>
            <p:nvPr/>
          </p:nvSpPr>
          <p:spPr>
            <a:xfrm>
              <a:off x="-304800" y="3518654"/>
              <a:ext cx="1595309" cy="369332"/>
            </a:xfrm>
            <a:prstGeom prst="rect">
              <a:avLst/>
            </a:prstGeom>
            <a:noFill/>
          </p:spPr>
          <p:txBody>
            <a:bodyPr wrap="none" rtlCol="0">
              <a:spAutoFit/>
            </a:bodyPr>
            <a:lstStyle/>
            <a:p>
              <a:r>
                <a:rPr lang="en-US" sz="1800" dirty="0" err="1" smtClean="0"/>
                <a:t>state.handle</a:t>
              </a:r>
              <a:r>
                <a:rPr lang="en-US" sz="1800" dirty="0" smtClean="0"/>
                <a:t>()</a:t>
              </a:r>
              <a:endParaRPr lang="en-US" sz="1800" dirty="0"/>
            </a:p>
          </p:txBody>
        </p:sp>
      </p:grpSp>
      <p:cxnSp>
        <p:nvCxnSpPr>
          <p:cNvPr id="53" name="Shape 52"/>
          <p:cNvCxnSpPr>
            <a:stCxn id="55" idx="2"/>
            <a:endCxn id="51" idx="3"/>
          </p:cNvCxnSpPr>
          <p:nvPr/>
        </p:nvCxnSpPr>
        <p:spPr bwMode="auto">
          <a:xfrm rot="5400000">
            <a:off x="2233504" y="3204771"/>
            <a:ext cx="753981" cy="363438"/>
          </a:xfrm>
          <a:prstGeom prst="bentConnector2">
            <a:avLst/>
          </a:prstGeom>
          <a:noFill/>
          <a:ln w="12700" cap="flat" cmpd="sng" algn="ctr">
            <a:solidFill>
              <a:schemeClr val="tx1"/>
            </a:solidFill>
            <a:prstDash val="dash"/>
            <a:round/>
            <a:headEnd type="none" w="med" len="med"/>
            <a:tailEnd type="none" w="med" len="med"/>
          </a:ln>
          <a:effectLst/>
        </p:spPr>
      </p:cxnSp>
      <p:sp>
        <p:nvSpPr>
          <p:cNvPr id="55" name="AutoShape 24"/>
          <p:cNvSpPr>
            <a:spLocks noChangeArrowheads="1"/>
          </p:cNvSpPr>
          <p:nvPr/>
        </p:nvSpPr>
        <p:spPr bwMode="auto">
          <a:xfrm>
            <a:off x="2723950" y="287297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51" name="AutoShape 24"/>
          <p:cNvSpPr>
            <a:spLocks noChangeArrowheads="1"/>
          </p:cNvSpPr>
          <p:nvPr/>
        </p:nvSpPr>
        <p:spPr bwMode="auto">
          <a:xfrm>
            <a:off x="2292250" y="3695218"/>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State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normAutofit lnSpcReduction="10000"/>
          </a:bodyPr>
          <a:lstStyle/>
          <a:p>
            <a:pPr>
              <a:buNone/>
            </a:pPr>
            <a:r>
              <a:rPr lang="en-US" dirty="0" smtClean="0"/>
              <a:t>Participants</a:t>
            </a:r>
          </a:p>
          <a:p>
            <a:r>
              <a:rPr lang="en-US" dirty="0" smtClean="0"/>
              <a:t>Context</a:t>
            </a:r>
          </a:p>
          <a:p>
            <a:pPr lvl="1"/>
            <a:r>
              <a:rPr lang="en-US" dirty="0" smtClean="0"/>
              <a:t>defines the interface of interest to clients.</a:t>
            </a:r>
          </a:p>
          <a:p>
            <a:pPr lvl="1"/>
            <a:r>
              <a:rPr lang="en-US" dirty="0" smtClean="0"/>
              <a:t>maintains an instance of a </a:t>
            </a:r>
            <a:r>
              <a:rPr lang="en-US" dirty="0" err="1" smtClean="0"/>
              <a:t>ConcreteState</a:t>
            </a:r>
            <a:r>
              <a:rPr lang="en-US" dirty="0" smtClean="0"/>
              <a:t> subclass that defines the current state.</a:t>
            </a:r>
          </a:p>
          <a:p>
            <a:r>
              <a:rPr lang="en-US" dirty="0" smtClean="0"/>
              <a:t>State</a:t>
            </a:r>
          </a:p>
          <a:p>
            <a:pPr lvl="1"/>
            <a:r>
              <a:rPr lang="en-US" dirty="0" smtClean="0"/>
              <a:t>defines an interface for encapsulating the behavior associated with a particular state of the Context.</a:t>
            </a:r>
          </a:p>
          <a:p>
            <a:r>
              <a:rPr lang="en-US" dirty="0" err="1" smtClean="0"/>
              <a:t>ConcreteState</a:t>
            </a:r>
            <a:r>
              <a:rPr lang="en-US" dirty="0" smtClean="0"/>
              <a:t> subclasses</a:t>
            </a:r>
          </a:p>
          <a:p>
            <a:pPr lvl="1"/>
            <a:r>
              <a:rPr lang="en-US" dirty="0" smtClean="0"/>
              <a:t>each subclass implements a behavior associated with a state of the Context.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State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lstStyle/>
          <a:p>
            <a:pPr>
              <a:buNone/>
            </a:pPr>
            <a:r>
              <a:rPr lang="en-US" dirty="0" smtClean="0"/>
              <a:t>Collaborations</a:t>
            </a:r>
          </a:p>
          <a:p>
            <a:r>
              <a:rPr lang="en-US" dirty="0" smtClean="0"/>
              <a:t>Context delegates state-specific requests to the current </a:t>
            </a:r>
            <a:r>
              <a:rPr lang="en-US" dirty="0" err="1" smtClean="0"/>
              <a:t>ConcreteState</a:t>
            </a:r>
            <a:r>
              <a:rPr lang="en-US" dirty="0" smtClean="0"/>
              <a:t> object.</a:t>
            </a:r>
          </a:p>
          <a:p>
            <a:r>
              <a:rPr lang="en-US" dirty="0" smtClean="0"/>
              <a:t>A context may pass itself as a parameter to the State object handling the request – allows the State object to access the context.</a:t>
            </a:r>
          </a:p>
          <a:p>
            <a:r>
              <a:rPr lang="en-US" dirty="0" smtClean="0"/>
              <a:t>Context provides the primary interface to clients.  Clients can configure a context with State objects, but once a context is configured, its clients don’t have to deal with State objects directly.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State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lstStyle/>
          <a:p>
            <a:pPr>
              <a:buNone/>
            </a:pPr>
            <a:r>
              <a:rPr lang="en-US" dirty="0" smtClean="0"/>
              <a:t>Collaborations </a:t>
            </a:r>
            <a:r>
              <a:rPr lang="en-US" sz="2000" dirty="0" smtClean="0"/>
              <a:t>(continued)</a:t>
            </a:r>
            <a:endParaRPr lang="en-US" dirty="0" smtClean="0"/>
          </a:p>
          <a:p>
            <a:r>
              <a:rPr lang="en-US" dirty="0" smtClean="0"/>
              <a:t>Either Context or the </a:t>
            </a:r>
            <a:r>
              <a:rPr lang="en-US" dirty="0" err="1" smtClean="0"/>
              <a:t>ConcreteState</a:t>
            </a:r>
            <a:r>
              <a:rPr lang="en-US" dirty="0" smtClean="0"/>
              <a:t> subclasses can decide which state succeeds another and under what circumstances.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State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normAutofit lnSpcReduction="10000"/>
          </a:bodyPr>
          <a:lstStyle/>
          <a:p>
            <a:pPr>
              <a:buNone/>
            </a:pPr>
            <a:r>
              <a:rPr lang="en-US" dirty="0" smtClean="0"/>
              <a:t>Consequences:  The State pattern</a:t>
            </a:r>
          </a:p>
          <a:p>
            <a:r>
              <a:rPr lang="en-US" i="1" dirty="0" smtClean="0"/>
              <a:t>Localizes state-specific behavior and partitions behavior for different states</a:t>
            </a:r>
            <a:r>
              <a:rPr lang="en-US" dirty="0" smtClean="0"/>
              <a:t>.  Since all state-specific code lives in a State subclass, new states and transitions can be added easily by defining new subclasses.  The alternative would require modification to several methods to add new braches to conditional statements.</a:t>
            </a:r>
          </a:p>
          <a:p>
            <a:r>
              <a:rPr lang="en-US" i="1" dirty="0" smtClean="0"/>
              <a:t>Makes state transitions explicit</a:t>
            </a:r>
            <a:r>
              <a:rPr lang="en-US" dirty="0" smtClean="0"/>
              <a:t>.  State transitions are achieved by one variable, the Context object’s state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State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lstStyle/>
          <a:p>
            <a:pPr>
              <a:buNone/>
            </a:pPr>
            <a:r>
              <a:rPr lang="en-US" dirty="0" smtClean="0"/>
              <a:t>Consequences </a:t>
            </a:r>
            <a:r>
              <a:rPr lang="en-US" sz="2000" dirty="0" smtClean="0"/>
              <a:t>(continued)</a:t>
            </a:r>
            <a:endParaRPr lang="en-US" dirty="0" smtClean="0"/>
          </a:p>
          <a:p>
            <a:r>
              <a:rPr lang="en-US" i="1" smtClean="0"/>
              <a:t>Allows state </a:t>
            </a:r>
            <a:r>
              <a:rPr lang="en-US" i="1" dirty="0" smtClean="0"/>
              <a:t>objects to be shared</a:t>
            </a:r>
            <a:r>
              <a:rPr lang="en-US" dirty="0" smtClean="0"/>
              <a:t>.  State objects can be shared if they have no instance variables; i.e., if the state they represent is encoded entirely in their methods.  In this case, the state objects are essentially flyweights with no intrinsic state, only behavior.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pPr eaLnBrk="1" hangingPunct="1"/>
            <a:r>
              <a:rPr lang="en-US" dirty="0" smtClean="0"/>
              <a:t>State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lstStyle/>
          <a:p>
            <a:pPr eaLnBrk="1" hangingPunct="1">
              <a:buNone/>
            </a:pPr>
            <a:r>
              <a:rPr lang="en-US" dirty="0" smtClean="0"/>
              <a:t>Implementation</a:t>
            </a:r>
          </a:p>
          <a:p>
            <a:pPr eaLnBrk="1" hangingPunct="1"/>
            <a:r>
              <a:rPr lang="en-US" i="1" dirty="0" smtClean="0"/>
              <a:t>Who defines the State transitions</a:t>
            </a:r>
            <a:r>
              <a:rPr lang="en-US" dirty="0" smtClean="0"/>
              <a:t>.  If the criteria for state transitions are fixed, then they can be implemented entirely in the Context.  Alternatively, the State subclasses can specify when to make the transition and the appropriate successor state.</a:t>
            </a:r>
          </a:p>
          <a:p>
            <a:pPr eaLnBrk="1" hangingPunct="1"/>
            <a:r>
              <a:rPr lang="en-US" i="1" dirty="0" smtClean="0"/>
              <a:t>A table-based alternative</a:t>
            </a:r>
            <a:r>
              <a:rPr lang="en-US" dirty="0" smtClean="0"/>
              <a:t>.  It may be possible to use a transition table to map inputs to successor states.  This approach converts conditional code to a table look-up.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pPr eaLnBrk="1" hangingPunct="1"/>
            <a:r>
              <a:rPr lang="en-US" dirty="0" smtClean="0"/>
              <a:t>State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normAutofit lnSpcReduction="10000"/>
          </a:bodyPr>
          <a:lstStyle/>
          <a:p>
            <a:pPr eaLnBrk="1" hangingPunct="1">
              <a:buNone/>
            </a:pPr>
            <a:r>
              <a:rPr lang="en-US" dirty="0" smtClean="0"/>
              <a:t>Implementation </a:t>
            </a:r>
            <a:r>
              <a:rPr lang="en-US" sz="2000" dirty="0" smtClean="0"/>
              <a:t>(continued)</a:t>
            </a:r>
            <a:endParaRPr lang="en-US" dirty="0" smtClean="0"/>
          </a:p>
          <a:p>
            <a:pPr eaLnBrk="1" hangingPunct="1"/>
            <a:r>
              <a:rPr lang="en-US" i="1" dirty="0" smtClean="0"/>
              <a:t>Creating and destroying state objects</a:t>
            </a:r>
            <a:r>
              <a:rPr lang="en-US" dirty="0" smtClean="0"/>
              <a:t>.  Should state objects be created only when they are needed and destroyed thereafter, or should all state objects be created ahead of time and never destroyed?  The first alternative might be preferable when contexts change state infrequently.  The second alternative pays the costs for instantiation up-front.</a:t>
            </a:r>
          </a:p>
          <a:p>
            <a:pPr eaLnBrk="1" hangingPunct="1"/>
            <a:r>
              <a:rPr lang="en-US" i="1" dirty="0" smtClean="0"/>
              <a:t>Using dynamic inheritance</a:t>
            </a:r>
            <a:r>
              <a:rPr lang="en-US" dirty="0" smtClean="0"/>
              <a:t>.  Some programming languages effectively allow an object to change its class at run-time.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Motivating Example Revisited</a:t>
            </a:r>
            <a:endParaRPr lang="en-US" dirty="0" smtClean="0"/>
          </a:p>
        </p:txBody>
      </p:sp>
      <p:sp>
        <p:nvSpPr>
          <p:cNvPr id="10" name="Content Placeholder 9"/>
          <p:cNvSpPr>
            <a:spLocks noGrp="1"/>
          </p:cNvSpPr>
          <p:nvPr>
            <p:ph sz="quarter" idx="1"/>
          </p:nvPr>
        </p:nvSpPr>
        <p:spPr/>
        <p:txBody>
          <a:bodyPr/>
          <a:lstStyle/>
          <a:p>
            <a:pPr marL="0" indent="0">
              <a:spcBef>
                <a:spcPts val="0"/>
              </a:spcBef>
              <a:buNone/>
            </a:pPr>
            <a:r>
              <a:rPr lang="en-US" sz="1800" dirty="0" smtClean="0">
                <a:latin typeface="Courier New" pitchFamily="49" charset="0"/>
                <a:cs typeface="Courier New" pitchFamily="49" charset="0"/>
              </a:rPr>
              <a:t>public interface State</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public void enter();</a:t>
            </a:r>
          </a:p>
          <a:p>
            <a:pPr marL="0" indent="0">
              <a:spcBef>
                <a:spcPts val="0"/>
              </a:spcBef>
              <a:buNone/>
            </a:pPr>
            <a:r>
              <a:rPr lang="en-US" sz="1800" dirty="0" smtClean="0">
                <a:latin typeface="Courier New" pitchFamily="49" charset="0"/>
                <a:cs typeface="Courier New" pitchFamily="49" charset="0"/>
              </a:rPr>
              <a:t>    public void close();</a:t>
            </a:r>
          </a:p>
          <a:p>
            <a:pPr marL="0" indent="0">
              <a:spcBef>
                <a:spcPts val="0"/>
              </a:spcBef>
              <a:buNone/>
            </a:pPr>
            <a:r>
              <a:rPr lang="en-US" sz="1800" dirty="0" smtClean="0">
                <a:latin typeface="Courier New" pitchFamily="49" charset="0"/>
                <a:cs typeface="Courier New" pitchFamily="49" charset="0"/>
              </a:rPr>
              <a:t>    public void lock();</a:t>
            </a:r>
          </a:p>
          <a:p>
            <a:pPr marL="0" indent="0">
              <a:spcBef>
                <a:spcPts val="0"/>
              </a:spcBef>
              <a:buNone/>
            </a:pPr>
            <a:r>
              <a:rPr lang="en-US" sz="1800" dirty="0" smtClean="0">
                <a:latin typeface="Courier New" pitchFamily="49" charset="0"/>
                <a:cs typeface="Courier New" pitchFamily="49" charset="0"/>
              </a:rPr>
              <a:t>    public void open();</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p:txBody>
          <a:bodyPr>
            <a:normAutofit lnSpcReduction="10000"/>
          </a:bodyPr>
          <a:lstStyle/>
          <a:p>
            <a:r>
              <a:rPr lang="en-US" sz="2350" dirty="0" smtClean="0"/>
              <a:t>The state of an object is an abstraction of its attribute values and links.  Sets of values are grouped together into a state according to properties that affect gross behavior of the object.</a:t>
            </a:r>
          </a:p>
          <a:p>
            <a:endParaRPr lang="en-US" sz="2350" dirty="0" smtClean="0"/>
          </a:p>
          <a:p>
            <a:r>
              <a:rPr lang="en-US" sz="2350" dirty="0" smtClean="0"/>
              <a:t>All objects of a class with the same state react in the same general way to an event; however, objects in different states may react differently to the same event.</a:t>
            </a:r>
          </a:p>
          <a:p>
            <a:endParaRPr lang="en-US" sz="2350" dirty="0" smtClean="0"/>
          </a:p>
          <a:p>
            <a:r>
              <a:rPr lang="en-US" sz="2350" dirty="0" smtClean="0"/>
              <a:t>Sometimes the conceptual state of an object can be captured in a single attribute;  e.g., using an integer value or the value of an enumerated type.</a:t>
            </a:r>
          </a:p>
          <a:p>
            <a:endParaRPr lang="en-US" sz="235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1752" y="307848"/>
            <a:ext cx="8534400" cy="758952"/>
          </a:xfrm>
        </p:spPr>
        <p:txBody>
          <a:bodyPr>
            <a:normAutofit fontScale="90000"/>
          </a:bodyPr>
          <a:lstStyle/>
          <a:p>
            <a:r>
              <a:rPr lang="en-US" dirty="0" smtClean="0"/>
              <a:t>Motivating Example Revisited</a:t>
            </a:r>
            <a:br>
              <a:rPr lang="en-US" dirty="0" smtClean="0"/>
            </a:br>
            <a:r>
              <a:rPr lang="en-US" sz="2800" dirty="0" smtClean="0"/>
              <a:t>(continued)</a:t>
            </a:r>
          </a:p>
        </p:txBody>
      </p:sp>
      <p:sp>
        <p:nvSpPr>
          <p:cNvPr id="10" name="Content Placeholder 9"/>
          <p:cNvSpPr>
            <a:spLocks noGrp="1"/>
          </p:cNvSpPr>
          <p:nvPr>
            <p:ph sz="quarter" idx="1"/>
          </p:nvPr>
        </p:nvSpPr>
        <p:spPr/>
        <p:txBody>
          <a:bodyPr>
            <a:normAutofit lnSpcReduction="10000"/>
          </a:bodyPr>
          <a:lstStyle/>
          <a:p>
            <a:pPr marL="0" indent="0">
              <a:spcBef>
                <a:spcPts val="0"/>
              </a:spcBef>
              <a:buNone/>
            </a:pPr>
            <a:r>
              <a:rPr lang="en-US" sz="1800" dirty="0" smtClean="0">
                <a:latin typeface="Courier New" pitchFamily="49" charset="0"/>
                <a:cs typeface="Courier New" pitchFamily="49" charset="0"/>
              </a:rPr>
              <a:t>public class Closed implements State</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private Controller </a:t>
            </a:r>
            <a:r>
              <a:rPr lang="en-US" sz="1800" dirty="0" err="1" smtClean="0">
                <a:latin typeface="Courier New" pitchFamily="49" charset="0"/>
                <a:cs typeface="Courier New" pitchFamily="49" charset="0"/>
              </a:rPr>
              <a:t>controller</a:t>
            </a:r>
            <a:r>
              <a:rPr lang="en-US" sz="1800" dirty="0" smtClean="0">
                <a:latin typeface="Courier New" pitchFamily="49" charset="0"/>
                <a:cs typeface="Courier New" pitchFamily="49" charset="0"/>
              </a:rPr>
              <a:t>;</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public Closed(Controller </a:t>
            </a:r>
            <a:r>
              <a:rPr lang="en-US" sz="1800" dirty="0" err="1" smtClean="0">
                <a:latin typeface="Courier New" pitchFamily="49" charset="0"/>
                <a:cs typeface="Courier New" pitchFamily="49" charset="0"/>
              </a:rPr>
              <a:t>controller</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this.controller</a:t>
            </a:r>
            <a:r>
              <a:rPr lang="en-US" sz="1800" dirty="0" smtClean="0">
                <a:latin typeface="Courier New" pitchFamily="49" charset="0"/>
                <a:cs typeface="Courier New" pitchFamily="49" charset="0"/>
              </a:rPr>
              <a:t> = controller;</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public void enter()</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 ignore</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public void close()</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 ignore</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dirty="0" smtClean="0"/>
              <a:t>Motivating Example Revisited</a:t>
            </a:r>
            <a:br>
              <a:rPr lang="en-US" dirty="0" smtClean="0"/>
            </a:br>
            <a:r>
              <a:rPr lang="en-US" sz="2800" dirty="0" smtClean="0"/>
              <a:t>(continued)</a:t>
            </a:r>
          </a:p>
        </p:txBody>
      </p:sp>
      <p:sp>
        <p:nvSpPr>
          <p:cNvPr id="10" name="Content Placeholder 9"/>
          <p:cNvSpPr>
            <a:spLocks noGrp="1"/>
          </p:cNvSpPr>
          <p:nvPr>
            <p:ph sz="quarter" idx="1"/>
          </p:nvPr>
        </p:nvSpPr>
        <p:spPr/>
        <p:txBody>
          <a:bodyPr/>
          <a:lstStyle/>
          <a:p>
            <a:pPr marL="0" indent="0">
              <a:spcBef>
                <a:spcPts val="0"/>
              </a:spcBef>
              <a:buNone/>
            </a:pPr>
            <a:r>
              <a:rPr lang="en-US" sz="1800" dirty="0" smtClean="0">
                <a:latin typeface="Courier New" pitchFamily="49" charset="0"/>
                <a:cs typeface="Courier New" pitchFamily="49" charset="0"/>
              </a:rPr>
              <a:t>    public void lock()</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  // code to lock the door</a:t>
            </a: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controller.changeState</a:t>
            </a:r>
            <a:r>
              <a:rPr lang="en-US" sz="1800" dirty="0" smtClean="0">
                <a:latin typeface="Courier New" pitchFamily="49" charset="0"/>
                <a:cs typeface="Courier New" pitchFamily="49" charset="0"/>
              </a:rPr>
              <a:t>(</a:t>
            </a:r>
            <a:r>
              <a:rPr lang="en-US" sz="1800" dirty="0" err="1">
                <a:latin typeface="Courier New" pitchFamily="49" charset="0"/>
                <a:cs typeface="Courier New" pitchFamily="49" charset="0"/>
              </a:rPr>
              <a:t>s</a:t>
            </a:r>
            <a:r>
              <a:rPr lang="en-US" sz="1800" dirty="0" err="1" smtClean="0">
                <a:latin typeface="Courier New" pitchFamily="49" charset="0"/>
                <a:cs typeface="Courier New" pitchFamily="49" charset="0"/>
              </a:rPr>
              <a:t>etState</a:t>
            </a:r>
            <a:r>
              <a:rPr lang="en-US" sz="1800" dirty="0" smtClean="0">
                <a:latin typeface="Courier New" pitchFamily="49" charset="0"/>
                <a:cs typeface="Courier New" pitchFamily="49" charset="0"/>
              </a:rPr>
              <a:t>(LOCKED));</a:t>
            </a: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public void open()</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  // code to open the door</a:t>
            </a: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controller.changeState</a:t>
            </a:r>
            <a:r>
              <a:rPr lang="en-US" sz="1800" dirty="0" smtClean="0">
                <a:latin typeface="Courier New" pitchFamily="49" charset="0"/>
                <a:cs typeface="Courier New" pitchFamily="49" charset="0"/>
              </a:rPr>
              <a:t>(</a:t>
            </a:r>
            <a:r>
              <a:rPr lang="en-US" sz="1800" dirty="0" err="1">
                <a:latin typeface="Courier New" pitchFamily="49" charset="0"/>
                <a:cs typeface="Courier New" pitchFamily="49" charset="0"/>
              </a:rPr>
              <a:t>s</a:t>
            </a:r>
            <a:r>
              <a:rPr lang="en-US" sz="1800" dirty="0" err="1" smtClean="0">
                <a:latin typeface="Courier New" pitchFamily="49" charset="0"/>
                <a:cs typeface="Courier New" pitchFamily="49" charset="0"/>
              </a:rPr>
              <a:t>etState</a:t>
            </a:r>
            <a:r>
              <a:rPr lang="en-US" sz="1800" dirty="0" smtClean="0">
                <a:latin typeface="Courier New" pitchFamily="49" charset="0"/>
                <a:cs typeface="Courier New" pitchFamily="49" charset="0"/>
              </a:rPr>
              <a:t>(OPENED</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sz="quarter" idx="1"/>
          </p:nvPr>
        </p:nvSpPr>
        <p:spPr/>
        <p:txBody>
          <a:bodyPr/>
          <a:lstStyle/>
          <a:p>
            <a:r>
              <a:rPr lang="en-US" dirty="0" smtClean="0"/>
              <a:t>The Flyweight pattern explains when and how State objects can be shared.</a:t>
            </a:r>
          </a:p>
          <a:p>
            <a:r>
              <a:rPr lang="en-US" dirty="0" smtClean="0"/>
              <a:t>State objects are often Singletons.</a:t>
            </a:r>
          </a:p>
          <a:p>
            <a:r>
              <a:rPr lang="en-US" dirty="0" smtClean="0"/>
              <a:t>State and Strategy have similar UML diagrams, but they differ in their intent.</a:t>
            </a:r>
          </a:p>
          <a:p>
            <a:pPr lvl="1"/>
            <a:r>
              <a:rPr lang="en-US" dirty="0" smtClean="0"/>
              <a:t>A Strategy encapsulates an algorithm, whereas a State encapsulates state information and state-dependent behavior.</a:t>
            </a:r>
          </a:p>
          <a:p>
            <a:pPr lvl="1"/>
            <a:r>
              <a:rPr lang="en-US" dirty="0" smtClean="0"/>
              <a:t>Clients often select the appropriate Strategy but not the State.</a:t>
            </a:r>
          </a:p>
          <a:p>
            <a:pPr lvl="2">
              <a:buNone/>
            </a:pPr>
            <a:r>
              <a:rPr lang="en-US" dirty="0" smtClean="0"/>
              <a:t>(But Clients can sometimes select the initial state.)</a:t>
            </a:r>
          </a:p>
          <a:p>
            <a:pPr lvl="1"/>
            <a:r>
              <a:rPr lang="en-US" dirty="0" smtClean="0"/>
              <a:t>Both State and Strategy are examples of composition with delegation.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normAutofit/>
          </a:bodyPr>
          <a:lstStyle/>
          <a:p>
            <a:r>
              <a:rPr lang="en-US" sz="2000" dirty="0" smtClean="0"/>
              <a:t>State pattern (Wikipedia)</a:t>
            </a:r>
          </a:p>
          <a:p>
            <a:pPr lvl="1">
              <a:buNone/>
            </a:pPr>
            <a:r>
              <a:rPr lang="en-US" sz="1800" dirty="0" smtClean="0">
                <a:hlinkClick r:id="rId2"/>
              </a:rPr>
              <a:t>http://en.wikipedia.org/wiki/State_pattern</a:t>
            </a:r>
            <a:endParaRPr lang="en-US" sz="1800" dirty="0" smtClean="0"/>
          </a:p>
          <a:p>
            <a:r>
              <a:rPr lang="en-US" sz="2000" dirty="0" smtClean="0"/>
              <a:t>State Design Pattern (</a:t>
            </a:r>
            <a:r>
              <a:rPr lang="en-US" sz="2000" dirty="0" err="1" smtClean="0"/>
              <a:t>SourceMaking</a:t>
            </a:r>
            <a:r>
              <a:rPr lang="en-US" sz="2000" dirty="0" smtClean="0"/>
              <a:t>)</a:t>
            </a:r>
          </a:p>
          <a:p>
            <a:pPr lvl="1">
              <a:buNone/>
            </a:pPr>
            <a:r>
              <a:rPr lang="en-US" sz="1800" dirty="0" smtClean="0">
                <a:hlinkClick r:id="rId3"/>
              </a:rPr>
              <a:t>http://sourcemaking.com/design_patterns/state</a:t>
            </a:r>
            <a:r>
              <a:rPr lang="en-US" sz="1800" dirty="0" smtClean="0"/>
              <a:t> </a:t>
            </a:r>
          </a:p>
          <a:p>
            <a:r>
              <a:rPr lang="en-US" sz="2000" dirty="0" smtClean="0"/>
              <a:t>State (</a:t>
            </a:r>
            <a:r>
              <a:rPr lang="en-US" sz="2000" dirty="0" err="1" smtClean="0"/>
              <a:t>dofactory</a:t>
            </a:r>
            <a:r>
              <a:rPr lang="en-US" sz="2000" dirty="0" smtClean="0"/>
              <a:t>)</a:t>
            </a:r>
          </a:p>
          <a:p>
            <a:pPr lvl="1">
              <a:buNone/>
            </a:pPr>
            <a:r>
              <a:rPr lang="en-US" sz="1800" dirty="0" smtClean="0">
                <a:hlinkClick r:id="rId4"/>
              </a:rPr>
              <a:t>http://www.dofactory.com/Patterns/PatternState.aspx</a:t>
            </a:r>
            <a:r>
              <a:rPr lang="en-US" sz="1800" dirty="0" smtClean="0"/>
              <a:t> </a:t>
            </a:r>
          </a:p>
          <a:p>
            <a:r>
              <a:rPr lang="en-US" sz="2000" dirty="0" smtClean="0"/>
              <a:t>How to implement state-dependent behavior:  Doing the State pattern in Java (Eric Armstrong, </a:t>
            </a:r>
            <a:r>
              <a:rPr lang="en-US" sz="2000" dirty="0" err="1" smtClean="0"/>
              <a:t>JavaWorld</a:t>
            </a:r>
            <a:r>
              <a:rPr lang="en-US" sz="2000" dirty="0" smtClean="0"/>
              <a:t>)</a:t>
            </a:r>
          </a:p>
          <a:p>
            <a:pPr lvl="1">
              <a:buNone/>
            </a:pPr>
            <a:r>
              <a:rPr lang="en-US" sz="1800" dirty="0" smtClean="0">
                <a:hlinkClick r:id="rId5"/>
              </a:rPr>
              <a:t>http://www.javaworld.com/javaworld/jw-08-1997/jw-08-stated.html</a:t>
            </a:r>
            <a:r>
              <a:rPr lang="en-US" sz="1800" dirty="0" smtClean="0"/>
              <a:t> </a:t>
            </a:r>
          </a:p>
          <a:p>
            <a:r>
              <a:rPr lang="en-US" sz="2000" dirty="0" smtClean="0"/>
              <a:t>The State Pattern (by David Bernstein, JMU)</a:t>
            </a:r>
          </a:p>
          <a:p>
            <a:pPr lvl="1">
              <a:buNone/>
            </a:pPr>
            <a:r>
              <a:rPr lang="en-US" sz="1400" dirty="0" smtClean="0">
                <a:hlinkClick r:id="rId6"/>
              </a:rPr>
              <a:t>https://users.cs.jmu.edu/bernstdh/web/common/lectures/slides_state_pattern.php</a:t>
            </a:r>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a:t>
            </a:r>
            <a:br>
              <a:rPr lang="en-US" dirty="0" smtClean="0"/>
            </a:br>
            <a:r>
              <a:rPr lang="en-US" sz="2800" dirty="0" smtClean="0"/>
              <a:t>(continued)</a:t>
            </a:r>
            <a:endParaRPr lang="en-US" dirty="0"/>
          </a:p>
        </p:txBody>
      </p:sp>
      <p:sp>
        <p:nvSpPr>
          <p:cNvPr id="3" name="Content Placeholder 2"/>
          <p:cNvSpPr>
            <a:spLocks noGrp="1"/>
          </p:cNvSpPr>
          <p:nvPr>
            <p:ph sz="quarter" idx="1"/>
          </p:nvPr>
        </p:nvSpPr>
        <p:spPr/>
        <p:txBody>
          <a:bodyPr/>
          <a:lstStyle/>
          <a:p>
            <a:r>
              <a:rPr lang="en-US" sz="2350" dirty="0" smtClean="0"/>
              <a:t>State-dependent behavior:  The effect of calling a method depends not only on the method being called and the parameters passed to it, but also on the state of the object at the time the method is called.</a:t>
            </a:r>
          </a:p>
          <a:p>
            <a:endParaRPr lang="en-US" sz="2350" dirty="0" smtClean="0"/>
          </a:p>
          <a:p>
            <a:r>
              <a:rPr lang="en-US" sz="2350" dirty="0" smtClean="0"/>
              <a:t>Most objects exhibit some state-dependent behavior.  Some objects exhibit complex state-dependent behavior.</a:t>
            </a:r>
          </a:p>
          <a:p>
            <a:endParaRPr lang="en-US" sz="235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(David </a:t>
            </a:r>
            <a:r>
              <a:rPr lang="en-US" sz="2800" dirty="0" smtClean="0"/>
              <a:t>Bernstein, </a:t>
            </a:r>
            <a:r>
              <a:rPr lang="en-US" sz="2800" dirty="0" smtClean="0"/>
              <a:t>James Madison University)</a:t>
            </a:r>
            <a:endParaRPr lang="en-US" sz="2800" dirty="0"/>
          </a:p>
        </p:txBody>
      </p:sp>
      <p:sp>
        <p:nvSpPr>
          <p:cNvPr id="9" name="Content Placeholder 8"/>
          <p:cNvSpPr>
            <a:spLocks noGrp="1"/>
          </p:cNvSpPr>
          <p:nvPr>
            <p:ph sz="quarter" idx="1"/>
          </p:nvPr>
        </p:nvSpPr>
        <p:spPr/>
        <p:txBody>
          <a:bodyPr>
            <a:normAutofit/>
          </a:bodyPr>
          <a:lstStyle/>
          <a:p>
            <a:r>
              <a:rPr lang="en-US" sz="2000" dirty="0" smtClean="0"/>
              <a:t>The behavior for a simple garage door opener could be described by the following state diagram</a:t>
            </a:r>
            <a:r>
              <a:rPr lang="en-US" sz="2000" dirty="0" smtClean="0"/>
              <a:t>:</a:t>
            </a:r>
          </a:p>
          <a:p>
            <a:endParaRPr lang="en-US" sz="2000" dirty="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One way to implement a controller for the garage door opener would be to use conditional statements.</a:t>
            </a:r>
            <a:endParaRPr lang="en-US" sz="2000" dirty="0"/>
          </a:p>
        </p:txBody>
      </p:sp>
      <p:grpSp>
        <p:nvGrpSpPr>
          <p:cNvPr id="25" name="Group 24"/>
          <p:cNvGrpSpPr/>
          <p:nvPr/>
        </p:nvGrpSpPr>
        <p:grpSpPr>
          <a:xfrm>
            <a:off x="1647552" y="3861456"/>
            <a:ext cx="1096962" cy="731837"/>
            <a:chOff x="1524000" y="3840163"/>
            <a:chExt cx="1096962" cy="731837"/>
          </a:xfrm>
        </p:grpSpPr>
        <p:sp>
          <p:nvSpPr>
            <p:cNvPr id="11" name="AutoShape 3"/>
            <p:cNvSpPr>
              <a:spLocks noChangeArrowheads="1"/>
            </p:cNvSpPr>
            <p:nvPr/>
          </p:nvSpPr>
          <p:spPr bwMode="auto">
            <a:xfrm>
              <a:off x="1524000" y="3840163"/>
              <a:ext cx="1096962" cy="731837"/>
            </a:xfrm>
            <a:prstGeom prst="roundRect">
              <a:avLst>
                <a:gd name="adj" fmla="val 16667"/>
              </a:avLst>
            </a:prstGeom>
            <a:noFill/>
            <a:ln w="12700">
              <a:solidFill>
                <a:schemeClr val="tx1"/>
              </a:solidFill>
              <a:round/>
              <a:headEnd/>
              <a:tailEnd/>
            </a:ln>
          </p:spPr>
          <p:txBody>
            <a:bodyPr wrap="none" lIns="92075" tIns="46038" rIns="92075" bIns="46038" anchor="ctr"/>
            <a:lstStyle/>
            <a:p>
              <a:r>
                <a:rPr lang="en-US" sz="1600" dirty="0" smtClean="0"/>
                <a:t>Open</a:t>
              </a:r>
              <a:endParaRPr lang="en-US" sz="1600" dirty="0"/>
            </a:p>
          </p:txBody>
        </p:sp>
        <p:sp>
          <p:nvSpPr>
            <p:cNvPr id="15" name="AutoShape 24"/>
            <p:cNvSpPr>
              <a:spLocks noChangeArrowheads="1"/>
            </p:cNvSpPr>
            <p:nvPr/>
          </p:nvSpPr>
          <p:spPr bwMode="auto">
            <a:xfrm>
              <a:off x="2484437" y="3932238"/>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16" name="AutoShape 24"/>
            <p:cNvSpPr>
              <a:spLocks noChangeArrowheads="1"/>
            </p:cNvSpPr>
            <p:nvPr/>
          </p:nvSpPr>
          <p:spPr bwMode="auto">
            <a:xfrm>
              <a:off x="2484437" y="434042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grpSp>
        <p:nvGrpSpPr>
          <p:cNvPr id="26" name="Group 25"/>
          <p:cNvGrpSpPr/>
          <p:nvPr/>
        </p:nvGrpSpPr>
        <p:grpSpPr>
          <a:xfrm>
            <a:off x="3613671" y="3861456"/>
            <a:ext cx="1096962" cy="731837"/>
            <a:chOff x="3452019" y="3840163"/>
            <a:chExt cx="1096962" cy="731837"/>
          </a:xfrm>
        </p:grpSpPr>
        <p:sp>
          <p:nvSpPr>
            <p:cNvPr id="13" name="AutoShape 3"/>
            <p:cNvSpPr>
              <a:spLocks noChangeArrowheads="1"/>
            </p:cNvSpPr>
            <p:nvPr/>
          </p:nvSpPr>
          <p:spPr bwMode="auto">
            <a:xfrm>
              <a:off x="3452019" y="3840163"/>
              <a:ext cx="1096962" cy="731837"/>
            </a:xfrm>
            <a:prstGeom prst="roundRect">
              <a:avLst>
                <a:gd name="adj" fmla="val 16667"/>
              </a:avLst>
            </a:prstGeom>
            <a:noFill/>
            <a:ln w="12700">
              <a:solidFill>
                <a:schemeClr val="tx1"/>
              </a:solidFill>
              <a:round/>
              <a:headEnd/>
              <a:tailEnd/>
            </a:ln>
          </p:spPr>
          <p:txBody>
            <a:bodyPr wrap="none" lIns="92075" tIns="46038" rIns="92075" bIns="46038" anchor="ctr"/>
            <a:lstStyle/>
            <a:p>
              <a:r>
                <a:rPr lang="en-US" sz="1800" dirty="0" smtClean="0"/>
                <a:t>Closed</a:t>
              </a:r>
              <a:endParaRPr lang="en-US" sz="1800" dirty="0"/>
            </a:p>
          </p:txBody>
        </p:sp>
        <p:sp>
          <p:nvSpPr>
            <p:cNvPr id="17" name="AutoShape 24"/>
            <p:cNvSpPr>
              <a:spLocks noChangeArrowheads="1"/>
            </p:cNvSpPr>
            <p:nvPr/>
          </p:nvSpPr>
          <p:spPr bwMode="auto">
            <a:xfrm>
              <a:off x="3452019" y="3932238"/>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18" name="AutoShape 24"/>
            <p:cNvSpPr>
              <a:spLocks noChangeArrowheads="1"/>
            </p:cNvSpPr>
            <p:nvPr/>
          </p:nvSpPr>
          <p:spPr bwMode="auto">
            <a:xfrm>
              <a:off x="3452019" y="434042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cxnSp>
        <p:nvCxnSpPr>
          <p:cNvPr id="20" name="Elbow Connector 19"/>
          <p:cNvCxnSpPr>
            <a:stCxn id="15" idx="3"/>
            <a:endCxn id="17" idx="1"/>
          </p:cNvCxnSpPr>
          <p:nvPr/>
        </p:nvCxnSpPr>
        <p:spPr bwMode="auto">
          <a:xfrm>
            <a:off x="2744514" y="4021794"/>
            <a:ext cx="869157"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22" name="Elbow Connector 21"/>
          <p:cNvCxnSpPr>
            <a:stCxn id="18" idx="1"/>
            <a:endCxn id="16" idx="3"/>
          </p:cNvCxnSpPr>
          <p:nvPr/>
        </p:nvCxnSpPr>
        <p:spPr bwMode="auto">
          <a:xfrm flipH="1">
            <a:off x="2744514" y="4429981"/>
            <a:ext cx="86915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23" name="TextBox 22"/>
          <p:cNvSpPr txBox="1"/>
          <p:nvPr/>
        </p:nvSpPr>
        <p:spPr>
          <a:xfrm>
            <a:off x="2789752" y="3650018"/>
            <a:ext cx="723275" cy="369332"/>
          </a:xfrm>
          <a:prstGeom prst="rect">
            <a:avLst/>
          </a:prstGeom>
          <a:noFill/>
        </p:spPr>
        <p:txBody>
          <a:bodyPr wrap="none" rtlCol="0">
            <a:spAutoFit/>
          </a:bodyPr>
          <a:lstStyle/>
          <a:p>
            <a:r>
              <a:rPr lang="en-US" sz="1800" dirty="0" smtClean="0"/>
              <a:t>close</a:t>
            </a:r>
            <a:endParaRPr lang="en-US" sz="1800" dirty="0"/>
          </a:p>
        </p:txBody>
      </p:sp>
      <p:sp>
        <p:nvSpPr>
          <p:cNvPr id="24" name="TextBox 23"/>
          <p:cNvSpPr txBox="1"/>
          <p:nvPr/>
        </p:nvSpPr>
        <p:spPr>
          <a:xfrm>
            <a:off x="2843247" y="4431268"/>
            <a:ext cx="697627" cy="369332"/>
          </a:xfrm>
          <a:prstGeom prst="rect">
            <a:avLst/>
          </a:prstGeom>
          <a:noFill/>
        </p:spPr>
        <p:txBody>
          <a:bodyPr wrap="none" rtlCol="0">
            <a:spAutoFit/>
          </a:bodyPr>
          <a:lstStyle/>
          <a:p>
            <a:r>
              <a:rPr lang="en-US" sz="1800" dirty="0" smtClean="0"/>
              <a:t>open</a:t>
            </a:r>
            <a:endParaRPr lang="en-US" sz="1800" dirty="0"/>
          </a:p>
        </p:txBody>
      </p:sp>
      <p:cxnSp>
        <p:nvCxnSpPr>
          <p:cNvPr id="28" name="Elbow Connector 27"/>
          <p:cNvCxnSpPr>
            <a:stCxn id="13" idx="0"/>
            <a:endCxn id="10" idx="2"/>
          </p:cNvCxnSpPr>
          <p:nvPr/>
        </p:nvCxnSpPr>
        <p:spPr bwMode="auto">
          <a:xfrm flipV="1">
            <a:off x="4162152" y="2993093"/>
            <a:ext cx="0" cy="868363"/>
          </a:xfrm>
          <a:prstGeom prst="straightConnector1">
            <a:avLst/>
          </a:prstGeom>
          <a:noFill/>
          <a:ln w="12700" cap="flat" cmpd="sng" algn="ctr">
            <a:solidFill>
              <a:schemeClr val="tx1"/>
            </a:solidFill>
            <a:prstDash val="solid"/>
            <a:round/>
            <a:headEnd type="none" w="med" len="med"/>
            <a:tailEnd type="stealth" w="lg" len="lg"/>
          </a:ln>
          <a:effectLst/>
        </p:spPr>
      </p:cxnSp>
      <p:sp>
        <p:nvSpPr>
          <p:cNvPr id="29" name="TextBox 28"/>
          <p:cNvSpPr txBox="1"/>
          <p:nvPr/>
        </p:nvSpPr>
        <p:spPr>
          <a:xfrm>
            <a:off x="3567116" y="3262236"/>
            <a:ext cx="595036" cy="369332"/>
          </a:xfrm>
          <a:prstGeom prst="rect">
            <a:avLst/>
          </a:prstGeom>
          <a:noFill/>
        </p:spPr>
        <p:txBody>
          <a:bodyPr wrap="none" rtlCol="0">
            <a:spAutoFit/>
          </a:bodyPr>
          <a:lstStyle/>
          <a:p>
            <a:r>
              <a:rPr lang="en-US" sz="1800" dirty="0" smtClean="0"/>
              <a:t>lock</a:t>
            </a:r>
            <a:endParaRPr lang="en-US" sz="1800" dirty="0"/>
          </a:p>
        </p:txBody>
      </p:sp>
      <p:grpSp>
        <p:nvGrpSpPr>
          <p:cNvPr id="32" name="Group 31"/>
          <p:cNvGrpSpPr/>
          <p:nvPr/>
        </p:nvGrpSpPr>
        <p:grpSpPr>
          <a:xfrm>
            <a:off x="5579790" y="3861456"/>
            <a:ext cx="1096962" cy="731837"/>
            <a:chOff x="5456238" y="3840163"/>
            <a:chExt cx="1096962" cy="731837"/>
          </a:xfrm>
        </p:grpSpPr>
        <p:sp>
          <p:nvSpPr>
            <p:cNvPr id="14" name="AutoShape 3"/>
            <p:cNvSpPr>
              <a:spLocks noChangeArrowheads="1"/>
            </p:cNvSpPr>
            <p:nvPr/>
          </p:nvSpPr>
          <p:spPr bwMode="auto">
            <a:xfrm>
              <a:off x="5456238" y="3840163"/>
              <a:ext cx="1096962" cy="731837"/>
            </a:xfrm>
            <a:prstGeom prst="roundRect">
              <a:avLst>
                <a:gd name="adj" fmla="val 16667"/>
              </a:avLst>
            </a:prstGeom>
            <a:noFill/>
            <a:ln w="12700">
              <a:solidFill>
                <a:schemeClr val="tx1"/>
              </a:solidFill>
              <a:round/>
              <a:headEnd/>
              <a:tailEnd/>
            </a:ln>
          </p:spPr>
          <p:txBody>
            <a:bodyPr wrap="none" lIns="92075" tIns="46038" rIns="92075" bIns="46038" anchor="ctr"/>
            <a:lstStyle/>
            <a:p>
              <a:r>
                <a:rPr lang="en-US" sz="1800" dirty="0" smtClean="0"/>
                <a:t>Entering</a:t>
              </a:r>
              <a:endParaRPr lang="en-US" sz="1800" dirty="0"/>
            </a:p>
          </p:txBody>
        </p:sp>
        <p:sp>
          <p:nvSpPr>
            <p:cNvPr id="30" name="AutoShape 24"/>
            <p:cNvSpPr>
              <a:spLocks noChangeArrowheads="1"/>
            </p:cNvSpPr>
            <p:nvPr/>
          </p:nvSpPr>
          <p:spPr bwMode="auto">
            <a:xfrm>
              <a:off x="5607350" y="3840163"/>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31" name="AutoShape 24"/>
            <p:cNvSpPr>
              <a:spLocks noChangeArrowheads="1"/>
            </p:cNvSpPr>
            <p:nvPr/>
          </p:nvSpPr>
          <p:spPr bwMode="auto">
            <a:xfrm>
              <a:off x="6293150" y="3840163"/>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grpSp>
        <p:nvGrpSpPr>
          <p:cNvPr id="35" name="Group 34"/>
          <p:cNvGrpSpPr/>
          <p:nvPr/>
        </p:nvGrpSpPr>
        <p:grpSpPr>
          <a:xfrm>
            <a:off x="3613671" y="2261256"/>
            <a:ext cx="1096962" cy="731837"/>
            <a:chOff x="3490119" y="2239963"/>
            <a:chExt cx="1096962" cy="731837"/>
          </a:xfrm>
        </p:grpSpPr>
        <p:sp>
          <p:nvSpPr>
            <p:cNvPr id="10" name="AutoShape 3"/>
            <p:cNvSpPr>
              <a:spLocks noChangeArrowheads="1"/>
            </p:cNvSpPr>
            <p:nvPr/>
          </p:nvSpPr>
          <p:spPr bwMode="auto">
            <a:xfrm>
              <a:off x="3490119" y="2239963"/>
              <a:ext cx="1096962" cy="731837"/>
            </a:xfrm>
            <a:prstGeom prst="roundRect">
              <a:avLst>
                <a:gd name="adj" fmla="val 16667"/>
              </a:avLst>
            </a:prstGeom>
            <a:noFill/>
            <a:ln w="12700">
              <a:solidFill>
                <a:schemeClr val="tx1"/>
              </a:solidFill>
              <a:round/>
              <a:headEnd/>
              <a:tailEnd/>
            </a:ln>
          </p:spPr>
          <p:txBody>
            <a:bodyPr wrap="none" lIns="92075" tIns="46038" rIns="92075" bIns="46038" anchor="ctr"/>
            <a:lstStyle/>
            <a:p>
              <a:r>
                <a:rPr lang="en-US" sz="1800" dirty="0" smtClean="0"/>
                <a:t>Locked</a:t>
              </a:r>
              <a:endParaRPr lang="en-US" sz="1800" dirty="0"/>
            </a:p>
          </p:txBody>
        </p:sp>
        <p:sp>
          <p:nvSpPr>
            <p:cNvPr id="33" name="AutoShape 24"/>
            <p:cNvSpPr>
              <a:spLocks noChangeArrowheads="1"/>
            </p:cNvSpPr>
            <p:nvPr/>
          </p:nvSpPr>
          <p:spPr bwMode="auto">
            <a:xfrm>
              <a:off x="4450556" y="235257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dirty="0"/>
            </a:p>
          </p:txBody>
        </p:sp>
        <p:sp>
          <p:nvSpPr>
            <p:cNvPr id="34" name="AutoShape 24"/>
            <p:cNvSpPr>
              <a:spLocks noChangeArrowheads="1"/>
            </p:cNvSpPr>
            <p:nvPr/>
          </p:nvSpPr>
          <p:spPr bwMode="auto">
            <a:xfrm>
              <a:off x="4450556" y="274945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dirty="0"/>
            </a:p>
          </p:txBody>
        </p:sp>
      </p:grpSp>
      <p:cxnSp>
        <p:nvCxnSpPr>
          <p:cNvPr id="37" name="Shape 36"/>
          <p:cNvCxnSpPr>
            <a:stCxn id="34" idx="3"/>
            <a:endCxn id="30" idx="0"/>
          </p:cNvCxnSpPr>
          <p:nvPr/>
        </p:nvCxnSpPr>
        <p:spPr bwMode="auto">
          <a:xfrm>
            <a:off x="4710633" y="2839006"/>
            <a:ext cx="1088532" cy="1022450"/>
          </a:xfrm>
          <a:prstGeom prst="bentConnector2">
            <a:avLst/>
          </a:prstGeom>
          <a:noFill/>
          <a:ln w="12700" cap="flat" cmpd="sng" algn="ctr">
            <a:solidFill>
              <a:schemeClr val="tx1"/>
            </a:solidFill>
            <a:prstDash val="solid"/>
            <a:round/>
            <a:headEnd type="none" w="med" len="med"/>
            <a:tailEnd type="stealth" w="lg" len="lg"/>
          </a:ln>
          <a:effectLst/>
        </p:spPr>
      </p:cxnSp>
      <p:cxnSp>
        <p:nvCxnSpPr>
          <p:cNvPr id="41" name="Elbow Connector 40"/>
          <p:cNvCxnSpPr>
            <a:stCxn id="31" idx="0"/>
            <a:endCxn id="33" idx="3"/>
          </p:cNvCxnSpPr>
          <p:nvPr/>
        </p:nvCxnSpPr>
        <p:spPr bwMode="auto">
          <a:xfrm rot="16200000" flipV="1">
            <a:off x="4888137" y="2264628"/>
            <a:ext cx="1419325" cy="1774332"/>
          </a:xfrm>
          <a:prstGeom prst="bentConnector2">
            <a:avLst/>
          </a:prstGeom>
          <a:noFill/>
          <a:ln w="12700" cap="flat" cmpd="sng" algn="ctr">
            <a:solidFill>
              <a:schemeClr val="tx1"/>
            </a:solidFill>
            <a:prstDash val="solid"/>
            <a:round/>
            <a:headEnd type="none" w="med" len="med"/>
            <a:tailEnd type="stealth" w="lg" len="lg"/>
          </a:ln>
          <a:effectLst/>
        </p:spPr>
      </p:cxnSp>
      <p:sp>
        <p:nvSpPr>
          <p:cNvPr id="43" name="TextBox 42"/>
          <p:cNvSpPr txBox="1"/>
          <p:nvPr/>
        </p:nvSpPr>
        <p:spPr>
          <a:xfrm>
            <a:off x="4938885" y="2991050"/>
            <a:ext cx="851515" cy="646331"/>
          </a:xfrm>
          <a:prstGeom prst="rect">
            <a:avLst/>
          </a:prstGeom>
          <a:noFill/>
        </p:spPr>
        <p:txBody>
          <a:bodyPr wrap="none" rtlCol="0">
            <a:spAutoFit/>
          </a:bodyPr>
          <a:lstStyle/>
          <a:p>
            <a:r>
              <a:rPr lang="en-US" sz="1800" dirty="0" smtClean="0"/>
              <a:t>start</a:t>
            </a:r>
          </a:p>
          <a:p>
            <a:r>
              <a:rPr lang="en-US" sz="1800" dirty="0" smtClean="0"/>
              <a:t>unlock</a:t>
            </a:r>
            <a:endParaRPr lang="en-US" sz="1800" dirty="0"/>
          </a:p>
        </p:txBody>
      </p:sp>
      <p:sp>
        <p:nvSpPr>
          <p:cNvPr id="44" name="TextBox 43"/>
          <p:cNvSpPr txBox="1"/>
          <p:nvPr/>
        </p:nvSpPr>
        <p:spPr>
          <a:xfrm>
            <a:off x="6490821" y="2945768"/>
            <a:ext cx="671979" cy="369332"/>
          </a:xfrm>
          <a:prstGeom prst="rect">
            <a:avLst/>
          </a:prstGeom>
          <a:noFill/>
        </p:spPr>
        <p:txBody>
          <a:bodyPr wrap="none" rtlCol="0">
            <a:spAutoFit/>
          </a:bodyPr>
          <a:lstStyle/>
          <a:p>
            <a:r>
              <a:rPr lang="en-US" sz="1800" dirty="0" smtClean="0"/>
              <a:t>error</a:t>
            </a:r>
            <a:endParaRPr lang="en-US" sz="1800" dirty="0"/>
          </a:p>
        </p:txBody>
      </p:sp>
      <p:cxnSp>
        <p:nvCxnSpPr>
          <p:cNvPr id="46" name="Elbow Connector 45"/>
          <p:cNvCxnSpPr>
            <a:stCxn id="14" idx="1"/>
            <a:endCxn id="13" idx="3"/>
          </p:cNvCxnSpPr>
          <p:nvPr/>
        </p:nvCxnSpPr>
        <p:spPr bwMode="auto">
          <a:xfrm flipH="1">
            <a:off x="4710633" y="4227375"/>
            <a:ext cx="86915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47" name="TextBox 46"/>
          <p:cNvSpPr txBox="1"/>
          <p:nvPr/>
        </p:nvSpPr>
        <p:spPr>
          <a:xfrm>
            <a:off x="4724400" y="4219875"/>
            <a:ext cx="851515" cy="369332"/>
          </a:xfrm>
          <a:prstGeom prst="rect">
            <a:avLst/>
          </a:prstGeom>
          <a:noFill/>
        </p:spPr>
        <p:txBody>
          <a:bodyPr wrap="none" rtlCol="0">
            <a:spAutoFit/>
          </a:bodyPr>
          <a:lstStyle/>
          <a:p>
            <a:r>
              <a:rPr lang="en-US" sz="1800" dirty="0" smtClean="0"/>
              <a:t>unlock</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9" name="Content Placeholder 8"/>
          <p:cNvSpPr>
            <a:spLocks noGrp="1"/>
          </p:cNvSpPr>
          <p:nvPr>
            <p:ph sz="quarter" idx="1"/>
          </p:nvPr>
        </p:nvSpPr>
        <p:spPr/>
        <p:txBody>
          <a:bodyPr/>
          <a:lstStyle/>
          <a:p>
            <a:pPr marL="0" indent="0">
              <a:spcBef>
                <a:spcPts val="0"/>
              </a:spcBef>
              <a:buNone/>
            </a:pPr>
            <a:r>
              <a:rPr lang="en-US" sz="1750" dirty="0" smtClean="0">
                <a:latin typeface="Courier New" pitchFamily="49" charset="0"/>
                <a:cs typeface="Courier New" pitchFamily="49" charset="0"/>
              </a:rPr>
              <a:t>public class Controller</a:t>
            </a:r>
          </a:p>
          <a:p>
            <a:pPr marL="0" indent="0">
              <a:spcBef>
                <a:spcPts val="0"/>
              </a:spcBef>
              <a:buNone/>
            </a:pPr>
            <a:r>
              <a:rPr lang="en-US" sz="1750" dirty="0" smtClean="0">
                <a:latin typeface="Courier New" pitchFamily="49" charset="0"/>
                <a:cs typeface="Courier New" pitchFamily="49" charset="0"/>
              </a:rPr>
              <a:t>  {</a:t>
            </a:r>
          </a:p>
          <a:p>
            <a:pPr marL="0" indent="0">
              <a:spcBef>
                <a:spcPts val="0"/>
              </a:spcBef>
              <a:buNone/>
            </a:pPr>
            <a:r>
              <a:rPr lang="en-US" sz="1750" dirty="0" smtClean="0">
                <a:latin typeface="Courier New" pitchFamily="49" charset="0"/>
                <a:cs typeface="Courier New" pitchFamily="49" charset="0"/>
              </a:rPr>
              <a:t>    private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state;</a:t>
            </a:r>
          </a:p>
          <a:p>
            <a:pPr marL="0" indent="0">
              <a:spcBef>
                <a:spcPts val="0"/>
              </a:spcBef>
              <a:buNone/>
            </a:pPr>
            <a:endParaRPr lang="en-US" sz="1750" dirty="0" smtClean="0">
              <a:latin typeface="Courier New" pitchFamily="49" charset="0"/>
              <a:cs typeface="Courier New" pitchFamily="49" charset="0"/>
            </a:endParaRPr>
          </a:p>
          <a:p>
            <a:pPr marL="0" indent="0">
              <a:spcBef>
                <a:spcPts val="0"/>
              </a:spcBef>
              <a:buNone/>
            </a:pPr>
            <a:r>
              <a:rPr lang="en-US" sz="1750" dirty="0" smtClean="0">
                <a:latin typeface="Courier New" pitchFamily="49" charset="0"/>
                <a:cs typeface="Courier New" pitchFamily="49" charset="0"/>
              </a:rPr>
              <a:t>    // states</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ENTERING = 0;</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CLOSED   = 1;</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LOCKED   = 2;</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OPENED   = 3;</a:t>
            </a:r>
          </a:p>
          <a:p>
            <a:pPr marL="0" indent="0">
              <a:spcBef>
                <a:spcPts val="0"/>
              </a:spcBef>
              <a:buNone/>
            </a:pPr>
            <a:endParaRPr lang="en-US" sz="1750" dirty="0" smtClean="0">
              <a:latin typeface="Courier New" pitchFamily="49" charset="0"/>
              <a:cs typeface="Courier New" pitchFamily="49" charset="0"/>
            </a:endParaRPr>
          </a:p>
          <a:p>
            <a:pPr marL="0" indent="0">
              <a:spcBef>
                <a:spcPts val="0"/>
              </a:spcBef>
              <a:buNone/>
            </a:pPr>
            <a:r>
              <a:rPr lang="en-US" sz="1750" dirty="0" smtClean="0">
                <a:latin typeface="Courier New" pitchFamily="49" charset="0"/>
                <a:cs typeface="Courier New" pitchFamily="49" charset="0"/>
              </a:rPr>
              <a:t>    // actions</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ENTER = 0;</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CLOSE = 1;</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LOCK  = 2;</a:t>
            </a:r>
          </a:p>
          <a:p>
            <a:pPr marL="0" indent="0">
              <a:spcBef>
                <a:spcPts val="0"/>
              </a:spcBef>
              <a:buNone/>
            </a:pPr>
            <a:r>
              <a:rPr lang="en-US" sz="1750" dirty="0" smtClean="0">
                <a:latin typeface="Courier New" pitchFamily="49" charset="0"/>
                <a:cs typeface="Courier New" pitchFamily="49" charset="0"/>
              </a:rPr>
              <a:t>    private static final </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OPEN  = 3;</a:t>
            </a:r>
          </a:p>
          <a:p>
            <a:pPr marL="0" indent="0">
              <a:spcBef>
                <a:spcPts val="0"/>
              </a:spcBef>
              <a:buNone/>
            </a:pPr>
            <a:endParaRPr lang="en-US" sz="175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9" name="Content Placeholder 8"/>
          <p:cNvSpPr>
            <a:spLocks noGrp="1"/>
          </p:cNvSpPr>
          <p:nvPr>
            <p:ph sz="quarter" idx="1"/>
          </p:nvPr>
        </p:nvSpPr>
        <p:spPr/>
        <p:txBody>
          <a:bodyPr/>
          <a:lstStyle/>
          <a:p>
            <a:pPr marL="0" indent="0">
              <a:spcBef>
                <a:spcPts val="0"/>
              </a:spcBef>
              <a:buNone/>
            </a:pPr>
            <a:r>
              <a:rPr lang="en-US" sz="1750" dirty="0" smtClean="0">
                <a:latin typeface="Courier New" pitchFamily="49" charset="0"/>
                <a:cs typeface="Courier New" pitchFamily="49" charset="0"/>
              </a:rPr>
              <a:t>    public Controller()</a:t>
            </a:r>
          </a:p>
          <a:p>
            <a:pPr marL="0" indent="0">
              <a:spcBef>
                <a:spcPts val="0"/>
              </a:spcBef>
              <a:buNone/>
            </a:pPr>
            <a:r>
              <a:rPr lang="en-US" sz="1750" dirty="0" smtClean="0">
                <a:latin typeface="Courier New" pitchFamily="49" charset="0"/>
                <a:cs typeface="Courier New" pitchFamily="49" charset="0"/>
              </a:rPr>
              <a:t>      {</a:t>
            </a:r>
          </a:p>
          <a:p>
            <a:pPr marL="0" indent="0">
              <a:spcBef>
                <a:spcPts val="0"/>
              </a:spcBef>
              <a:buNone/>
            </a:pPr>
            <a:r>
              <a:rPr lang="en-US" sz="1750" dirty="0" smtClean="0">
                <a:latin typeface="Courier New" pitchFamily="49" charset="0"/>
                <a:cs typeface="Courier New" pitchFamily="49" charset="0"/>
              </a:rPr>
              <a:t>        </a:t>
            </a:r>
            <a:r>
              <a:rPr lang="en-US" sz="1750" dirty="0" err="1" smtClean="0">
                <a:latin typeface="Courier New" pitchFamily="49" charset="0"/>
                <a:cs typeface="Courier New" pitchFamily="49" charset="0"/>
              </a:rPr>
              <a:t>setState</a:t>
            </a:r>
            <a:r>
              <a:rPr lang="en-US" sz="1750" dirty="0" smtClean="0">
                <a:latin typeface="Courier New" pitchFamily="49" charset="0"/>
                <a:cs typeface="Courier New" pitchFamily="49" charset="0"/>
              </a:rPr>
              <a:t>(CLOSED);</a:t>
            </a:r>
          </a:p>
          <a:p>
            <a:pPr marL="0" indent="0">
              <a:spcBef>
                <a:spcPts val="0"/>
              </a:spcBef>
              <a:buNone/>
            </a:pPr>
            <a:r>
              <a:rPr lang="en-US" sz="1750" dirty="0" smtClean="0">
                <a:latin typeface="Courier New" pitchFamily="49" charset="0"/>
                <a:cs typeface="Courier New" pitchFamily="49" charset="0"/>
              </a:rPr>
              <a:t>      }</a:t>
            </a:r>
          </a:p>
          <a:p>
            <a:pPr marL="0" indent="0">
              <a:spcBef>
                <a:spcPts val="0"/>
              </a:spcBef>
              <a:buNone/>
            </a:pPr>
            <a:endParaRPr lang="en-US" sz="1750" dirty="0" smtClean="0">
              <a:latin typeface="Courier New" pitchFamily="49" charset="0"/>
              <a:cs typeface="Courier New" pitchFamily="49" charset="0"/>
            </a:endParaRPr>
          </a:p>
          <a:p>
            <a:pPr marL="0" indent="0">
              <a:spcBef>
                <a:spcPts val="0"/>
              </a:spcBef>
              <a:buNone/>
            </a:pPr>
            <a:endParaRPr lang="en-US" sz="1750" dirty="0" smtClean="0">
              <a:latin typeface="Courier New" pitchFamily="49" charset="0"/>
              <a:cs typeface="Courier New" pitchFamily="49" charset="0"/>
            </a:endParaRPr>
          </a:p>
          <a:p>
            <a:pPr marL="0" indent="0">
              <a:spcBef>
                <a:spcPts val="0"/>
              </a:spcBef>
              <a:buNone/>
            </a:pPr>
            <a:r>
              <a:rPr lang="en-US" sz="1750" dirty="0" smtClean="0">
                <a:latin typeface="Courier New" pitchFamily="49" charset="0"/>
                <a:cs typeface="Courier New" pitchFamily="49" charset="0"/>
              </a:rPr>
              <a:t>    private void </a:t>
            </a:r>
            <a:r>
              <a:rPr lang="en-US" sz="1750" dirty="0" err="1" smtClean="0">
                <a:latin typeface="Courier New" pitchFamily="49" charset="0"/>
                <a:cs typeface="Courier New" pitchFamily="49" charset="0"/>
              </a:rPr>
              <a:t>setState</a:t>
            </a:r>
            <a:r>
              <a:rPr lang="en-US" sz="1750" dirty="0" smtClean="0">
                <a:latin typeface="Courier New" pitchFamily="49" charset="0"/>
                <a:cs typeface="Courier New" pitchFamily="49" charset="0"/>
              </a:rPr>
              <a:t>(</a:t>
            </a:r>
            <a:r>
              <a:rPr lang="en-US" sz="1750" dirty="0" err="1" smtClean="0">
                <a:latin typeface="Courier New" pitchFamily="49" charset="0"/>
                <a:cs typeface="Courier New" pitchFamily="49" charset="0"/>
              </a:rPr>
              <a:t>int</a:t>
            </a:r>
            <a:r>
              <a:rPr lang="en-US" sz="1750" dirty="0" smtClean="0">
                <a:latin typeface="Courier New" pitchFamily="49" charset="0"/>
                <a:cs typeface="Courier New" pitchFamily="49" charset="0"/>
              </a:rPr>
              <a:t> state)</a:t>
            </a:r>
          </a:p>
          <a:p>
            <a:pPr marL="0" indent="0">
              <a:spcBef>
                <a:spcPts val="0"/>
              </a:spcBef>
              <a:buNone/>
            </a:pPr>
            <a:r>
              <a:rPr lang="en-US" sz="1750" dirty="0" smtClean="0">
                <a:latin typeface="Courier New" pitchFamily="49" charset="0"/>
                <a:cs typeface="Courier New" pitchFamily="49" charset="0"/>
              </a:rPr>
              <a:t>      {</a:t>
            </a:r>
          </a:p>
          <a:p>
            <a:pPr marL="0" indent="0">
              <a:spcBef>
                <a:spcPts val="0"/>
              </a:spcBef>
              <a:buNone/>
            </a:pPr>
            <a:r>
              <a:rPr lang="en-US" sz="1750" dirty="0" smtClean="0">
                <a:latin typeface="Courier New" pitchFamily="49" charset="0"/>
                <a:cs typeface="Courier New" pitchFamily="49" charset="0"/>
              </a:rPr>
              <a:t>       </a:t>
            </a:r>
            <a:r>
              <a:rPr lang="en-US" sz="1750" dirty="0" err="1" smtClean="0">
                <a:latin typeface="Courier New" pitchFamily="49" charset="0"/>
                <a:cs typeface="Courier New" pitchFamily="49" charset="0"/>
              </a:rPr>
              <a:t>this.state</a:t>
            </a:r>
            <a:r>
              <a:rPr lang="en-US" sz="1750" dirty="0" smtClean="0">
                <a:latin typeface="Courier New" pitchFamily="49" charset="0"/>
                <a:cs typeface="Courier New" pitchFamily="49" charset="0"/>
              </a:rPr>
              <a:t> = state;</a:t>
            </a:r>
          </a:p>
          <a:p>
            <a:pPr marL="0" indent="0">
              <a:spcBef>
                <a:spcPts val="0"/>
              </a:spcBef>
              <a:buNone/>
            </a:pPr>
            <a:r>
              <a:rPr lang="en-US" sz="1750" dirty="0" smtClean="0">
                <a:latin typeface="Courier New" pitchFamily="49" charset="0"/>
                <a:cs typeface="Courier New" pitchFamily="49" charset="0"/>
              </a:rPr>
              <a:t>      }</a:t>
            </a:r>
          </a:p>
          <a:p>
            <a:pPr marL="0" indent="0">
              <a:spcBef>
                <a:spcPts val="0"/>
              </a:spcBef>
              <a:buNone/>
            </a:pPr>
            <a:endParaRPr lang="en-US" sz="175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9" name="Content Placeholder 8"/>
          <p:cNvSpPr>
            <a:spLocks noGrp="1"/>
          </p:cNvSpPr>
          <p:nvPr>
            <p:ph sz="quarter" idx="1"/>
          </p:nvPr>
        </p:nvSpPr>
        <p:spPr/>
        <p:txBody>
          <a:bodyPr>
            <a:normAutofit lnSpcReduction="10000"/>
          </a:bodyPr>
          <a:lstStyle/>
          <a:p>
            <a:pPr marL="0" indent="0">
              <a:spcBef>
                <a:spcPts val="0"/>
              </a:spcBef>
              <a:buNone/>
            </a:pPr>
            <a:r>
              <a:rPr lang="en-US" sz="1700" dirty="0" smtClean="0">
                <a:latin typeface="Courier New" pitchFamily="49" charset="0"/>
                <a:cs typeface="Courier New" pitchFamily="49" charset="0"/>
              </a:rPr>
              <a:t>    public void </a:t>
            </a:r>
            <a:r>
              <a:rPr lang="en-US" sz="1700" dirty="0" err="1" smtClean="0">
                <a:latin typeface="Courier New" pitchFamily="49" charset="0"/>
                <a:cs typeface="Courier New" pitchFamily="49" charset="0"/>
              </a:rPr>
              <a:t>onChange</a:t>
            </a:r>
            <a:r>
              <a:rPr lang="en-US" sz="1700" dirty="0" smtClean="0">
                <a:latin typeface="Courier New" pitchFamily="49" charset="0"/>
                <a:cs typeface="Courier New" pitchFamily="49" charset="0"/>
              </a:rPr>
              <a:t>(</a:t>
            </a:r>
            <a:r>
              <a:rPr lang="en-US" sz="1700" dirty="0" err="1" smtClean="0">
                <a:latin typeface="Courier New" pitchFamily="49" charset="0"/>
                <a:cs typeface="Courier New" pitchFamily="49" charset="0"/>
              </a:rPr>
              <a:t>int</a:t>
            </a:r>
            <a:r>
              <a:rPr lang="en-US" sz="1700" dirty="0" smtClean="0">
                <a:latin typeface="Courier New" pitchFamily="49" charset="0"/>
                <a:cs typeface="Courier New" pitchFamily="49" charset="0"/>
              </a:rPr>
              <a:t> action)</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if (action == CLOSE))</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if (state == OPENED)</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close();</a:t>
            </a:r>
          </a:p>
          <a:p>
            <a:pPr marL="0" indent="0">
              <a:spcBef>
                <a:spcPts val="0"/>
              </a:spcBef>
              <a:buNone/>
            </a:pP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setState</a:t>
            </a:r>
            <a:r>
              <a:rPr lang="en-US" sz="1700" dirty="0" smtClean="0">
                <a:latin typeface="Courier New" pitchFamily="49" charset="0"/>
                <a:cs typeface="Courier New" pitchFamily="49" charset="0"/>
              </a:rPr>
              <a:t>(CLOSED);</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if (action == LOCK)</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if (state == CLOSED)</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lock();</a:t>
            </a:r>
          </a:p>
          <a:p>
            <a:pPr marL="0" indent="0">
              <a:spcBef>
                <a:spcPts val="0"/>
              </a:spcBef>
              <a:buNone/>
            </a:pP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setState</a:t>
            </a:r>
            <a:r>
              <a:rPr lang="en-US" sz="1700" dirty="0" smtClean="0">
                <a:latin typeface="Courier New" pitchFamily="49" charset="0"/>
                <a:cs typeface="Courier New" pitchFamily="49" charset="0"/>
              </a:rPr>
              <a:t>(LOCKED);</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a:t>
            </a:r>
          </a:p>
          <a:p>
            <a:pPr marL="0" indent="0">
              <a:spcBef>
                <a:spcPts val="0"/>
              </a:spcBef>
              <a:buNone/>
            </a:pPr>
            <a:r>
              <a:rPr lang="en-US" sz="17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9" name="Content Placeholder 8"/>
          <p:cNvSpPr>
            <a:spLocks noGrp="1"/>
          </p:cNvSpPr>
          <p:nvPr>
            <p:ph sz="quarter" idx="1"/>
          </p:nvPr>
        </p:nvSpPr>
        <p:spPr/>
        <p:txBody>
          <a:bodyPr/>
          <a:lstStyle/>
          <a:p>
            <a:r>
              <a:rPr lang="en-US" dirty="0" smtClean="0"/>
              <a:t>This implementation is difficult to understand and maintain.  Consider the problem of adding a new state.</a:t>
            </a:r>
          </a:p>
          <a:p>
            <a:r>
              <a:rPr lang="en-US" dirty="0" smtClean="0"/>
              <a:t>The State design pattern provides an alternative way to implement the controller.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lstStyle/>
          <a:p>
            <a:pPr eaLnBrk="1" hangingPunct="1"/>
            <a:r>
              <a:rPr lang="en-US" dirty="0" smtClean="0"/>
              <a:t>State Pattern</a:t>
            </a:r>
          </a:p>
        </p:txBody>
      </p:sp>
      <p:sp>
        <p:nvSpPr>
          <p:cNvPr id="8195" name="Rectangle 38"/>
          <p:cNvSpPr>
            <a:spLocks noGrp="1" noChangeArrowheads="1"/>
          </p:cNvSpPr>
          <p:nvPr>
            <p:ph sz="quarter" idx="1"/>
          </p:nvPr>
        </p:nvSpPr>
        <p:spPr/>
        <p:txBody>
          <a:bodyPr/>
          <a:lstStyle/>
          <a:p>
            <a:pPr eaLnBrk="1" hangingPunct="1"/>
            <a:r>
              <a:rPr lang="en-US" dirty="0" smtClean="0"/>
              <a:t>Intent:  Allow an object to alter its behavior when its internal state changes.  The object will appear to change its class.</a:t>
            </a:r>
          </a:p>
          <a:p>
            <a:pPr eaLnBrk="1" hangingPunct="1"/>
            <a:r>
              <a:rPr lang="en-US" dirty="0" smtClean="0"/>
              <a:t>Also Known As:  Objects for States</a:t>
            </a:r>
          </a:p>
          <a:p>
            <a:pPr eaLnBrk="1" hangingPunct="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5212</TotalTime>
  <Words>1304</Words>
  <Application>Microsoft Office PowerPoint</Application>
  <PresentationFormat>On-screen Show (4:3)</PresentationFormat>
  <Paragraphs>228</Paragraphs>
  <Slides>23</Slides>
  <Notes>14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The State Pattern (Behavioral)</vt:lpstr>
      <vt:lpstr>Background</vt:lpstr>
      <vt:lpstr>Background (continued)</vt:lpstr>
      <vt:lpstr>Motivating Example (David Bernstein, James Madison University)</vt:lpstr>
      <vt:lpstr>Motivating Example (continued)</vt:lpstr>
      <vt:lpstr>Motivating Example (continued)</vt:lpstr>
      <vt:lpstr>Motivating Example (continued)</vt:lpstr>
      <vt:lpstr>Motivating Example (continued)</vt:lpstr>
      <vt:lpstr>State Pattern</vt:lpstr>
      <vt:lpstr>State Pattern (continued)</vt:lpstr>
      <vt:lpstr>State Pattern (continued)</vt:lpstr>
      <vt:lpstr>State Pattern (continued)</vt:lpstr>
      <vt:lpstr>State Pattern (continued)</vt:lpstr>
      <vt:lpstr>State Pattern (continued)</vt:lpstr>
      <vt:lpstr>State Pattern (continued)</vt:lpstr>
      <vt:lpstr>State Pattern (continued)</vt:lpstr>
      <vt:lpstr>State Pattern (continued)</vt:lpstr>
      <vt:lpstr>State Pattern (continued)</vt:lpstr>
      <vt:lpstr>Motivating Example Revisited</vt:lpstr>
      <vt:lpstr>Motivating Example Revisited (continued)</vt:lpstr>
      <vt:lpstr>Motivating Example Revisited (continued)</vt:lpstr>
      <vt:lpstr>Related Patterns</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315</cp:revision>
  <cp:lastPrinted>1999-09-29T12:48:05Z</cp:lastPrinted>
  <dcterms:created xsi:type="dcterms:W3CDTF">1998-10-23T20:46:09Z</dcterms:created>
  <dcterms:modified xsi:type="dcterms:W3CDTF">2013-11-14T19:25:51Z</dcterms:modified>
</cp:coreProperties>
</file>