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4"/>
  </p:notesMasterIdLst>
  <p:handoutMasterIdLst>
    <p:handoutMasterId r:id="rId25"/>
  </p:handoutMasterIdLst>
  <p:sldIdLst>
    <p:sldId id="256" r:id="rId2"/>
    <p:sldId id="474" r:id="rId3"/>
    <p:sldId id="473" r:id="rId4"/>
    <p:sldId id="464" r:id="rId5"/>
    <p:sldId id="472" r:id="rId6"/>
    <p:sldId id="476" r:id="rId7"/>
    <p:sldId id="477" r:id="rId8"/>
    <p:sldId id="471" r:id="rId9"/>
    <p:sldId id="450" r:id="rId10"/>
    <p:sldId id="466" r:id="rId11"/>
    <p:sldId id="465" r:id="rId12"/>
    <p:sldId id="461" r:id="rId13"/>
    <p:sldId id="451" r:id="rId14"/>
    <p:sldId id="467" r:id="rId15"/>
    <p:sldId id="469" r:id="rId16"/>
    <p:sldId id="453" r:id="rId17"/>
    <p:sldId id="478" r:id="rId18"/>
    <p:sldId id="481" r:id="rId19"/>
    <p:sldId id="482" r:id="rId20"/>
    <p:sldId id="448" r:id="rId21"/>
    <p:sldId id="475" r:id="rId22"/>
    <p:sldId id="418" r:id="rId2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45" autoAdjust="0"/>
    <p:restoredTop sz="90929"/>
  </p:normalViewPr>
  <p:slideViewPr>
    <p:cSldViewPr>
      <p:cViewPr varScale="1">
        <p:scale>
          <a:sx n="70" d="100"/>
          <a:sy n="70" d="100"/>
        </p:scale>
        <p:origin x="-11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410"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The Strategy Pattern</a:t>
            </a:r>
            <a:endParaRPr lang="en-US" sz="1100" dirty="0">
              <a:latin typeface="Arial" pitchFamily="34" charset="0"/>
              <a:cs typeface="Arial" pitchFamily="34" charset="0"/>
            </a:endParaRP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28-</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935385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424503880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17</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p:spPr>
        <p:txBody>
          <a:bodyPr/>
          <a:lstStyle/>
          <a:p>
            <a:endParaRPr lang="en-US" smtClean="0">
              <a:latin typeface="Times New Roman" charset="0"/>
            </a:endParaRPr>
          </a:p>
        </p:txBody>
      </p:sp>
      <p:sp>
        <p:nvSpPr>
          <p:cNvPr id="76804" name="Header Placeholder 3"/>
          <p:cNvSpPr>
            <a:spLocks noGrp="1"/>
          </p:cNvSpPr>
          <p:nvPr>
            <p:ph type="hdr" sz="quarter"/>
          </p:nvPr>
        </p:nvSpPr>
        <p:spPr>
          <a:noFill/>
        </p:spPr>
        <p:txBody>
          <a:bodyPr/>
          <a:lstStyle/>
          <a:p>
            <a:r>
              <a:rPr lang="en-US" smtClean="0">
                <a:latin typeface="Times New Roman" charset="0"/>
              </a:rPr>
              <a:t>Servlets 1:  Introduction</a:t>
            </a:r>
          </a:p>
        </p:txBody>
      </p:sp>
      <p:sp>
        <p:nvSpPr>
          <p:cNvPr id="76805" name="Slide Number Placeholder 4"/>
          <p:cNvSpPr>
            <a:spLocks noGrp="1"/>
          </p:cNvSpPr>
          <p:nvPr>
            <p:ph type="sldNum" sz="quarter" idx="5"/>
          </p:nvPr>
        </p:nvSpPr>
        <p:spPr>
          <a:noFill/>
        </p:spPr>
        <p:txBody>
          <a:bodyPr/>
          <a:lstStyle/>
          <a:p>
            <a:fld id="{A72D890B-7FD5-4FA4-B000-BAD4BA2DE941}" type="slidenum">
              <a:rPr lang="en-US" smtClean="0">
                <a:latin typeface="Times New Roman" charset="0"/>
              </a:rPr>
              <a:pPr/>
              <a:t>18</a:t>
            </a:fld>
            <a:endParaRPr lang="en-US"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p:spPr>
        <p:txBody>
          <a:bodyPr/>
          <a:lstStyle/>
          <a:p>
            <a:endParaRPr lang="en-US" smtClean="0">
              <a:latin typeface="Times New Roman" charset="0"/>
            </a:endParaRPr>
          </a:p>
        </p:txBody>
      </p:sp>
      <p:sp>
        <p:nvSpPr>
          <p:cNvPr id="76804" name="Header Placeholder 3"/>
          <p:cNvSpPr>
            <a:spLocks noGrp="1"/>
          </p:cNvSpPr>
          <p:nvPr>
            <p:ph type="hdr" sz="quarter"/>
          </p:nvPr>
        </p:nvSpPr>
        <p:spPr>
          <a:noFill/>
        </p:spPr>
        <p:txBody>
          <a:bodyPr/>
          <a:lstStyle/>
          <a:p>
            <a:r>
              <a:rPr lang="en-US" smtClean="0">
                <a:latin typeface="Times New Roman" charset="0"/>
              </a:rPr>
              <a:t>Servlets 1:  Introduction</a:t>
            </a:r>
          </a:p>
        </p:txBody>
      </p:sp>
      <p:sp>
        <p:nvSpPr>
          <p:cNvPr id="76805" name="Slide Number Placeholder 4"/>
          <p:cNvSpPr>
            <a:spLocks noGrp="1"/>
          </p:cNvSpPr>
          <p:nvPr>
            <p:ph type="sldNum" sz="quarter" idx="5"/>
          </p:nvPr>
        </p:nvSpPr>
        <p:spPr>
          <a:noFill/>
        </p:spPr>
        <p:txBody>
          <a:bodyPr/>
          <a:lstStyle/>
          <a:p>
            <a:fld id="{A72D890B-7FD5-4FA4-B000-BAD4BA2DE941}" type="slidenum">
              <a:rPr lang="en-US" smtClean="0">
                <a:latin typeface="Times New Roman" charset="0"/>
              </a:rPr>
              <a:pPr/>
              <a:t>19</a:t>
            </a:fld>
            <a:endParaRPr lang="en-US"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11</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13</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15</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16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r>
              <a:rPr lang="en-US" smtClean="0"/>
              <a:t>11/10/2013</a:t>
            </a: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11/10/2013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EFF403E2-32B0-43CD-8F55-F26327E3CE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11/10/2013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11/10/2013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r>
              <a:rPr lang="en-US" smtClean="0"/>
              <a:t>11/10/2013</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r>
              <a:rPr lang="en-US" smtClean="0"/>
              <a:t>11/10/2013</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r>
              <a:rPr lang="en-US" smtClean="0"/>
              <a:t>11/10/2013</a:t>
            </a: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EFF403E2-32B0-43CD-8F55-F26327E3CEDB}"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r>
              <a:rPr lang="en-US" smtClean="0"/>
              <a:t>11/10/2013</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r>
              <a:rPr lang="en-US" smtClean="0"/>
              <a:t>11/10/2013</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11/10/2013</a:t>
            </a: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r>
              <a:rPr lang="en-US" smtClean="0"/>
              <a:t>11/10/2013</a:t>
            </a:r>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r>
              <a:rPr lang="en-US" smtClean="0"/>
              <a:t>11/10/2013</a:t>
            </a:r>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dofactory.com/Patterns/PatternStrategy.aspx" TargetMode="External"/><Relationship Id="rId7" Type="http://schemas.openxmlformats.org/officeDocument/2006/relationships/hyperlink" Target="http://www.javaworld.com/javaworld/jw-04-2002/jw-0426-designpatterns.html" TargetMode="External"/><Relationship Id="rId2" Type="http://schemas.openxmlformats.org/officeDocument/2006/relationships/hyperlink" Target="http://en.wikipedia.org/wiki/Strategy_pattern" TargetMode="External"/><Relationship Id="rId1" Type="http://schemas.openxmlformats.org/officeDocument/2006/relationships/slideLayout" Target="../slideLayouts/slideLayout2.xml"/><Relationship Id="rId6" Type="http://schemas.openxmlformats.org/officeDocument/2006/relationships/hyperlink" Target="http://sourcemaking.com/design_patterns/factory_method" TargetMode="External"/><Relationship Id="rId5" Type="http://schemas.openxmlformats.org/officeDocument/2006/relationships/hyperlink" Target="http://ootips.org/strategy-vs-case.html" TargetMode="External"/><Relationship Id="rId4" Type="http://schemas.openxmlformats.org/officeDocument/2006/relationships/hyperlink" Target="http://www.oodesign.com/strategy-patter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The Strategy Pattern</a:t>
            </a:r>
            <a:br>
              <a:rPr lang="en-US" dirty="0" smtClean="0"/>
            </a:br>
            <a:r>
              <a:rPr lang="en-US" sz="3200" dirty="0" smtClean="0"/>
              <a:t>(Behavioral)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Strategy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normAutofit fontScale="92500" lnSpcReduction="10000"/>
          </a:bodyPr>
          <a:lstStyle/>
          <a:p>
            <a:pPr>
              <a:buNone/>
            </a:pPr>
            <a:r>
              <a:rPr lang="en-US" dirty="0" smtClean="0"/>
              <a:t>Applicability:  Use the Strategy pattern when</a:t>
            </a:r>
          </a:p>
          <a:p>
            <a:r>
              <a:rPr lang="en-US" dirty="0" smtClean="0"/>
              <a:t>you want to provide a way to configure a class with one of many behaviors.</a:t>
            </a:r>
          </a:p>
          <a:p>
            <a:r>
              <a:rPr lang="en-US" dirty="0" smtClean="0"/>
              <a:t>you need different variants of an algorithm; e.g., algorithms reflecting time/space tradeoffs.</a:t>
            </a:r>
          </a:p>
          <a:p>
            <a:r>
              <a:rPr lang="en-US" dirty="0" smtClean="0"/>
              <a:t>an algorithm uses data that clients shouldn’t know about.  Use Strategy to avoid exposing complex, algorithm-specific data structures.</a:t>
            </a:r>
          </a:p>
          <a:p>
            <a:r>
              <a:rPr lang="en-US" dirty="0" smtClean="0"/>
              <a:t>a class defines many behaviors, and these appear as multiple conditional statements in its operations.  Move the conditional branches into their own Strategy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pPr eaLnBrk="1" hangingPunct="1"/>
            <a:r>
              <a:rPr lang="en-US" dirty="0" smtClean="0"/>
              <a:t>Strategy Pattern</a:t>
            </a:r>
            <a:br>
              <a:rPr lang="en-US" dirty="0" smtClean="0"/>
            </a:br>
            <a:r>
              <a:rPr lang="en-US" sz="2800" dirty="0" smtClean="0"/>
              <a:t>(continued)</a:t>
            </a:r>
          </a:p>
        </p:txBody>
      </p:sp>
      <p:sp>
        <p:nvSpPr>
          <p:cNvPr id="8198" name="Rectangle 39"/>
          <p:cNvSpPr>
            <a:spLocks noChangeArrowheads="1"/>
          </p:cNvSpPr>
          <p:nvPr/>
        </p:nvSpPr>
        <p:spPr bwMode="auto">
          <a:xfrm>
            <a:off x="2446020" y="2392839"/>
            <a:ext cx="1371600" cy="6397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smtClean="0"/>
              <a:t>Context</a:t>
            </a:r>
            <a:endParaRPr lang="en-US" sz="1800" dirty="0"/>
          </a:p>
        </p:txBody>
      </p:sp>
      <p:grpSp>
        <p:nvGrpSpPr>
          <p:cNvPr id="73" name="Group 72"/>
          <p:cNvGrpSpPr/>
          <p:nvPr/>
        </p:nvGrpSpPr>
        <p:grpSpPr>
          <a:xfrm>
            <a:off x="4541520" y="2213810"/>
            <a:ext cx="1554480" cy="1005840"/>
            <a:chOff x="3947160" y="2266750"/>
            <a:chExt cx="1554480" cy="1005840"/>
          </a:xfrm>
        </p:grpSpPr>
        <p:sp>
          <p:nvSpPr>
            <p:cNvPr id="8221" name="Rectangle 50"/>
            <p:cNvSpPr>
              <a:spLocks noChangeArrowheads="1"/>
            </p:cNvSpPr>
            <p:nvPr/>
          </p:nvSpPr>
          <p:spPr bwMode="auto">
            <a:xfrm>
              <a:off x="3947160" y="2266750"/>
              <a:ext cx="155448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i="1" dirty="0" smtClean="0"/>
                <a:t>    Strategy</a:t>
              </a:r>
              <a:endParaRPr lang="en-US" sz="1800" i="1" dirty="0"/>
            </a:p>
            <a:p>
              <a:pPr algn="l"/>
              <a:endParaRPr lang="en-US" sz="1800" dirty="0"/>
            </a:p>
            <a:p>
              <a:pPr algn="l"/>
              <a:r>
                <a:rPr lang="en-US" sz="1800" i="1" dirty="0" smtClean="0"/>
                <a:t>algorithm()</a:t>
              </a:r>
              <a:endParaRPr lang="en-US" sz="1800" i="1" dirty="0"/>
            </a:p>
          </p:txBody>
        </p:sp>
        <p:sp>
          <p:nvSpPr>
            <p:cNvPr id="8222" name="Line 51"/>
            <p:cNvSpPr>
              <a:spLocks noChangeShapeType="1"/>
            </p:cNvSpPr>
            <p:nvPr/>
          </p:nvSpPr>
          <p:spPr bwMode="auto">
            <a:xfrm>
              <a:off x="3947160" y="2723950"/>
              <a:ext cx="15544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8223" name="Line 52"/>
            <p:cNvSpPr>
              <a:spLocks noChangeShapeType="1"/>
            </p:cNvSpPr>
            <p:nvPr/>
          </p:nvSpPr>
          <p:spPr bwMode="auto">
            <a:xfrm>
              <a:off x="3947160" y="2822675"/>
              <a:ext cx="15544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grpSp>
        <p:nvGrpSpPr>
          <p:cNvPr id="50" name="Group 49"/>
          <p:cNvGrpSpPr/>
          <p:nvPr/>
        </p:nvGrpSpPr>
        <p:grpSpPr>
          <a:xfrm>
            <a:off x="4160520" y="4210149"/>
            <a:ext cx="2103120" cy="1005840"/>
            <a:chOff x="3083672" y="4266999"/>
            <a:chExt cx="2103120" cy="1005840"/>
          </a:xfrm>
        </p:grpSpPr>
        <p:sp>
          <p:nvSpPr>
            <p:cNvPr id="8218" name="Rectangle 54"/>
            <p:cNvSpPr>
              <a:spLocks noChangeArrowheads="1"/>
            </p:cNvSpPr>
            <p:nvPr/>
          </p:nvSpPr>
          <p:spPr bwMode="auto">
            <a:xfrm>
              <a:off x="3083672" y="4266999"/>
              <a:ext cx="210312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err="1" smtClean="0"/>
                <a:t>ConcreteStrategyB</a:t>
              </a:r>
              <a:endParaRPr lang="en-US" sz="1800" dirty="0"/>
            </a:p>
            <a:p>
              <a:pPr algn="l"/>
              <a:endParaRPr lang="en-US" sz="1800" dirty="0"/>
            </a:p>
            <a:p>
              <a:pPr algn="l"/>
              <a:r>
                <a:rPr lang="en-US" sz="1800" dirty="0" smtClean="0"/>
                <a:t>algorithm() </a:t>
              </a:r>
              <a:endParaRPr lang="en-US" sz="1800" dirty="0"/>
            </a:p>
          </p:txBody>
        </p:sp>
        <p:sp>
          <p:nvSpPr>
            <p:cNvPr id="8219" name="Line 55"/>
            <p:cNvSpPr>
              <a:spLocks noChangeShapeType="1"/>
            </p:cNvSpPr>
            <p:nvPr/>
          </p:nvSpPr>
          <p:spPr bwMode="auto">
            <a:xfrm>
              <a:off x="3083672" y="471785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8220" name="Line 56"/>
            <p:cNvSpPr>
              <a:spLocks noChangeShapeType="1"/>
            </p:cNvSpPr>
            <p:nvPr/>
          </p:nvSpPr>
          <p:spPr bwMode="auto">
            <a:xfrm>
              <a:off x="3083672" y="4810225"/>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sp>
        <p:nvSpPr>
          <p:cNvPr id="8204" name="AutoShape 65"/>
          <p:cNvSpPr>
            <a:spLocks noChangeArrowheads="1"/>
          </p:cNvSpPr>
          <p:nvPr/>
        </p:nvSpPr>
        <p:spPr bwMode="auto">
          <a:xfrm>
            <a:off x="5120799" y="3219650"/>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cxnSp>
        <p:nvCxnSpPr>
          <p:cNvPr id="8207" name="AutoShape 68"/>
          <p:cNvCxnSpPr>
            <a:cxnSpLocks noChangeShapeType="1"/>
            <a:stCxn id="8204" idx="3"/>
            <a:endCxn id="8218" idx="0"/>
          </p:cNvCxnSpPr>
          <p:nvPr/>
        </p:nvCxnSpPr>
        <p:spPr bwMode="auto">
          <a:xfrm>
            <a:off x="5212080" y="3402213"/>
            <a:ext cx="0" cy="807936"/>
          </a:xfrm>
          <a:prstGeom prst="straightConnector1">
            <a:avLst/>
          </a:prstGeom>
          <a:noFill/>
          <a:ln w="12700">
            <a:solidFill>
              <a:schemeClr val="tx1"/>
            </a:solidFill>
            <a:round/>
            <a:headEnd type="none" w="sm" len="sm"/>
            <a:tailEnd type="none" w="sm" len="sm"/>
          </a:ln>
        </p:spPr>
      </p:cxnSp>
      <p:sp>
        <p:nvSpPr>
          <p:cNvPr id="49" name="TextBox 48"/>
          <p:cNvSpPr txBox="1"/>
          <p:nvPr/>
        </p:nvSpPr>
        <p:spPr>
          <a:xfrm>
            <a:off x="457200" y="1361975"/>
            <a:ext cx="1433406" cy="461665"/>
          </a:xfrm>
          <a:prstGeom prst="rect">
            <a:avLst/>
          </a:prstGeom>
          <a:noFill/>
        </p:spPr>
        <p:txBody>
          <a:bodyPr wrap="none" rtlCol="0">
            <a:spAutoFit/>
          </a:bodyPr>
          <a:lstStyle/>
          <a:p>
            <a:r>
              <a:rPr lang="en-US" dirty="0" smtClean="0"/>
              <a:t>Structure</a:t>
            </a:r>
            <a:endParaRPr lang="en-US" dirty="0"/>
          </a:p>
        </p:txBody>
      </p:sp>
      <p:grpSp>
        <p:nvGrpSpPr>
          <p:cNvPr id="54" name="Group 53"/>
          <p:cNvGrpSpPr/>
          <p:nvPr/>
        </p:nvGrpSpPr>
        <p:grpSpPr>
          <a:xfrm>
            <a:off x="6583680" y="4210149"/>
            <a:ext cx="2103120" cy="1005840"/>
            <a:chOff x="3083672" y="4266999"/>
            <a:chExt cx="2103120" cy="1005840"/>
          </a:xfrm>
        </p:grpSpPr>
        <p:sp>
          <p:nvSpPr>
            <p:cNvPr id="57" name="Rectangle 54"/>
            <p:cNvSpPr>
              <a:spLocks noChangeArrowheads="1"/>
            </p:cNvSpPr>
            <p:nvPr/>
          </p:nvSpPr>
          <p:spPr bwMode="auto">
            <a:xfrm>
              <a:off x="3083672" y="4266999"/>
              <a:ext cx="210312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err="1" smtClean="0"/>
                <a:t>ConcreteStrategyC</a:t>
              </a:r>
              <a:endParaRPr lang="en-US" sz="1800" dirty="0"/>
            </a:p>
            <a:p>
              <a:pPr algn="l"/>
              <a:endParaRPr lang="en-US" sz="1800" dirty="0"/>
            </a:p>
            <a:p>
              <a:pPr algn="l"/>
              <a:r>
                <a:rPr lang="en-US" sz="1800" dirty="0" smtClean="0"/>
                <a:t>algorithm() </a:t>
              </a:r>
              <a:endParaRPr lang="en-US" sz="1800" dirty="0"/>
            </a:p>
          </p:txBody>
        </p:sp>
        <p:sp>
          <p:nvSpPr>
            <p:cNvPr id="58" name="Line 55"/>
            <p:cNvSpPr>
              <a:spLocks noChangeShapeType="1"/>
            </p:cNvSpPr>
            <p:nvPr/>
          </p:nvSpPr>
          <p:spPr bwMode="auto">
            <a:xfrm>
              <a:off x="3083672" y="471785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59" name="Line 56"/>
            <p:cNvSpPr>
              <a:spLocks noChangeShapeType="1"/>
            </p:cNvSpPr>
            <p:nvPr/>
          </p:nvSpPr>
          <p:spPr bwMode="auto">
            <a:xfrm>
              <a:off x="3083672" y="4810225"/>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grpSp>
        <p:nvGrpSpPr>
          <p:cNvPr id="60" name="Group 59"/>
          <p:cNvGrpSpPr/>
          <p:nvPr/>
        </p:nvGrpSpPr>
        <p:grpSpPr>
          <a:xfrm>
            <a:off x="1737360" y="4210149"/>
            <a:ext cx="2103120" cy="1005840"/>
            <a:chOff x="3083672" y="4266999"/>
            <a:chExt cx="2103120" cy="1005840"/>
          </a:xfrm>
        </p:grpSpPr>
        <p:sp>
          <p:nvSpPr>
            <p:cNvPr id="61" name="Rectangle 54"/>
            <p:cNvSpPr>
              <a:spLocks noChangeArrowheads="1"/>
            </p:cNvSpPr>
            <p:nvPr/>
          </p:nvSpPr>
          <p:spPr bwMode="auto">
            <a:xfrm>
              <a:off x="3083672" y="4266999"/>
              <a:ext cx="210312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err="1" smtClean="0"/>
                <a:t>ConcreteStrategyA</a:t>
              </a:r>
              <a:endParaRPr lang="en-US" sz="1800" dirty="0"/>
            </a:p>
            <a:p>
              <a:pPr algn="l"/>
              <a:endParaRPr lang="en-US" sz="1800" dirty="0"/>
            </a:p>
            <a:p>
              <a:pPr algn="l"/>
              <a:r>
                <a:rPr lang="en-US" sz="1800" dirty="0" smtClean="0"/>
                <a:t>algorithm() </a:t>
              </a:r>
              <a:endParaRPr lang="en-US" sz="1800" dirty="0"/>
            </a:p>
          </p:txBody>
        </p:sp>
        <p:sp>
          <p:nvSpPr>
            <p:cNvPr id="62" name="Line 55"/>
            <p:cNvSpPr>
              <a:spLocks noChangeShapeType="1"/>
            </p:cNvSpPr>
            <p:nvPr/>
          </p:nvSpPr>
          <p:spPr bwMode="auto">
            <a:xfrm>
              <a:off x="3083672" y="471785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63" name="Line 56"/>
            <p:cNvSpPr>
              <a:spLocks noChangeShapeType="1"/>
            </p:cNvSpPr>
            <p:nvPr/>
          </p:nvSpPr>
          <p:spPr bwMode="auto">
            <a:xfrm>
              <a:off x="3083672" y="4810225"/>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cxnSp>
        <p:nvCxnSpPr>
          <p:cNvPr id="65" name="Shape 64"/>
          <p:cNvCxnSpPr>
            <a:stCxn id="8204" idx="3"/>
            <a:endCxn id="61" idx="0"/>
          </p:cNvCxnSpPr>
          <p:nvPr/>
        </p:nvCxnSpPr>
        <p:spPr bwMode="auto">
          <a:xfrm rot="5400000">
            <a:off x="3596532" y="2594601"/>
            <a:ext cx="807936" cy="242316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69" name="Elbow Connector 68"/>
          <p:cNvCxnSpPr>
            <a:stCxn id="8204" idx="3"/>
            <a:endCxn id="57" idx="0"/>
          </p:cNvCxnSpPr>
          <p:nvPr/>
        </p:nvCxnSpPr>
        <p:spPr bwMode="auto">
          <a:xfrm rot="16200000" flipH="1">
            <a:off x="6019692" y="2594601"/>
            <a:ext cx="807936" cy="242316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71" name="Shape 70"/>
          <p:cNvCxnSpPr>
            <a:stCxn id="30" idx="3"/>
            <a:endCxn id="8221" idx="1"/>
          </p:cNvCxnSpPr>
          <p:nvPr/>
        </p:nvCxnSpPr>
        <p:spPr bwMode="auto">
          <a:xfrm>
            <a:off x="4084637" y="2712720"/>
            <a:ext cx="456883" cy="4010"/>
          </a:xfrm>
          <a:prstGeom prst="straightConnector1">
            <a:avLst/>
          </a:prstGeom>
          <a:noFill/>
          <a:ln w="12700" cap="flat" cmpd="sng" algn="ctr">
            <a:solidFill>
              <a:schemeClr val="tx1"/>
            </a:solidFill>
            <a:prstDash val="solid"/>
            <a:round/>
            <a:headEnd type="none" w="med" len="med"/>
            <a:tailEnd type="stealth" w="lg" len="lg"/>
          </a:ln>
          <a:effectLst/>
        </p:spPr>
      </p:cxnSp>
      <p:sp>
        <p:nvSpPr>
          <p:cNvPr id="28" name="Rectangle 39"/>
          <p:cNvSpPr>
            <a:spLocks noChangeArrowheads="1"/>
          </p:cNvSpPr>
          <p:nvPr/>
        </p:nvSpPr>
        <p:spPr bwMode="auto">
          <a:xfrm>
            <a:off x="457200" y="2392839"/>
            <a:ext cx="1371600" cy="6397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smtClean="0"/>
              <a:t>Client</a:t>
            </a:r>
            <a:endParaRPr lang="en-US" sz="1800" dirty="0"/>
          </a:p>
        </p:txBody>
      </p:sp>
      <p:cxnSp>
        <p:nvCxnSpPr>
          <p:cNvPr id="29" name="Shape 70"/>
          <p:cNvCxnSpPr>
            <a:stCxn id="28" idx="3"/>
            <a:endCxn id="8198" idx="1"/>
          </p:cNvCxnSpPr>
          <p:nvPr/>
        </p:nvCxnSpPr>
        <p:spPr bwMode="auto">
          <a:xfrm>
            <a:off x="1828800" y="2712721"/>
            <a:ext cx="61722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30" name="AutoShape 14"/>
          <p:cNvSpPr>
            <a:spLocks noChangeArrowheads="1"/>
          </p:cNvSpPr>
          <p:nvPr/>
        </p:nvSpPr>
        <p:spPr bwMode="gray">
          <a:xfrm>
            <a:off x="3810000" y="2621439"/>
            <a:ext cx="274637" cy="182562"/>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Strategy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normAutofit lnSpcReduction="10000"/>
          </a:bodyPr>
          <a:lstStyle/>
          <a:p>
            <a:pPr>
              <a:buNone/>
            </a:pPr>
            <a:r>
              <a:rPr lang="en-US" dirty="0" smtClean="0"/>
              <a:t>Participants</a:t>
            </a:r>
          </a:p>
          <a:p>
            <a:r>
              <a:rPr lang="en-US" dirty="0" smtClean="0"/>
              <a:t>Strategy</a:t>
            </a:r>
          </a:p>
          <a:p>
            <a:pPr lvl="1"/>
            <a:r>
              <a:rPr lang="en-US" dirty="0" smtClean="0"/>
              <a:t>declares an interface common to all algorithms.  Context uses this interface to call the algorithm defined by a ConcreteStrategy.</a:t>
            </a:r>
          </a:p>
          <a:p>
            <a:r>
              <a:rPr lang="en-US" dirty="0" smtClean="0"/>
              <a:t>ConcreteStrategy</a:t>
            </a:r>
          </a:p>
          <a:p>
            <a:pPr lvl="1"/>
            <a:r>
              <a:rPr lang="en-US" dirty="0" smtClean="0"/>
              <a:t>implements the algorithm using the Strategy interface.</a:t>
            </a:r>
          </a:p>
          <a:p>
            <a:r>
              <a:rPr lang="en-US" dirty="0" smtClean="0"/>
              <a:t>Context</a:t>
            </a:r>
          </a:p>
          <a:p>
            <a:pPr lvl="1"/>
            <a:r>
              <a:rPr lang="en-US" dirty="0" smtClean="0"/>
              <a:t>is configured with a ConcreteStrategy object.</a:t>
            </a:r>
          </a:p>
          <a:p>
            <a:pPr lvl="1"/>
            <a:r>
              <a:rPr lang="en-US" dirty="0" smtClean="0"/>
              <a:t>maintains a reference to a Strategy object.</a:t>
            </a:r>
          </a:p>
          <a:p>
            <a:pPr lvl="1"/>
            <a:r>
              <a:rPr lang="en-US" dirty="0" smtClean="0"/>
              <a:t>may define an interface that lets Strategy access its data.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pPr eaLnBrk="1" hangingPunct="1"/>
            <a:r>
              <a:rPr lang="en-US" dirty="0" smtClean="0"/>
              <a:t>Strategy Pattern</a:t>
            </a:r>
            <a:br>
              <a:rPr lang="en-US" dirty="0" smtClean="0"/>
            </a:br>
            <a:r>
              <a:rPr lang="en-US" sz="2800" dirty="0" smtClean="0"/>
              <a:t>(continued)</a:t>
            </a:r>
          </a:p>
        </p:txBody>
      </p:sp>
      <p:sp>
        <p:nvSpPr>
          <p:cNvPr id="9219" name="Rectangle 7"/>
          <p:cNvSpPr>
            <a:spLocks noGrp="1" noChangeArrowheads="1"/>
          </p:cNvSpPr>
          <p:nvPr>
            <p:ph sz="quarter" idx="1"/>
          </p:nvPr>
        </p:nvSpPr>
        <p:spPr/>
        <p:txBody>
          <a:bodyPr>
            <a:normAutofit lnSpcReduction="10000"/>
          </a:bodyPr>
          <a:lstStyle/>
          <a:p>
            <a:pPr eaLnBrk="1" hangingPunct="1">
              <a:buNone/>
            </a:pPr>
            <a:r>
              <a:rPr lang="en-US" dirty="0" smtClean="0"/>
              <a:t>Collaborations</a:t>
            </a:r>
          </a:p>
          <a:p>
            <a:pPr eaLnBrk="1" hangingPunct="1"/>
            <a:r>
              <a:rPr lang="en-US" sz="2200" dirty="0" smtClean="0"/>
              <a:t>Strategy and Context interact to implement the chosen algorithm.  </a:t>
            </a:r>
            <a:endParaRPr lang="en-US" sz="2200" dirty="0" smtClean="0"/>
          </a:p>
          <a:p>
            <a:pPr lvl="1"/>
            <a:r>
              <a:rPr lang="en-US" sz="1700" dirty="0" smtClean="0"/>
              <a:t>A </a:t>
            </a:r>
            <a:r>
              <a:rPr lang="en-US" sz="1700" dirty="0" smtClean="0"/>
              <a:t>context may pass all data required by the algorithm to the strategy when the algorithm is called.  </a:t>
            </a:r>
            <a:endParaRPr lang="en-US" sz="1700" dirty="0" smtClean="0"/>
          </a:p>
          <a:p>
            <a:pPr lvl="1"/>
            <a:r>
              <a:rPr lang="en-US" sz="1700" dirty="0" smtClean="0"/>
              <a:t>Alternatively</a:t>
            </a:r>
            <a:r>
              <a:rPr lang="en-US" sz="1700" dirty="0" smtClean="0"/>
              <a:t>, the context can pass itself as an argument to Strategy operations, so that the strategy can call back on the context as required</a:t>
            </a:r>
            <a:r>
              <a:rPr lang="en-US" sz="1700" dirty="0" smtClean="0"/>
              <a:t>.</a:t>
            </a:r>
            <a:endParaRPr lang="en-US" sz="2200" dirty="0" smtClean="0"/>
          </a:p>
          <a:p>
            <a:pPr eaLnBrk="1" hangingPunct="1"/>
            <a:r>
              <a:rPr lang="en-US" sz="2200" dirty="0" smtClean="0"/>
              <a:t>A context forwards requests from its clients to its strategy.  </a:t>
            </a:r>
            <a:endParaRPr lang="en-US" sz="2200" dirty="0" smtClean="0"/>
          </a:p>
          <a:p>
            <a:pPr eaLnBrk="1" hangingPunct="1"/>
            <a:r>
              <a:rPr lang="en-US" sz="2200" dirty="0" smtClean="0"/>
              <a:t>Clients </a:t>
            </a:r>
            <a:r>
              <a:rPr lang="en-US" sz="2200" dirty="0" smtClean="0"/>
              <a:t>usually create and pass a ConcreteStrategy object to the context.  </a:t>
            </a:r>
            <a:endParaRPr lang="en-US" sz="2200" dirty="0" smtClean="0"/>
          </a:p>
          <a:p>
            <a:pPr eaLnBrk="1" hangingPunct="1"/>
            <a:r>
              <a:rPr lang="en-US" sz="2200" dirty="0" smtClean="0"/>
              <a:t>Thereafter</a:t>
            </a:r>
            <a:r>
              <a:rPr lang="en-US" sz="2200" dirty="0" smtClean="0"/>
              <a:t>, clients interact with context exclusively.  There is often a family of ConcreteStrategy objects for a client to choose from.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pPr eaLnBrk="1" hangingPunct="1"/>
            <a:r>
              <a:rPr lang="en-US" dirty="0" smtClean="0"/>
              <a:t>Strategy Pattern</a:t>
            </a:r>
            <a:br>
              <a:rPr lang="en-US" dirty="0" smtClean="0"/>
            </a:br>
            <a:r>
              <a:rPr lang="en-US" sz="2800" dirty="0" smtClean="0"/>
              <a:t>(continued)</a:t>
            </a:r>
          </a:p>
        </p:txBody>
      </p:sp>
      <p:sp>
        <p:nvSpPr>
          <p:cNvPr id="9219" name="Rectangle 7"/>
          <p:cNvSpPr>
            <a:spLocks noGrp="1" noChangeArrowheads="1"/>
          </p:cNvSpPr>
          <p:nvPr>
            <p:ph sz="quarter" idx="1"/>
          </p:nvPr>
        </p:nvSpPr>
        <p:spPr/>
        <p:txBody>
          <a:bodyPr/>
          <a:lstStyle/>
          <a:p>
            <a:pPr eaLnBrk="1" hangingPunct="1">
              <a:buNone/>
            </a:pPr>
            <a:r>
              <a:rPr lang="en-US" dirty="0" smtClean="0"/>
              <a:t>Consequences</a:t>
            </a:r>
          </a:p>
          <a:p>
            <a:pPr eaLnBrk="1" hangingPunct="1"/>
            <a:r>
              <a:rPr lang="en-US" sz="2350" i="1" dirty="0" smtClean="0"/>
              <a:t>Families of  related algorithms</a:t>
            </a:r>
            <a:r>
              <a:rPr lang="en-US" sz="2350" dirty="0" smtClean="0"/>
              <a:t>.  Hierarchies of Strategy classes define a family of algorithms or behaviors for contexts to reuse.</a:t>
            </a:r>
          </a:p>
          <a:p>
            <a:pPr eaLnBrk="1" hangingPunct="1"/>
            <a:r>
              <a:rPr lang="en-US" sz="2350" i="1" dirty="0" smtClean="0"/>
              <a:t>An alternative to </a:t>
            </a:r>
            <a:r>
              <a:rPr lang="en-US" sz="2350" i="1" dirty="0" err="1" smtClean="0"/>
              <a:t>subclassing</a:t>
            </a:r>
            <a:r>
              <a:rPr lang="en-US" sz="2350" dirty="0" smtClean="0"/>
              <a:t>.  Encapsulating the algorithm in separate Strategy classes lets you vary the algorithm independently of its context, making it easier to switch, understand, and extend.</a:t>
            </a:r>
          </a:p>
          <a:p>
            <a:pPr eaLnBrk="1" hangingPunct="1"/>
            <a:r>
              <a:rPr lang="en-US" sz="2350" i="1" dirty="0" smtClean="0"/>
              <a:t>Strategies reduce conditional statements</a:t>
            </a:r>
            <a:r>
              <a:rPr lang="en-US" sz="2350" dirty="0" smtClean="0"/>
              <a:t>.  The Strategy pattern offers an alternative to conditional statements (</a:t>
            </a:r>
            <a:r>
              <a:rPr lang="en-US" sz="2350" dirty="0" err="1" smtClean="0"/>
              <a:t>multiway</a:t>
            </a:r>
            <a:r>
              <a:rPr lang="en-US" sz="2350" dirty="0" smtClean="0"/>
              <a:t> branching) for selecting desired behavior.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pPr eaLnBrk="1" hangingPunct="1"/>
            <a:r>
              <a:rPr lang="en-US" smtClean="0"/>
              <a:t>Strategy Pattern</a:t>
            </a:r>
            <a:br>
              <a:rPr lang="en-US" smtClean="0"/>
            </a:br>
            <a:r>
              <a:rPr lang="en-US" sz="2800" smtClean="0"/>
              <a:t>(continued)</a:t>
            </a:r>
            <a:endParaRPr lang="en-US" sz="2800" dirty="0" smtClean="0"/>
          </a:p>
        </p:txBody>
      </p:sp>
      <p:sp>
        <p:nvSpPr>
          <p:cNvPr id="9219" name="Rectangle 7"/>
          <p:cNvSpPr>
            <a:spLocks noGrp="1" noChangeArrowheads="1"/>
          </p:cNvSpPr>
          <p:nvPr>
            <p:ph sz="quarter" idx="1"/>
          </p:nvPr>
        </p:nvSpPr>
        <p:spPr/>
        <p:txBody>
          <a:bodyPr/>
          <a:lstStyle/>
          <a:p>
            <a:pPr eaLnBrk="1" hangingPunct="1">
              <a:buNone/>
            </a:pPr>
            <a:r>
              <a:rPr lang="en-US" dirty="0" smtClean="0"/>
              <a:t>Consequences </a:t>
            </a:r>
            <a:r>
              <a:rPr lang="en-US" sz="2000" dirty="0" smtClean="0"/>
              <a:t>(continued)</a:t>
            </a:r>
          </a:p>
          <a:p>
            <a:pPr eaLnBrk="1" hangingPunct="1"/>
            <a:r>
              <a:rPr lang="en-US" sz="2330" i="1" dirty="0" smtClean="0"/>
              <a:t>A choice of implementations</a:t>
            </a:r>
            <a:r>
              <a:rPr lang="en-US" sz="2330" dirty="0" smtClean="0"/>
              <a:t>.  Strategies can provide different implementations of the same behavior.  The client can choose among strategies with different time and space tradeoffs.</a:t>
            </a:r>
          </a:p>
          <a:p>
            <a:pPr eaLnBrk="1" hangingPunct="1"/>
            <a:r>
              <a:rPr lang="en-US" sz="2330" i="1" dirty="0" smtClean="0"/>
              <a:t>Clients must be aware of different Strategies</a:t>
            </a:r>
            <a:r>
              <a:rPr lang="en-US" sz="2330" dirty="0" smtClean="0"/>
              <a:t>.  The pattern has a potential drawback in that a client must understand how Strategies differ before it can select the appropriate one.</a:t>
            </a:r>
          </a:p>
          <a:p>
            <a:pPr eaLnBrk="1" hangingPunct="1"/>
            <a:r>
              <a:rPr lang="en-US" sz="2330" i="1" dirty="0" smtClean="0"/>
              <a:t>Communication overhead between Strategy and Context</a:t>
            </a:r>
            <a:r>
              <a:rPr lang="en-US" sz="2330" dirty="0" smtClean="0"/>
              <a:t>.  It is likely that some </a:t>
            </a:r>
            <a:r>
              <a:rPr lang="en-US" sz="2330" dirty="0" err="1" smtClean="0"/>
              <a:t>ConcreteStrategies</a:t>
            </a:r>
            <a:r>
              <a:rPr lang="en-US" sz="2330" dirty="0" smtClean="0"/>
              <a:t> won’t use all the information passed to them through the Strategy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Strategy Pattern in Java: Layout</a:t>
            </a:r>
          </a:p>
        </p:txBody>
      </p:sp>
      <p:sp>
        <p:nvSpPr>
          <p:cNvPr id="10" name="Content Placeholder 9"/>
          <p:cNvSpPr>
            <a:spLocks noGrp="1"/>
          </p:cNvSpPr>
          <p:nvPr>
            <p:ph sz="quarter" idx="1"/>
          </p:nvPr>
        </p:nvSpPr>
        <p:spPr/>
        <p:txBody>
          <a:bodyPr>
            <a:normAutofit fontScale="92500"/>
          </a:bodyPr>
          <a:lstStyle/>
          <a:p>
            <a:r>
              <a:rPr lang="en-US" dirty="0" smtClean="0"/>
              <a:t>Java uses the strategy pattern to layout GUI containers.</a:t>
            </a:r>
          </a:p>
          <a:p>
            <a:r>
              <a:rPr lang="en-US" dirty="0" smtClean="0"/>
              <a:t>Containers in AWT and Swing have an </a:t>
            </a:r>
            <a:r>
              <a:rPr lang="en-US" dirty="0" smtClean="0">
                <a:latin typeface="Courier New" pitchFamily="49" charset="0"/>
                <a:cs typeface="Courier New" pitchFamily="49" charset="0"/>
              </a:rPr>
              <a:t>add()</a:t>
            </a:r>
            <a:r>
              <a:rPr lang="en-US" dirty="0" smtClean="0"/>
              <a:t> method that allows the programmer to add controls such as widgets and panels to the container’s content pane.  How does the </a:t>
            </a:r>
            <a:r>
              <a:rPr lang="en-US" dirty="0" smtClean="0">
                <a:latin typeface="Courier New" pitchFamily="49" charset="0"/>
                <a:cs typeface="Courier New" pitchFamily="49" charset="0"/>
              </a:rPr>
              <a:t>add()</a:t>
            </a:r>
            <a:r>
              <a:rPr lang="en-US" dirty="0" smtClean="0"/>
              <a:t> method know where to place the controls within the content pane?</a:t>
            </a:r>
          </a:p>
          <a:p>
            <a:r>
              <a:rPr lang="en-US" dirty="0" smtClean="0"/>
              <a:t>Containers use a layout manager to provide the “strategy” for laying out controls.</a:t>
            </a:r>
          </a:p>
          <a:p>
            <a:r>
              <a:rPr lang="en-US" dirty="0" smtClean="0"/>
              <a:t>Containers have a default layout manager.</a:t>
            </a:r>
          </a:p>
          <a:p>
            <a:pPr lvl="1"/>
            <a:r>
              <a:rPr lang="en-US" dirty="0" smtClean="0"/>
              <a:t>flow layout for a panel</a:t>
            </a:r>
          </a:p>
          <a:p>
            <a:pPr lvl="1"/>
            <a:r>
              <a:rPr lang="en-US" dirty="0" smtClean="0"/>
              <a:t>frames use a border layout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1752" y="307848"/>
            <a:ext cx="8534400" cy="758952"/>
          </a:xfrm>
        </p:spPr>
        <p:txBody>
          <a:bodyPr>
            <a:normAutofit fontScale="90000"/>
          </a:bodyPr>
          <a:lstStyle/>
          <a:p>
            <a:r>
              <a:rPr lang="en-US" dirty="0" smtClean="0"/>
              <a:t>Strategy Pattern in Java: Layout</a:t>
            </a:r>
            <a:br>
              <a:rPr lang="en-US" dirty="0" smtClean="0"/>
            </a:br>
            <a:r>
              <a:rPr lang="en-US" sz="2800" dirty="0" smtClean="0"/>
              <a:t>(continued)</a:t>
            </a:r>
          </a:p>
        </p:txBody>
      </p:sp>
      <p:sp>
        <p:nvSpPr>
          <p:cNvPr id="10" name="Content Placeholder 9"/>
          <p:cNvSpPr>
            <a:spLocks noGrp="1"/>
          </p:cNvSpPr>
          <p:nvPr>
            <p:ph sz="quarter" idx="1"/>
          </p:nvPr>
        </p:nvSpPr>
        <p:spPr/>
        <p:txBody>
          <a:bodyPr/>
          <a:lstStyle/>
          <a:p>
            <a:r>
              <a:rPr lang="en-US" dirty="0" smtClean="0"/>
              <a:t>Programmers can set the layout manager for a container.</a:t>
            </a:r>
          </a:p>
          <a:p>
            <a:pPr lvl="1">
              <a:buNone/>
            </a:pPr>
            <a:r>
              <a:rPr lang="en-US" sz="1800" dirty="0" err="1" smtClean="0">
                <a:latin typeface="Courier New" pitchFamily="49" charset="0"/>
                <a:cs typeface="Courier New" pitchFamily="49" charset="0"/>
              </a:rPr>
              <a:t>setLayout</a:t>
            </a:r>
            <a:r>
              <a:rPr lang="en-US" sz="1800" dirty="0" smtClean="0">
                <a:latin typeface="Courier New" pitchFamily="49" charset="0"/>
                <a:cs typeface="Courier New" pitchFamily="49" charset="0"/>
              </a:rPr>
              <a:t>(new </a:t>
            </a:r>
            <a:r>
              <a:rPr lang="en-US" sz="1800" dirty="0" err="1" smtClean="0">
                <a:latin typeface="Courier New" pitchFamily="49" charset="0"/>
                <a:cs typeface="Courier New" pitchFamily="49" charset="0"/>
              </a:rPr>
              <a:t>GridLayout</a:t>
            </a:r>
            <a:r>
              <a:rPr lang="en-US" sz="1800" dirty="0" smtClean="0">
                <a:latin typeface="Courier New" pitchFamily="49" charset="0"/>
                <a:cs typeface="Courier New" pitchFamily="49" charset="0"/>
              </a:rPr>
              <a:t>(4, 4));</a:t>
            </a:r>
          </a:p>
          <a:p>
            <a:endParaRPr lang="en-US" dirty="0"/>
          </a:p>
        </p:txBody>
      </p:sp>
      <p:sp>
        <p:nvSpPr>
          <p:cNvPr id="6" name="Rectangle 39"/>
          <p:cNvSpPr>
            <a:spLocks noChangeArrowheads="1"/>
          </p:cNvSpPr>
          <p:nvPr/>
        </p:nvSpPr>
        <p:spPr bwMode="auto">
          <a:xfrm>
            <a:off x="1295400" y="3200400"/>
            <a:ext cx="1463040" cy="6397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smtClean="0"/>
              <a:t>Container</a:t>
            </a:r>
            <a:endParaRPr lang="en-US" sz="1800" dirty="0"/>
          </a:p>
        </p:txBody>
      </p:sp>
      <p:sp>
        <p:nvSpPr>
          <p:cNvPr id="7" name="Rectangle 39"/>
          <p:cNvSpPr>
            <a:spLocks noChangeArrowheads="1"/>
          </p:cNvSpPr>
          <p:nvPr/>
        </p:nvSpPr>
        <p:spPr bwMode="auto">
          <a:xfrm>
            <a:off x="3962400" y="3200400"/>
            <a:ext cx="1828800" cy="6397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i="1" dirty="0" err="1" smtClean="0"/>
              <a:t>LayoutManager</a:t>
            </a:r>
            <a:endParaRPr lang="en-US" sz="1800" i="1" dirty="0"/>
          </a:p>
        </p:txBody>
      </p:sp>
      <p:sp>
        <p:nvSpPr>
          <p:cNvPr id="8" name="Rectangle 39"/>
          <p:cNvSpPr>
            <a:spLocks noChangeArrowheads="1"/>
          </p:cNvSpPr>
          <p:nvPr/>
        </p:nvSpPr>
        <p:spPr bwMode="auto">
          <a:xfrm>
            <a:off x="1295400" y="4694237"/>
            <a:ext cx="1645920" cy="6397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BorderLayout</a:t>
            </a:r>
            <a:endParaRPr lang="en-US" sz="1800" dirty="0"/>
          </a:p>
        </p:txBody>
      </p:sp>
      <p:sp>
        <p:nvSpPr>
          <p:cNvPr id="9" name="Rectangle 39"/>
          <p:cNvSpPr>
            <a:spLocks noChangeArrowheads="1"/>
          </p:cNvSpPr>
          <p:nvPr/>
        </p:nvSpPr>
        <p:spPr bwMode="auto">
          <a:xfrm>
            <a:off x="3429000" y="4694237"/>
            <a:ext cx="1645920" cy="6397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GridLayout</a:t>
            </a:r>
            <a:endParaRPr lang="en-US" sz="1800" dirty="0"/>
          </a:p>
        </p:txBody>
      </p:sp>
      <p:sp>
        <p:nvSpPr>
          <p:cNvPr id="11" name="Rectangle 39"/>
          <p:cNvSpPr>
            <a:spLocks noChangeArrowheads="1"/>
          </p:cNvSpPr>
          <p:nvPr/>
        </p:nvSpPr>
        <p:spPr bwMode="auto">
          <a:xfrm>
            <a:off x="5562600" y="4694237"/>
            <a:ext cx="1645920" cy="6397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FlowLayout</a:t>
            </a:r>
            <a:endParaRPr lang="en-US" sz="1800" dirty="0"/>
          </a:p>
        </p:txBody>
      </p:sp>
      <p:sp>
        <p:nvSpPr>
          <p:cNvPr id="12" name="AutoShape 4"/>
          <p:cNvSpPr>
            <a:spLocks noChangeArrowheads="1"/>
          </p:cNvSpPr>
          <p:nvPr/>
        </p:nvSpPr>
        <p:spPr bwMode="auto">
          <a:xfrm>
            <a:off x="4785519" y="3844318"/>
            <a:ext cx="182563" cy="182562"/>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sp>
        <p:nvSpPr>
          <p:cNvPr id="13" name="TextBox 12"/>
          <p:cNvSpPr txBox="1"/>
          <p:nvPr/>
        </p:nvSpPr>
        <p:spPr>
          <a:xfrm>
            <a:off x="7561456" y="4783286"/>
            <a:ext cx="439544" cy="461665"/>
          </a:xfrm>
          <a:prstGeom prst="rect">
            <a:avLst/>
          </a:prstGeom>
          <a:noFill/>
        </p:spPr>
        <p:txBody>
          <a:bodyPr wrap="none" rtlCol="0">
            <a:spAutoFit/>
          </a:bodyPr>
          <a:lstStyle/>
          <a:p>
            <a:r>
              <a:rPr lang="en-US" dirty="0" smtClean="0"/>
              <a:t>...</a:t>
            </a:r>
            <a:endParaRPr lang="en-US" dirty="0"/>
          </a:p>
        </p:txBody>
      </p:sp>
      <p:cxnSp>
        <p:nvCxnSpPr>
          <p:cNvPr id="15" name="Elbow Connector 14"/>
          <p:cNvCxnSpPr>
            <a:stCxn id="12" idx="3"/>
            <a:endCxn id="8" idx="0"/>
          </p:cNvCxnSpPr>
          <p:nvPr/>
        </p:nvCxnSpPr>
        <p:spPr bwMode="auto">
          <a:xfrm rot="5400000">
            <a:off x="3163903" y="2981338"/>
            <a:ext cx="667357" cy="2758441"/>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17" name="Elbow Connector 16"/>
          <p:cNvCxnSpPr>
            <a:stCxn id="12" idx="3"/>
            <a:endCxn id="9" idx="0"/>
          </p:cNvCxnSpPr>
          <p:nvPr/>
        </p:nvCxnSpPr>
        <p:spPr bwMode="auto">
          <a:xfrm rot="5400000">
            <a:off x="4230703" y="4048138"/>
            <a:ext cx="667357" cy="624841"/>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19" name="Elbow Connector 18"/>
          <p:cNvCxnSpPr>
            <a:stCxn id="12" idx="3"/>
            <a:endCxn id="11" idx="0"/>
          </p:cNvCxnSpPr>
          <p:nvPr/>
        </p:nvCxnSpPr>
        <p:spPr bwMode="auto">
          <a:xfrm rot="16200000" flipH="1">
            <a:off x="5297502" y="3606178"/>
            <a:ext cx="667357" cy="1508759"/>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21" name="Straight Arrow Connector 20"/>
          <p:cNvCxnSpPr>
            <a:stCxn id="6" idx="3"/>
            <a:endCxn id="7" idx="1"/>
          </p:cNvCxnSpPr>
          <p:nvPr/>
        </p:nvCxnSpPr>
        <p:spPr bwMode="auto">
          <a:xfrm>
            <a:off x="2758440" y="3520282"/>
            <a:ext cx="1203960"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dirty="0" smtClean="0"/>
              <a:t>Strategy Pattern in Java:  Sorting</a:t>
            </a:r>
          </a:p>
        </p:txBody>
      </p:sp>
      <p:sp>
        <p:nvSpPr>
          <p:cNvPr id="28677" name="Rectangle 3"/>
          <p:cNvSpPr>
            <a:spLocks noGrp="1" noChangeArrowheads="1"/>
          </p:cNvSpPr>
          <p:nvPr>
            <p:ph sz="quarter" idx="1"/>
          </p:nvPr>
        </p:nvSpPr>
        <p:spPr/>
        <p:txBody>
          <a:bodyPr/>
          <a:lstStyle/>
          <a:p>
            <a:r>
              <a:rPr lang="en-US" dirty="0" smtClean="0"/>
              <a:t>In package </a:t>
            </a:r>
            <a:r>
              <a:rPr lang="en-US" dirty="0" err="1" smtClean="0">
                <a:latin typeface="Courier New" pitchFamily="49" charset="0"/>
                <a:cs typeface="Courier New" pitchFamily="49" charset="0"/>
              </a:rPr>
              <a:t>java.util</a:t>
            </a:r>
            <a:r>
              <a:rPr lang="en-US" dirty="0" smtClean="0"/>
              <a:t>, both the </a:t>
            </a:r>
            <a:r>
              <a:rPr lang="en-US" dirty="0" smtClean="0">
                <a:latin typeface="Courier New" pitchFamily="49" charset="0"/>
                <a:cs typeface="Courier New" pitchFamily="49" charset="0"/>
              </a:rPr>
              <a:t>Arrays</a:t>
            </a:r>
            <a:r>
              <a:rPr lang="en-US" dirty="0" smtClean="0"/>
              <a:t> class and the </a:t>
            </a:r>
            <a:r>
              <a:rPr lang="en-US" dirty="0" smtClean="0">
                <a:latin typeface="Courier New" pitchFamily="49" charset="0"/>
                <a:cs typeface="Courier New" pitchFamily="49" charset="0"/>
              </a:rPr>
              <a:t>Collections</a:t>
            </a:r>
            <a:r>
              <a:rPr lang="en-US" dirty="0" smtClean="0"/>
              <a:t> class have static sort methods that take an optional parameter type </a:t>
            </a:r>
            <a:r>
              <a:rPr lang="en-US" dirty="0" smtClean="0">
                <a:latin typeface="Courier New" pitchFamily="49" charset="0"/>
                <a:cs typeface="Courier New" pitchFamily="49" charset="0"/>
              </a:rPr>
              <a:t>Comparator</a:t>
            </a:r>
            <a:r>
              <a:rPr lang="en-US" dirty="0" smtClean="0"/>
              <a:t>, which is used to compare objects during the sort.</a:t>
            </a:r>
          </a:p>
          <a:p>
            <a:r>
              <a:rPr lang="en-US" dirty="0" smtClean="0"/>
              <a:t>A programmer can create different </a:t>
            </a:r>
            <a:r>
              <a:rPr lang="en-US" dirty="0" smtClean="0">
                <a:latin typeface="Courier New" pitchFamily="49" charset="0"/>
                <a:cs typeface="Courier New" pitchFamily="49" charset="0"/>
              </a:rPr>
              <a:t>Comparator</a:t>
            </a:r>
            <a:r>
              <a:rPr lang="en-US" dirty="0" smtClean="0"/>
              <a:t> objects for different ways to sort (e.g., ascending/descending or based on specific properties such as user id, zip code, state, or last name/first name).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fontScale="90000"/>
          </a:bodyPr>
          <a:lstStyle/>
          <a:p>
            <a:r>
              <a:rPr lang="en-US" dirty="0" smtClean="0"/>
              <a:t>Strategy Pattern in Java:  Sorting</a:t>
            </a:r>
            <a:br>
              <a:rPr lang="en-US" dirty="0" smtClean="0"/>
            </a:br>
            <a:r>
              <a:rPr lang="en-US" sz="2800" dirty="0" smtClean="0"/>
              <a:t>(continued)</a:t>
            </a:r>
          </a:p>
        </p:txBody>
      </p:sp>
      <p:sp>
        <p:nvSpPr>
          <p:cNvPr id="11" name="Rectangle 39"/>
          <p:cNvSpPr>
            <a:spLocks noChangeArrowheads="1"/>
          </p:cNvSpPr>
          <p:nvPr/>
        </p:nvSpPr>
        <p:spPr bwMode="auto">
          <a:xfrm>
            <a:off x="4446070" y="2257430"/>
            <a:ext cx="1645920" cy="82296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smtClean="0"/>
              <a:t>«interface»</a:t>
            </a:r>
          </a:p>
          <a:p>
            <a:r>
              <a:rPr lang="en-US" sz="1800" i="1" dirty="0" smtClean="0"/>
              <a:t>Comparator</a:t>
            </a:r>
            <a:endParaRPr lang="en-US" sz="1800" i="1" dirty="0"/>
          </a:p>
        </p:txBody>
      </p:sp>
      <p:cxnSp>
        <p:nvCxnSpPr>
          <p:cNvPr id="17" name="Straight Arrow Connector 16"/>
          <p:cNvCxnSpPr>
            <a:stCxn id="23" idx="3"/>
            <a:endCxn id="11" idx="1"/>
          </p:cNvCxnSpPr>
          <p:nvPr/>
        </p:nvCxnSpPr>
        <p:spPr bwMode="auto">
          <a:xfrm flipV="1">
            <a:off x="2921435" y="2668910"/>
            <a:ext cx="1524635" cy="1"/>
          </a:xfrm>
          <a:prstGeom prst="straightConnector1">
            <a:avLst/>
          </a:prstGeom>
          <a:noFill/>
          <a:ln w="12700" cap="flat" cmpd="sng" algn="ctr">
            <a:solidFill>
              <a:schemeClr val="tx1"/>
            </a:solidFill>
            <a:prstDash val="dash"/>
            <a:round/>
            <a:headEnd type="none" w="med" len="med"/>
            <a:tailEnd type="stealth" w="lg" len="lg"/>
          </a:ln>
          <a:effectLst/>
        </p:spPr>
      </p:cxnSp>
      <p:grpSp>
        <p:nvGrpSpPr>
          <p:cNvPr id="2" name="Group 25"/>
          <p:cNvGrpSpPr/>
          <p:nvPr/>
        </p:nvGrpSpPr>
        <p:grpSpPr>
          <a:xfrm>
            <a:off x="1752600" y="1981200"/>
            <a:ext cx="1645920" cy="914400"/>
            <a:chOff x="1177490" y="3076570"/>
            <a:chExt cx="1645920" cy="914400"/>
          </a:xfrm>
        </p:grpSpPr>
        <p:grpSp>
          <p:nvGrpSpPr>
            <p:cNvPr id="3" name="Group 21"/>
            <p:cNvGrpSpPr/>
            <p:nvPr/>
          </p:nvGrpSpPr>
          <p:grpSpPr>
            <a:xfrm>
              <a:off x="1177490" y="3076570"/>
              <a:ext cx="1645920" cy="914400"/>
              <a:chOff x="1177490" y="3444398"/>
              <a:chExt cx="1645920" cy="914400"/>
            </a:xfrm>
          </p:grpSpPr>
          <p:sp>
            <p:nvSpPr>
              <p:cNvPr id="10" name="Rectangle 39"/>
              <p:cNvSpPr>
                <a:spLocks noChangeArrowheads="1"/>
              </p:cNvSpPr>
              <p:nvPr/>
            </p:nvSpPr>
            <p:spPr bwMode="auto">
              <a:xfrm>
                <a:off x="1177490" y="3444398"/>
                <a:ext cx="1645920" cy="91440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spcAft>
                    <a:spcPts val="1200"/>
                  </a:spcAft>
                </a:pPr>
                <a:r>
                  <a:rPr lang="en-US" sz="1800" dirty="0" smtClean="0"/>
                  <a:t>Collections</a:t>
                </a:r>
              </a:p>
              <a:p>
                <a:pPr>
                  <a:spcAft>
                    <a:spcPts val="1200"/>
                  </a:spcAft>
                </a:pPr>
                <a:r>
                  <a:rPr lang="en-US" sz="1800" dirty="0" smtClean="0"/>
                  <a:t>sort()</a:t>
                </a:r>
              </a:p>
            </p:txBody>
          </p:sp>
          <p:cxnSp>
            <p:nvCxnSpPr>
              <p:cNvPr id="19" name="Straight Connector 18"/>
              <p:cNvCxnSpPr/>
              <p:nvPr/>
            </p:nvCxnSpPr>
            <p:spPr bwMode="auto">
              <a:xfrm>
                <a:off x="1177490" y="3862187"/>
                <a:ext cx="1645920" cy="0"/>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1177490" y="3952775"/>
                <a:ext cx="1645920" cy="0"/>
              </a:xfrm>
              <a:prstGeom prst="line">
                <a:avLst/>
              </a:prstGeom>
              <a:noFill/>
              <a:ln w="9525" cap="flat" cmpd="sng" algn="ctr">
                <a:solidFill>
                  <a:schemeClr val="tx1"/>
                </a:solidFill>
                <a:prstDash val="solid"/>
                <a:round/>
                <a:headEnd type="none" w="med" len="med"/>
                <a:tailEnd type="none" w="med" len="med"/>
              </a:ln>
              <a:effectLst/>
            </p:spPr>
          </p:cxnSp>
        </p:grpSp>
        <p:sp>
          <p:nvSpPr>
            <p:cNvPr id="23" name="AutoShape 24"/>
            <p:cNvSpPr>
              <a:spLocks noChangeArrowheads="1"/>
            </p:cNvSpPr>
            <p:nvPr/>
          </p:nvSpPr>
          <p:spPr bwMode="auto">
            <a:xfrm>
              <a:off x="2209800" y="3696018"/>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sp>
        <p:nvSpPr>
          <p:cNvPr id="27" name="TextBox 26"/>
          <p:cNvSpPr txBox="1"/>
          <p:nvPr/>
        </p:nvSpPr>
        <p:spPr>
          <a:xfrm>
            <a:off x="1642160" y="5105400"/>
            <a:ext cx="5859681" cy="830997"/>
          </a:xfrm>
          <a:prstGeom prst="rect">
            <a:avLst/>
          </a:prstGeom>
          <a:noFill/>
          <a:ln>
            <a:solidFill>
              <a:schemeClr val="tx1"/>
            </a:solidFill>
          </a:ln>
        </p:spPr>
        <p:txBody>
          <a:bodyPr wrap="none" rtlCol="0">
            <a:spAutoFit/>
          </a:bodyPr>
          <a:lstStyle/>
          <a:p>
            <a:pPr algn="l"/>
            <a:r>
              <a:rPr lang="en-US" dirty="0" smtClean="0"/>
              <a:t>Note that some people view this as an</a:t>
            </a:r>
          </a:p>
          <a:p>
            <a:pPr algn="l"/>
            <a:r>
              <a:rPr lang="en-US" dirty="0" smtClean="0"/>
              <a:t>example of the Template Method pattern.</a:t>
            </a:r>
            <a:endParaRPr lang="en-US" dirty="0"/>
          </a:p>
        </p:txBody>
      </p:sp>
      <p:sp>
        <p:nvSpPr>
          <p:cNvPr id="15" name="Rectangle 39"/>
          <p:cNvSpPr>
            <a:spLocks noChangeArrowheads="1"/>
          </p:cNvSpPr>
          <p:nvPr/>
        </p:nvSpPr>
        <p:spPr bwMode="auto">
          <a:xfrm>
            <a:off x="2830630" y="3932237"/>
            <a:ext cx="2011680" cy="6397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NameComparator</a:t>
            </a:r>
            <a:endParaRPr lang="en-US" sz="1800" dirty="0"/>
          </a:p>
        </p:txBody>
      </p:sp>
      <p:sp>
        <p:nvSpPr>
          <p:cNvPr id="16" name="Rectangle 39"/>
          <p:cNvSpPr>
            <a:spLocks noChangeArrowheads="1"/>
          </p:cNvSpPr>
          <p:nvPr/>
        </p:nvSpPr>
        <p:spPr bwMode="auto">
          <a:xfrm>
            <a:off x="5695750" y="3932237"/>
            <a:ext cx="2011680" cy="639763"/>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StateComparator</a:t>
            </a:r>
            <a:endParaRPr lang="en-US" sz="1800" dirty="0"/>
          </a:p>
        </p:txBody>
      </p:sp>
      <p:sp>
        <p:nvSpPr>
          <p:cNvPr id="18" name="AutoShape 4"/>
          <p:cNvSpPr>
            <a:spLocks noChangeArrowheads="1"/>
          </p:cNvSpPr>
          <p:nvPr/>
        </p:nvSpPr>
        <p:spPr bwMode="auto">
          <a:xfrm>
            <a:off x="5177749" y="3088176"/>
            <a:ext cx="182563" cy="182562"/>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cxnSp>
        <p:nvCxnSpPr>
          <p:cNvPr id="21" name="Elbow Connector 20"/>
          <p:cNvCxnSpPr>
            <a:stCxn id="18" idx="3"/>
            <a:endCxn id="15" idx="0"/>
          </p:cNvCxnSpPr>
          <p:nvPr/>
        </p:nvCxnSpPr>
        <p:spPr bwMode="auto">
          <a:xfrm rot="5400000">
            <a:off x="4222002" y="2885207"/>
            <a:ext cx="661499" cy="1432561"/>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22" name="Elbow Connector 21"/>
          <p:cNvCxnSpPr>
            <a:stCxn id="18" idx="3"/>
            <a:endCxn id="16" idx="0"/>
          </p:cNvCxnSpPr>
          <p:nvPr/>
        </p:nvCxnSpPr>
        <p:spPr bwMode="auto">
          <a:xfrm rot="16200000" flipH="1">
            <a:off x="5654561" y="2885207"/>
            <a:ext cx="661499" cy="1432559"/>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in the Real World</a:t>
            </a:r>
            <a:endParaRPr lang="en-US" dirty="0"/>
          </a:p>
        </p:txBody>
      </p:sp>
      <p:sp>
        <p:nvSpPr>
          <p:cNvPr id="3" name="Content Placeholder 2"/>
          <p:cNvSpPr>
            <a:spLocks noGrp="1"/>
          </p:cNvSpPr>
          <p:nvPr>
            <p:ph sz="quarter" idx="1"/>
          </p:nvPr>
        </p:nvSpPr>
        <p:spPr/>
        <p:txBody>
          <a:bodyPr/>
          <a:lstStyle/>
          <a:p>
            <a:r>
              <a:rPr lang="en-US" dirty="0" smtClean="0"/>
              <a:t>There are many modes of transportation to and from an airport:</a:t>
            </a:r>
          </a:p>
          <a:p>
            <a:pPr lvl="1"/>
            <a:r>
              <a:rPr lang="en-US" dirty="0" smtClean="0"/>
              <a:t>personal vehicle		–  taxi</a:t>
            </a:r>
          </a:p>
          <a:p>
            <a:pPr lvl="1"/>
            <a:r>
              <a:rPr lang="en-US" dirty="0" smtClean="0"/>
              <a:t>limousine			–  bus</a:t>
            </a:r>
          </a:p>
          <a:p>
            <a:r>
              <a:rPr lang="en-US" dirty="0" smtClean="0"/>
              <a:t>Choosing a particular transportation “strategy” involves making tradeoffs between cost, time, and convenience.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Strategy and Bridge have similar UML diagrams, but they differ in their intent.  Strategy is mainly concerned in encapsulating algorithms, whereas Bridge decouples the abstraction from the implementation in order to provide different implementations for the same abstraction.</a:t>
            </a:r>
          </a:p>
          <a:p>
            <a:r>
              <a:rPr lang="en-US" dirty="0" smtClean="0"/>
              <a:t>Strategy and State have similar UML diagrams, but they differ in their intent.</a:t>
            </a:r>
          </a:p>
          <a:p>
            <a:pPr lvl="1"/>
            <a:r>
              <a:rPr lang="en-US" dirty="0" smtClean="0"/>
              <a:t>A Strategy encapsulates an algorithm, whereas a State encapsulates state information and state-dependent behavior.</a:t>
            </a:r>
          </a:p>
          <a:p>
            <a:pPr lvl="1"/>
            <a:r>
              <a:rPr lang="en-US" dirty="0" smtClean="0"/>
              <a:t>Clients often select the appropriate Strategy but not the State.</a:t>
            </a:r>
          </a:p>
          <a:p>
            <a:pPr lvl="2">
              <a:buNone/>
            </a:pPr>
            <a:r>
              <a:rPr lang="en-US" dirty="0" smtClean="0"/>
              <a:t>(But Clients can sometimes select the initial state.)</a:t>
            </a:r>
          </a:p>
          <a:p>
            <a:pPr lvl="1"/>
            <a:r>
              <a:rPr lang="en-US" dirty="0" smtClean="0"/>
              <a:t>Both State and Strategy are examples of composition with delegation.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Related Patterns</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lstStyle/>
          <a:p>
            <a:r>
              <a:rPr lang="en-US" dirty="0" smtClean="0"/>
              <a:t>Strategy objects often make good flyweights.</a:t>
            </a:r>
          </a:p>
          <a:p>
            <a:r>
              <a:rPr lang="en-US" dirty="0" smtClean="0"/>
              <a:t>Template methods use inheritance to vary part of an algorithm.  Strategies use delegation to vary the entire algorithm.</a:t>
            </a:r>
          </a:p>
          <a:p>
            <a:r>
              <a:rPr lang="en-US" dirty="0" smtClean="0"/>
              <a:t>A decorator lets you change the “skin” of an object.  A strategy lets you change its “guts”.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lstStyle/>
          <a:p>
            <a:r>
              <a:rPr lang="en-US" dirty="0" smtClean="0"/>
              <a:t>Strategy method pattern (Wikipedia)</a:t>
            </a:r>
          </a:p>
          <a:p>
            <a:pPr lvl="1">
              <a:buNone/>
            </a:pPr>
            <a:r>
              <a:rPr lang="en-US" dirty="0" smtClean="0">
                <a:hlinkClick r:id="rId2"/>
              </a:rPr>
              <a:t>http://en.wikipedia.org/wiki/Strategy_pattern</a:t>
            </a:r>
            <a:endParaRPr lang="en-US" dirty="0" smtClean="0"/>
          </a:p>
          <a:p>
            <a:r>
              <a:rPr lang="en-US" dirty="0" smtClean="0"/>
              <a:t>Strategy (</a:t>
            </a:r>
            <a:r>
              <a:rPr lang="en-US" dirty="0" err="1" smtClean="0"/>
              <a:t>dofactory</a:t>
            </a:r>
            <a:r>
              <a:rPr lang="en-US" dirty="0" smtClean="0"/>
              <a:t>)</a:t>
            </a:r>
          </a:p>
          <a:p>
            <a:pPr lvl="1">
              <a:buNone/>
            </a:pPr>
            <a:r>
              <a:rPr lang="en-US" dirty="0" smtClean="0">
                <a:hlinkClick r:id="rId3"/>
              </a:rPr>
              <a:t>http://www.dofactory.com/Patterns/PatternStrategy.aspx</a:t>
            </a:r>
            <a:endParaRPr lang="en-US" dirty="0" smtClean="0"/>
          </a:p>
          <a:p>
            <a:r>
              <a:rPr lang="en-US" dirty="0" smtClean="0"/>
              <a:t>Strategy (Object-Oriented Design)</a:t>
            </a:r>
          </a:p>
          <a:p>
            <a:pPr lvl="1">
              <a:buNone/>
            </a:pPr>
            <a:r>
              <a:rPr lang="en-US" dirty="0" smtClean="0">
                <a:hlinkClick r:id="rId4"/>
              </a:rPr>
              <a:t>http://www.oodesign.com/strategy-pattern.html</a:t>
            </a:r>
            <a:endParaRPr lang="en-US" dirty="0" smtClean="0"/>
          </a:p>
          <a:p>
            <a:r>
              <a:rPr lang="en-US" dirty="0" smtClean="0"/>
              <a:t>Strategy Pattern vs. Case Statement (OO Tips)</a:t>
            </a:r>
          </a:p>
          <a:p>
            <a:pPr lvl="1">
              <a:buNone/>
            </a:pPr>
            <a:r>
              <a:rPr lang="en-US" dirty="0" smtClean="0">
                <a:hlinkClick r:id="rId5"/>
              </a:rPr>
              <a:t>http://ootips.org/strategy-vs-case.html</a:t>
            </a:r>
            <a:endParaRPr lang="en-US" dirty="0" smtClean="0">
              <a:hlinkClick r:id="rId6"/>
            </a:endParaRPr>
          </a:p>
          <a:p>
            <a:r>
              <a:rPr lang="en-US" dirty="0" smtClean="0"/>
              <a:t>Strategy for Success (David Geary)</a:t>
            </a:r>
          </a:p>
          <a:p>
            <a:pPr lvl="1">
              <a:buNone/>
            </a:pPr>
            <a:r>
              <a:rPr lang="en-US" sz="1750" dirty="0" smtClean="0">
                <a:hlinkClick r:id="rId7"/>
              </a:rPr>
              <a:t>http://www.javaworld.com/javaworld/jw-04-2002/jw-0426-designpatterns.html</a:t>
            </a:r>
            <a:endParaRPr lang="en-US" sz="1750"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Strategy Pattern:  Basic Idea</a:t>
            </a:r>
            <a:endParaRPr lang="en-US" dirty="0"/>
          </a:p>
        </p:txBody>
      </p:sp>
      <p:sp>
        <p:nvSpPr>
          <p:cNvPr id="3" name="Content Placeholder 2"/>
          <p:cNvSpPr>
            <a:spLocks noGrp="1"/>
          </p:cNvSpPr>
          <p:nvPr>
            <p:ph sz="quarter" idx="1"/>
          </p:nvPr>
        </p:nvSpPr>
        <p:spPr/>
        <p:txBody>
          <a:bodyPr/>
          <a:lstStyle/>
          <a:p>
            <a:r>
              <a:rPr lang="en-US" dirty="0" smtClean="0"/>
              <a:t>Strategy provides a set of interchangeable algorithms from which the client chooses.</a:t>
            </a:r>
          </a:p>
          <a:p>
            <a:r>
              <a:rPr lang="en-US" dirty="0" smtClean="0"/>
              <a:t>Strategy encapsulates all of the algorithms in separate classes with a common interface.</a:t>
            </a:r>
          </a:p>
          <a:p>
            <a:r>
              <a:rPr lang="en-US" dirty="0" smtClean="0"/>
              <a:t>The client picks the strategy of interest.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normAutofit lnSpcReduction="10000"/>
          </a:bodyPr>
          <a:lstStyle/>
          <a:p>
            <a:r>
              <a:rPr lang="en-US" sz="2350" dirty="0" smtClean="0"/>
              <a:t>The selection of an algorithm or policy might depend on information that is available only at run-time.</a:t>
            </a:r>
          </a:p>
          <a:p>
            <a:r>
              <a:rPr lang="en-US" sz="2350" dirty="0" smtClean="0"/>
              <a:t>An invoice object for an e-commerce application might need to provide a method for computing sales tax.</a:t>
            </a:r>
          </a:p>
          <a:p>
            <a:r>
              <a:rPr lang="en-US" sz="2350" dirty="0" smtClean="0"/>
              <a:t>The algorithm for computing sales tax can differ greatly among states and even within a state.  In addition, the approach should be flexible enough so that it can be extended to other countries.</a:t>
            </a:r>
          </a:p>
          <a:p>
            <a:r>
              <a:rPr lang="en-US" sz="2350" dirty="0" smtClean="0"/>
              <a:t>We can design a single Invoice class plus multiple SalesTaxStrategy classes.  The Invoice object can be configured at run-time with the appropriate SalesTaxStrategy object.</a:t>
            </a:r>
            <a:endParaRPr lang="en-US" sz="23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normAutofit lnSpcReduction="10000"/>
          </a:bodyPr>
          <a:lstStyle/>
          <a:p>
            <a:pPr marL="0" indent="0">
              <a:spcBef>
                <a:spcPts val="0"/>
              </a:spcBef>
              <a:buNone/>
            </a:pPr>
            <a:r>
              <a:rPr lang="en-US" sz="1800" dirty="0" smtClean="0">
                <a:latin typeface="Courier New" pitchFamily="49" charset="0"/>
                <a:cs typeface="Courier New" pitchFamily="49" charset="0"/>
              </a:rPr>
              <a:t>public abstract class SalesTaxStrategy</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public static SalesTaxStrategy</a:t>
            </a:r>
          </a:p>
          <a:p>
            <a:pPr marL="0"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getSalesTaxStrategy</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OrderInfo</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orderInfo</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abstract public Money </a:t>
            </a:r>
            <a:r>
              <a:rPr lang="en-US" sz="1800" dirty="0" err="1" smtClean="0">
                <a:latin typeface="Courier New" pitchFamily="49" charset="0"/>
                <a:cs typeface="Courier New" pitchFamily="49" charset="0"/>
              </a:rPr>
              <a:t>getSalesTax</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class </a:t>
            </a:r>
            <a:r>
              <a:rPr lang="en-US" sz="1800" dirty="0" err="1" smtClean="0">
                <a:latin typeface="Courier New" pitchFamily="49" charset="0"/>
                <a:cs typeface="Courier New" pitchFamily="49" charset="0"/>
              </a:rPr>
              <a:t>SCSalesTaxStrategy</a:t>
            </a:r>
            <a:r>
              <a:rPr lang="en-US" sz="1800" dirty="0" smtClean="0">
                <a:latin typeface="Courier New" pitchFamily="49" charset="0"/>
                <a:cs typeface="Courier New" pitchFamily="49" charset="0"/>
              </a:rPr>
              <a:t> extends </a:t>
            </a:r>
            <a:r>
              <a:rPr lang="en-US" sz="1800" dirty="0" err="1" smtClean="0">
                <a:latin typeface="Courier New" pitchFamily="49" charset="0"/>
                <a:cs typeface="Courier New" pitchFamily="49" charset="0"/>
              </a:rPr>
              <a:t>SalesTaxStrategy</a:t>
            </a: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public Money </a:t>
            </a:r>
            <a:r>
              <a:rPr lang="en-US" sz="1800" dirty="0" err="1" smtClean="0">
                <a:latin typeface="Courier New" pitchFamily="49" charset="0"/>
                <a:cs typeface="Courier New" pitchFamily="49" charset="0"/>
              </a:rPr>
              <a:t>getSalesTax</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 // compute sales tax for South Carolina</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6" name="TextBox 5"/>
          <p:cNvSpPr txBox="1"/>
          <p:nvPr/>
        </p:nvSpPr>
        <p:spPr>
          <a:xfrm>
            <a:off x="7407168" y="2092404"/>
            <a:ext cx="1127232" cy="1107996"/>
          </a:xfrm>
          <a:prstGeom prst="rect">
            <a:avLst/>
          </a:prstGeom>
          <a:noFill/>
        </p:spPr>
        <p:txBody>
          <a:bodyPr wrap="none" rtlCol="0">
            <a:spAutoFit/>
          </a:bodyPr>
          <a:lstStyle/>
          <a:p>
            <a:pPr algn="l"/>
            <a:r>
              <a:rPr lang="en-US" sz="2200" dirty="0" smtClean="0"/>
              <a:t>Note:</a:t>
            </a:r>
          </a:p>
          <a:p>
            <a:pPr algn="l"/>
            <a:r>
              <a:rPr lang="en-US" sz="2200" dirty="0" smtClean="0"/>
              <a:t>Factory</a:t>
            </a:r>
          </a:p>
          <a:p>
            <a:pPr algn="l"/>
            <a:r>
              <a:rPr lang="en-US" sz="2200" dirty="0" smtClean="0"/>
              <a:t>Method</a:t>
            </a: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a:xfrm>
            <a:off x="458787" y="1363663"/>
            <a:ext cx="8229600" cy="4935537"/>
          </a:xfrm>
        </p:spPr>
        <p:txBody>
          <a:bodyPr/>
          <a:lstStyle/>
          <a:p>
            <a:pPr marL="0" indent="0">
              <a:spcBef>
                <a:spcPts val="0"/>
              </a:spcBef>
              <a:buNone/>
            </a:pPr>
            <a:r>
              <a:rPr lang="en-US" sz="1800" dirty="0" smtClean="0">
                <a:latin typeface="Courier New" pitchFamily="49" charset="0"/>
                <a:cs typeface="Courier New" pitchFamily="49" charset="0"/>
              </a:rPr>
              <a:t>public class Invoice</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private List&lt;</a:t>
            </a:r>
            <a:r>
              <a:rPr lang="en-US" sz="1800" dirty="0" err="1" smtClean="0">
                <a:latin typeface="Courier New" pitchFamily="49" charset="0"/>
                <a:cs typeface="Courier New" pitchFamily="49" charset="0"/>
              </a:rPr>
              <a:t>LineItem</a:t>
            </a:r>
            <a:r>
              <a:rPr lang="en-US" sz="1800" dirty="0" smtClean="0">
                <a:latin typeface="Courier New" pitchFamily="49" charset="0"/>
                <a:cs typeface="Courier New" pitchFamily="49" charset="0"/>
              </a:rPr>
              <a:t>&gt; </a:t>
            </a:r>
            <a:r>
              <a:rPr lang="en-US" sz="1800" dirty="0" err="1" smtClean="0">
                <a:latin typeface="Courier New" pitchFamily="49" charset="0"/>
                <a:cs typeface="Courier New" pitchFamily="49" charset="0"/>
              </a:rPr>
              <a:t>lineItems</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private SalesTaxStrategy strategy;</a:t>
            </a:r>
          </a:p>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public Invoice(List&lt;</a:t>
            </a:r>
            <a:r>
              <a:rPr lang="en-US" sz="1800" dirty="0" err="1" smtClean="0">
                <a:latin typeface="Courier New" pitchFamily="49" charset="0"/>
                <a:cs typeface="Courier New" pitchFamily="49" charset="0"/>
              </a:rPr>
              <a:t>LineItem</a:t>
            </a:r>
            <a:r>
              <a:rPr lang="en-US" sz="1800" dirty="0" smtClean="0">
                <a:latin typeface="Courier New" pitchFamily="49" charset="0"/>
                <a:cs typeface="Courier New" pitchFamily="49" charset="0"/>
              </a:rPr>
              <a:t>&gt;   </a:t>
            </a:r>
            <a:r>
              <a:rPr lang="en-US" sz="1800" dirty="0" err="1" smtClean="0">
                <a:latin typeface="Courier New" pitchFamily="49" charset="0"/>
                <a:cs typeface="Courier New" pitchFamily="49" charset="0"/>
              </a:rPr>
              <a:t>lineItems</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SalesTaxStrategy strategy)</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this.lineItems</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lineItems</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this.strategy</a:t>
            </a:r>
            <a:r>
              <a:rPr lang="en-US" sz="1800" dirty="0" smtClean="0">
                <a:latin typeface="Courier New" pitchFamily="49" charset="0"/>
                <a:cs typeface="Courier New" pitchFamily="49" charset="0"/>
              </a:rPr>
              <a:t>  = strategy;</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endParaRPr lang="en-US" sz="1800" dirty="0" smtClean="0">
              <a:latin typeface="Courier New" pitchFamily="49" charset="0"/>
              <a:cs typeface="Courier New" pitchFamily="49" charset="0"/>
            </a:endParaRPr>
          </a:p>
        </p:txBody>
      </p:sp>
      <p:sp>
        <p:nvSpPr>
          <p:cNvPr id="6" name="TextBox 5"/>
          <p:cNvSpPr txBox="1"/>
          <p:nvPr/>
        </p:nvSpPr>
        <p:spPr>
          <a:xfrm>
            <a:off x="2775675" y="5105400"/>
            <a:ext cx="3592651" cy="461665"/>
          </a:xfrm>
          <a:prstGeom prst="rect">
            <a:avLst/>
          </a:prstGeom>
          <a:noFill/>
        </p:spPr>
        <p:txBody>
          <a:bodyPr wrap="none" rtlCol="0">
            <a:spAutoFit/>
          </a:bodyPr>
          <a:lstStyle/>
          <a:p>
            <a:r>
              <a:rPr lang="en-US" dirty="0" smtClean="0"/>
              <a:t>(continued on next page)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a:xfrm>
            <a:off x="458787" y="1363663"/>
            <a:ext cx="8229600" cy="4935537"/>
          </a:xfrm>
        </p:spPr>
        <p:txBody>
          <a:bodyPr/>
          <a:lstStyle/>
          <a:p>
            <a:pPr marL="0" indent="0">
              <a:spcBef>
                <a:spcPts val="0"/>
              </a:spcBef>
              <a:buNone/>
            </a:pPr>
            <a:endParaRPr lang="en-US" sz="1800" dirty="0" smtClean="0">
              <a:latin typeface="Courier New" pitchFamily="49" charset="0"/>
              <a:cs typeface="Courier New" pitchFamily="49" charset="0"/>
            </a:endParaRPr>
          </a:p>
          <a:p>
            <a:pPr marL="0" indent="0">
              <a:spcBef>
                <a:spcPts val="0"/>
              </a:spcBef>
              <a:buNone/>
            </a:pPr>
            <a:r>
              <a:rPr lang="en-US" sz="1800" dirty="0" smtClean="0">
                <a:latin typeface="Courier New" pitchFamily="49" charset="0"/>
                <a:cs typeface="Courier New" pitchFamily="49" charset="0"/>
              </a:rPr>
              <a:t>    public Money </a:t>
            </a:r>
            <a:r>
              <a:rPr lang="en-US" sz="1800" dirty="0" err="1" smtClean="0">
                <a:latin typeface="Courier New" pitchFamily="49" charset="0"/>
                <a:cs typeface="Courier New" pitchFamily="49" charset="0"/>
              </a:rPr>
              <a:t>getTotal</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a:t>
            </a:r>
          </a:p>
          <a:p>
            <a:pPr marL="0" indent="0">
              <a:spcBef>
                <a:spcPts val="0"/>
              </a:spcBef>
              <a:buNone/>
            </a:pPr>
            <a:r>
              <a:rPr lang="en-US" sz="1800" dirty="0" smtClean="0">
                <a:latin typeface="Courier New" pitchFamily="49" charset="0"/>
                <a:cs typeface="Courier New" pitchFamily="49" charset="0"/>
              </a:rPr>
              <a:t>        Money total = new Money(0);</a:t>
            </a:r>
          </a:p>
          <a:p>
            <a:pPr marL="0" indent="0">
              <a:spcBef>
                <a:spcPts val="0"/>
              </a:spcBef>
              <a:buNone/>
            </a:pPr>
            <a:r>
              <a:rPr lang="en-US" sz="1800" dirty="0" smtClean="0">
                <a:latin typeface="Courier New" pitchFamily="49" charset="0"/>
                <a:cs typeface="Courier New" pitchFamily="49" charset="0"/>
              </a:rPr>
              <a:t>        for (</a:t>
            </a:r>
            <a:r>
              <a:rPr lang="en-US" sz="1800" dirty="0" err="1" smtClean="0">
                <a:latin typeface="Courier New" pitchFamily="49" charset="0"/>
                <a:cs typeface="Courier New" pitchFamily="49" charset="0"/>
              </a:rPr>
              <a:t>LineItem</a:t>
            </a:r>
            <a:r>
              <a:rPr lang="en-US" sz="1800" dirty="0" smtClean="0">
                <a:latin typeface="Courier New" pitchFamily="49" charset="0"/>
                <a:cs typeface="Courier New" pitchFamily="49" charset="0"/>
              </a:rPr>
              <a:t> item : </a:t>
            </a:r>
            <a:r>
              <a:rPr lang="en-US" sz="1800" dirty="0" err="1" smtClean="0">
                <a:latin typeface="Courier New" pitchFamily="49" charset="0"/>
                <a:cs typeface="Courier New" pitchFamily="49" charset="0"/>
              </a:rPr>
              <a:t>lineItems</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total = </a:t>
            </a:r>
            <a:r>
              <a:rPr lang="en-US" sz="1800" dirty="0" err="1" smtClean="0">
                <a:latin typeface="Courier New" pitchFamily="49" charset="0"/>
                <a:cs typeface="Courier New" pitchFamily="49" charset="0"/>
              </a:rPr>
              <a:t>total.add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item.getCount</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item.getCost</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total = </a:t>
            </a:r>
            <a:r>
              <a:rPr lang="en-US" sz="1800" dirty="0" err="1" smtClean="0">
                <a:latin typeface="Courier New" pitchFamily="49" charset="0"/>
                <a:cs typeface="Courier New" pitchFamily="49" charset="0"/>
              </a:rPr>
              <a:t>total.add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strategy.getSalesTax</a:t>
            </a:r>
            <a:r>
              <a:rPr lang="en-US" sz="1800" dirty="0" smtClean="0">
                <a:latin typeface="Courier New" pitchFamily="49" charset="0"/>
                <a:cs typeface="Courier New" pitchFamily="49" charset="0"/>
              </a:rPr>
              <a:t>());</a:t>
            </a:r>
          </a:p>
          <a:p>
            <a:pPr marL="0" indent="0">
              <a:spcBef>
                <a:spcPts val="0"/>
              </a:spcBef>
              <a:buNone/>
            </a:pPr>
            <a:r>
              <a:rPr lang="en-US" sz="1800" dirty="0" smtClean="0">
                <a:latin typeface="Courier New" pitchFamily="49" charset="0"/>
                <a:cs typeface="Courier New" pitchFamily="49" charset="0"/>
              </a:rPr>
              <a:t>      } </a:t>
            </a:r>
          </a:p>
          <a:p>
            <a:pPr marL="0" indent="0">
              <a:spcBef>
                <a:spcPts val="0"/>
              </a:spcBef>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versus Decorator</a:t>
            </a:r>
            <a:endParaRPr lang="en-US" dirty="0"/>
          </a:p>
        </p:txBody>
      </p:sp>
      <p:sp>
        <p:nvSpPr>
          <p:cNvPr id="9" name="Content Placeholder 8"/>
          <p:cNvSpPr>
            <a:spLocks noGrp="1"/>
          </p:cNvSpPr>
          <p:nvPr>
            <p:ph sz="quarter" idx="1"/>
          </p:nvPr>
        </p:nvSpPr>
        <p:spPr/>
        <p:txBody>
          <a:bodyPr>
            <a:normAutofit fontScale="92500"/>
          </a:bodyPr>
          <a:lstStyle/>
          <a:p>
            <a:r>
              <a:rPr lang="en-US" dirty="0" smtClean="0"/>
              <a:t>The Strategy pattern changes the “guts” of an object.</a:t>
            </a:r>
          </a:p>
          <a:p>
            <a:pPr lvl="1"/>
            <a:r>
              <a:rPr lang="en-US" dirty="0" smtClean="0"/>
              <a:t>create component object</a:t>
            </a:r>
          </a:p>
          <a:p>
            <a:pPr lvl="1"/>
            <a:r>
              <a:rPr lang="en-US" dirty="0" smtClean="0"/>
              <a:t>add strategy to component (component knows about its strategy)</a:t>
            </a:r>
          </a:p>
          <a:p>
            <a:pPr lvl="1"/>
            <a:r>
              <a:rPr lang="en-US" dirty="0" smtClean="0"/>
              <a:t>client uses the component</a:t>
            </a:r>
          </a:p>
          <a:p>
            <a:pPr lvl="1"/>
            <a:endParaRPr lang="en-US" dirty="0" smtClean="0"/>
          </a:p>
          <a:p>
            <a:pPr lvl="1"/>
            <a:endParaRPr lang="en-US" dirty="0" smtClean="0"/>
          </a:p>
          <a:p>
            <a:r>
              <a:rPr lang="en-US" dirty="0" smtClean="0"/>
              <a:t>The Decorator pattern changes the “skin” of an object.</a:t>
            </a:r>
          </a:p>
          <a:p>
            <a:pPr lvl="1"/>
            <a:r>
              <a:rPr lang="en-US" dirty="0" smtClean="0"/>
              <a:t>create component object</a:t>
            </a:r>
          </a:p>
          <a:p>
            <a:pPr lvl="1"/>
            <a:r>
              <a:rPr lang="en-US" dirty="0" smtClean="0"/>
              <a:t>create decorator and add component to decorator (component does not know about its decorator)</a:t>
            </a:r>
          </a:p>
          <a:p>
            <a:pPr lvl="1"/>
            <a:r>
              <a:rPr lang="en-US" dirty="0" smtClean="0"/>
              <a:t>client uses the decorator</a:t>
            </a:r>
            <a:endParaRPr lang="en-US" dirty="0"/>
          </a:p>
        </p:txBody>
      </p:sp>
      <p:sp>
        <p:nvSpPr>
          <p:cNvPr id="13" name="Rectangle 12"/>
          <p:cNvSpPr/>
          <p:nvPr/>
        </p:nvSpPr>
        <p:spPr bwMode="auto">
          <a:xfrm>
            <a:off x="1595120" y="303276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Arial" charset="0"/>
              </a:rPr>
              <a:t>: Client</a:t>
            </a:r>
          </a:p>
        </p:txBody>
      </p:sp>
      <p:sp>
        <p:nvSpPr>
          <p:cNvPr id="14" name="Rectangle 13"/>
          <p:cNvSpPr/>
          <p:nvPr/>
        </p:nvSpPr>
        <p:spPr bwMode="auto">
          <a:xfrm>
            <a:off x="3723640" y="303276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 Component</a:t>
            </a:r>
            <a:endParaRPr kumimoji="0" lang="en-US" sz="1800" b="0"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5852160" y="303276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u="sng" dirty="0" smtClean="0"/>
              <a:t>: Strategy</a:t>
            </a:r>
            <a:endParaRPr kumimoji="0" lang="en-US" sz="1800" b="0" i="0" u="sng" strike="noStrike" cap="none" normalizeH="0" baseline="0" dirty="0" smtClean="0">
              <a:ln>
                <a:noFill/>
              </a:ln>
              <a:solidFill>
                <a:schemeClr val="tx1"/>
              </a:solidFill>
              <a:effectLst/>
              <a:latin typeface="Arial" charset="0"/>
            </a:endParaRPr>
          </a:p>
        </p:txBody>
      </p:sp>
      <p:cxnSp>
        <p:nvCxnSpPr>
          <p:cNvPr id="18" name="Elbow Connector 17"/>
          <p:cNvCxnSpPr>
            <a:stCxn id="13" idx="3"/>
            <a:endCxn id="14" idx="1"/>
          </p:cNvCxnSpPr>
          <p:nvPr/>
        </p:nvCxnSpPr>
        <p:spPr bwMode="auto">
          <a:xfrm>
            <a:off x="3058160" y="3261360"/>
            <a:ext cx="665480"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19" name="Elbow Connector 17"/>
          <p:cNvCxnSpPr>
            <a:stCxn id="14" idx="3"/>
            <a:endCxn id="15" idx="1"/>
          </p:cNvCxnSpPr>
          <p:nvPr/>
        </p:nvCxnSpPr>
        <p:spPr bwMode="auto">
          <a:xfrm>
            <a:off x="5186680" y="3261360"/>
            <a:ext cx="66548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25" name="Rectangle 24"/>
          <p:cNvSpPr/>
          <p:nvPr/>
        </p:nvSpPr>
        <p:spPr bwMode="auto">
          <a:xfrm>
            <a:off x="1595120" y="571500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Arial" charset="0"/>
              </a:rPr>
              <a:t>: Client</a:t>
            </a:r>
          </a:p>
        </p:txBody>
      </p:sp>
      <p:sp>
        <p:nvSpPr>
          <p:cNvPr id="26" name="Rectangle 25"/>
          <p:cNvSpPr/>
          <p:nvPr/>
        </p:nvSpPr>
        <p:spPr bwMode="auto">
          <a:xfrm>
            <a:off x="3723640" y="571500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 Decorator</a:t>
            </a:r>
            <a:endParaRPr kumimoji="0" lang="en-US" sz="1800" b="0" i="0" u="none" strike="noStrike" cap="none" normalizeH="0" baseline="0" dirty="0" smtClean="0">
              <a:ln>
                <a:noFill/>
              </a:ln>
              <a:solidFill>
                <a:schemeClr val="tx1"/>
              </a:solidFill>
              <a:effectLst/>
              <a:latin typeface="Arial" charset="0"/>
            </a:endParaRPr>
          </a:p>
        </p:txBody>
      </p:sp>
      <p:sp>
        <p:nvSpPr>
          <p:cNvPr id="27" name="Rectangle 26"/>
          <p:cNvSpPr/>
          <p:nvPr/>
        </p:nvSpPr>
        <p:spPr bwMode="auto">
          <a:xfrm>
            <a:off x="5852160" y="571500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u="sng" dirty="0" smtClean="0"/>
              <a:t>: Component</a:t>
            </a:r>
            <a:endParaRPr kumimoji="0" lang="en-US" sz="1800" b="0" i="0" u="sng" strike="noStrike" cap="none" normalizeH="0" baseline="0" dirty="0" smtClean="0">
              <a:ln>
                <a:noFill/>
              </a:ln>
              <a:solidFill>
                <a:schemeClr val="tx1"/>
              </a:solidFill>
              <a:effectLst/>
              <a:latin typeface="Arial" charset="0"/>
            </a:endParaRPr>
          </a:p>
        </p:txBody>
      </p:sp>
      <p:cxnSp>
        <p:nvCxnSpPr>
          <p:cNvPr id="29" name="Elbow Connector 17"/>
          <p:cNvCxnSpPr>
            <a:stCxn id="25" idx="3"/>
            <a:endCxn id="26" idx="1"/>
          </p:cNvCxnSpPr>
          <p:nvPr/>
        </p:nvCxnSpPr>
        <p:spPr bwMode="auto">
          <a:xfrm>
            <a:off x="3058160" y="5943600"/>
            <a:ext cx="665480"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30" name="Elbow Connector 17"/>
          <p:cNvCxnSpPr>
            <a:stCxn id="26" idx="3"/>
            <a:endCxn id="27" idx="1"/>
          </p:cNvCxnSpPr>
          <p:nvPr/>
        </p:nvCxnSpPr>
        <p:spPr bwMode="auto">
          <a:xfrm>
            <a:off x="5186680" y="5943600"/>
            <a:ext cx="665480"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lstStyle/>
          <a:p>
            <a:pPr eaLnBrk="1" hangingPunct="1"/>
            <a:r>
              <a:rPr lang="en-US" dirty="0" smtClean="0"/>
              <a:t>Strategy Pattern</a:t>
            </a:r>
          </a:p>
        </p:txBody>
      </p:sp>
      <p:sp>
        <p:nvSpPr>
          <p:cNvPr id="8195" name="Rectangle 38"/>
          <p:cNvSpPr>
            <a:spLocks noGrp="1" noChangeArrowheads="1"/>
          </p:cNvSpPr>
          <p:nvPr>
            <p:ph sz="quarter" idx="1"/>
          </p:nvPr>
        </p:nvSpPr>
        <p:spPr/>
        <p:txBody>
          <a:bodyPr/>
          <a:lstStyle/>
          <a:p>
            <a:pPr eaLnBrk="1" hangingPunct="1"/>
            <a:r>
              <a:rPr lang="en-US" dirty="0" smtClean="0"/>
              <a:t>Intent:  Define a family of algorithms, encapsulate each one, and make them interchangeable.  Strategy lets the algorithm vary independently from clients that use it.</a:t>
            </a:r>
          </a:p>
          <a:p>
            <a:pPr eaLnBrk="1" hangingPunct="1"/>
            <a:r>
              <a:rPr lang="en-US" dirty="0" smtClean="0"/>
              <a:t>Also Known As:  Policy</a:t>
            </a:r>
          </a:p>
          <a:p>
            <a:pPr eaLnBrk="1" hangingPunct="1"/>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4920</TotalTime>
  <Words>1341</Words>
  <Application>Microsoft Office PowerPoint</Application>
  <PresentationFormat>On-screen Show (4:3)</PresentationFormat>
  <Paragraphs>205</Paragraphs>
  <Slides>22</Slides>
  <Notes>12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The Strategy Pattern (Behavioral)</vt:lpstr>
      <vt:lpstr>Strategy in the Real World</vt:lpstr>
      <vt:lpstr>The Strategy Pattern:  Basic Idea</vt:lpstr>
      <vt:lpstr>Motivation</vt:lpstr>
      <vt:lpstr>Motivation (continued)</vt:lpstr>
      <vt:lpstr>Motivation (continued)</vt:lpstr>
      <vt:lpstr>Motivation (continued)</vt:lpstr>
      <vt:lpstr>Strategy versus Decorator</vt:lpstr>
      <vt:lpstr>Strategy Pattern</vt:lpstr>
      <vt:lpstr>Strategy Pattern (continued)</vt:lpstr>
      <vt:lpstr>Strategy Pattern (continued)</vt:lpstr>
      <vt:lpstr>Strategy Pattern (continued)</vt:lpstr>
      <vt:lpstr>Strategy Pattern (continued)</vt:lpstr>
      <vt:lpstr>Strategy Pattern (continued)</vt:lpstr>
      <vt:lpstr>Strategy Pattern (continued)</vt:lpstr>
      <vt:lpstr>Strategy Pattern in Java: Layout</vt:lpstr>
      <vt:lpstr>Strategy Pattern in Java: Layout (continued)</vt:lpstr>
      <vt:lpstr>Strategy Pattern in Java:  Sorting</vt:lpstr>
      <vt:lpstr>Strategy Pattern in Java:  Sorting (continued)</vt:lpstr>
      <vt:lpstr>Related Patterns</vt:lpstr>
      <vt:lpstr>Related Patterns (continued)</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Deepti Joshi</cp:lastModifiedBy>
  <cp:revision>293</cp:revision>
  <cp:lastPrinted>1999-09-29T12:48:05Z</cp:lastPrinted>
  <dcterms:created xsi:type="dcterms:W3CDTF">1998-10-23T20:46:09Z</dcterms:created>
  <dcterms:modified xsi:type="dcterms:W3CDTF">2013-11-14T19:49:54Z</dcterms:modified>
</cp:coreProperties>
</file>