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4" r:id="rId3"/>
    <p:sldId id="474" r:id="rId4"/>
    <p:sldId id="450" r:id="rId5"/>
    <p:sldId id="466" r:id="rId6"/>
    <p:sldId id="465" r:id="rId7"/>
    <p:sldId id="461" r:id="rId8"/>
    <p:sldId id="451" r:id="rId9"/>
    <p:sldId id="468" r:id="rId10"/>
    <p:sldId id="475" r:id="rId11"/>
    <p:sldId id="467" r:id="rId12"/>
    <p:sldId id="476" r:id="rId13"/>
    <p:sldId id="477" r:id="rId14"/>
    <p:sldId id="448" r:id="rId15"/>
    <p:sldId id="418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86" d="100"/>
          <a:sy n="86" d="100"/>
        </p:scale>
        <p:origin x="7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352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Template Method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29-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6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68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023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20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475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432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9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437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052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08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650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449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11/10/2013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template-method-pattern.html" TargetMode="External"/><Relationship Id="rId2" Type="http://schemas.openxmlformats.org/officeDocument/2006/relationships/hyperlink" Target="http://en.wikipedia.org/wiki/Template_method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making.com/design_patterns/factory_method" TargetMode="External"/><Relationship Id="rId5" Type="http://schemas.openxmlformats.org/officeDocument/2006/relationships/hyperlink" Target="http://sourcemaking.com/design_patterns/template_method" TargetMode="External"/><Relationship Id="rId4" Type="http://schemas.openxmlformats.org/officeDocument/2006/relationships/hyperlink" Target="http://userpages.umbc.edu/~tarr/dp/lectures/Template-2pp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Template Method Pattern</a:t>
            </a:r>
            <a:br>
              <a:rPr lang="en-US" dirty="0" smtClean="0"/>
            </a:br>
            <a:r>
              <a:rPr lang="en-US" sz="3200" dirty="0" smtClean="0"/>
              <a:t>(Behavioral)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Consequences </a:t>
            </a:r>
            <a:r>
              <a:rPr lang="en-US" sz="2000" dirty="0" smtClean="0"/>
              <a:t>(continued)</a:t>
            </a:r>
            <a:endParaRPr lang="en-US" dirty="0" smtClean="0"/>
          </a:p>
          <a:p>
            <a:r>
              <a:rPr lang="en-US" dirty="0" smtClean="0"/>
              <a:t>A parent class calls operations implemented in a subclass, and not the other way around.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dirty="0" smtClean="0"/>
              <a:t>Implementation</a:t>
            </a:r>
            <a:endParaRPr lang="en-US" i="1" dirty="0" smtClean="0"/>
          </a:p>
          <a:p>
            <a:pPr eaLnBrk="1" hangingPunct="1"/>
            <a:r>
              <a:rPr lang="en-US" dirty="0" smtClean="0"/>
              <a:t>Operations that must be overridden by a subclass should be given protected access and declared as abstract (pure virtual in C++)</a:t>
            </a:r>
          </a:p>
          <a:p>
            <a:pPr eaLnBrk="1" hangingPunct="1"/>
            <a:r>
              <a:rPr lang="en-US" dirty="0" smtClean="0"/>
              <a:t>In general, the template method should be not be overridden.  It should be declared as final in Java (</a:t>
            </a:r>
            <a:r>
              <a:rPr lang="en-US" dirty="0" err="1" smtClean="0"/>
              <a:t>nonvirtual</a:t>
            </a:r>
            <a:r>
              <a:rPr lang="en-US" dirty="0" smtClean="0"/>
              <a:t> method in C++)</a:t>
            </a:r>
          </a:p>
          <a:p>
            <a:pPr eaLnBrk="1" hangingPunct="1"/>
            <a:r>
              <a:rPr lang="en-US" dirty="0" smtClean="0"/>
              <a:t>To allow a subclass to insert optional code at a specific point in the algorithm, insert “hook” methods into the template method.  These hook methods define default behavior at that point in the code, which may do nothing.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Implementation </a:t>
            </a:r>
            <a:r>
              <a:rPr lang="en-US" sz="2000" dirty="0" smtClean="0"/>
              <a:t>(continued)</a:t>
            </a:r>
            <a:endParaRPr lang="en-US" i="1" dirty="0" smtClean="0"/>
          </a:p>
          <a:p>
            <a:pPr eaLnBrk="1" hangingPunct="1"/>
            <a:r>
              <a:rPr lang="en-US" dirty="0" smtClean="0"/>
              <a:t>Try to minimize the number of operations that a subclass should override; otherwise using the template method becomes tedious.</a:t>
            </a:r>
          </a:p>
          <a:p>
            <a:pPr eaLnBrk="1" hangingPunct="1"/>
            <a:r>
              <a:rPr lang="en-US" dirty="0" smtClean="0"/>
              <a:t>Consider adding a prefix to primitive operations; e.g., “do”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 diagram for a sample trip(travel) classes implementing the Template Method pattern(Template Method design patter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5867400" cy="610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4600" y="2867267"/>
            <a:ext cx="251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Template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Factory Methods are often called by template methods.</a:t>
            </a:r>
          </a:p>
          <a:p>
            <a:r>
              <a:rPr lang="en-US" dirty="0" smtClean="0"/>
              <a:t>Template methods use inheritance to vary part of an algorithm.  Strategies use delegation to vary the entire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 method pattern (Wikipedia)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http://en.wikipedia.org/wiki/Template_method_pattern</a:t>
            </a:r>
            <a:endParaRPr lang="en-US" dirty="0" smtClean="0"/>
          </a:p>
          <a:p>
            <a:r>
              <a:rPr lang="en-US" dirty="0" smtClean="0"/>
              <a:t>Template Method Pattern (Object-Oriented Design)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http://www.oodesign.com/template-method-pattern.html</a:t>
            </a:r>
            <a:endParaRPr lang="en-US" dirty="0" smtClean="0"/>
          </a:p>
          <a:p>
            <a:r>
              <a:rPr lang="en-US" dirty="0" smtClean="0"/>
              <a:t>The Template Method Pattern (Bob </a:t>
            </a:r>
            <a:r>
              <a:rPr lang="en-US" dirty="0" err="1" smtClean="0"/>
              <a:t>Tarr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http://userpages.umbc.edu/~tarr/dp/lectures/Template-2pp.pdf</a:t>
            </a:r>
            <a:endParaRPr lang="en-US" dirty="0" smtClean="0"/>
          </a:p>
          <a:p>
            <a:r>
              <a:rPr lang="en-US" dirty="0" smtClean="0"/>
              <a:t>Template Method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5"/>
              </a:rPr>
              <a:t>http://sourcemaking.com/design_patterns/template_method</a:t>
            </a:r>
            <a:endParaRPr lang="en-US" dirty="0" smtClean="0">
              <a:hlinkClick r:id="rId6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software development we frequently encounter a general algorithm that gets repeated with several variations for different contexts.</a:t>
            </a:r>
          </a:p>
          <a:p>
            <a:r>
              <a:rPr lang="en-US" dirty="0" smtClean="0"/>
              <a:t>The variations are often implemented using</a:t>
            </a:r>
          </a:p>
          <a:p>
            <a:pPr lvl="1"/>
            <a:r>
              <a:rPr lang="en-US" dirty="0" err="1" smtClean="0"/>
              <a:t>multiway</a:t>
            </a:r>
            <a:r>
              <a:rPr lang="en-US" dirty="0" smtClean="0"/>
              <a:t> branches/conditional statements</a:t>
            </a:r>
          </a:p>
          <a:p>
            <a:pPr lvl="1"/>
            <a:r>
              <a:rPr lang="en-US" dirty="0" smtClean="0"/>
              <a:t>copy-and-paste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difficult to understand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2"/>
            <a:r>
              <a:rPr lang="en-US" dirty="0" smtClean="0"/>
              <a:t>What if the algorithm needs to be modified?</a:t>
            </a:r>
          </a:p>
          <a:p>
            <a:pPr lvl="2"/>
            <a:r>
              <a:rPr lang="en-US" dirty="0" smtClean="0"/>
              <a:t>What if we need to add a new variation?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Template Method pattern can be used to eliminate duplication and improve source code understanding and maintainability.</a:t>
            </a:r>
          </a:p>
          <a:p>
            <a:pPr lvl="1"/>
            <a:r>
              <a:rPr lang="en-US" dirty="0" smtClean="0"/>
              <a:t>Identify the basic algorithm template and the different variations.</a:t>
            </a:r>
          </a:p>
          <a:p>
            <a:pPr lvl="1"/>
            <a:r>
              <a:rPr lang="en-US" dirty="0" smtClean="0"/>
              <a:t>Implement the algorithm in a method that calls abstract methods to accommodate the variations.</a:t>
            </a:r>
          </a:p>
          <a:p>
            <a:pPr lvl="1"/>
            <a:r>
              <a:rPr lang="en-US" dirty="0" smtClean="0"/>
              <a:t>For each variation, create a subclass that implements the abstract methods.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1201" y="5184857"/>
            <a:ext cx="833164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Template Method is a fundamental technique for code reuse.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Template Method Pattern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 Define the skeleton of an algorithm in an operation, deferring some steps to subclasses.  </a:t>
            </a:r>
          </a:p>
          <a:p>
            <a:pPr eaLnBrk="1" hangingPunct="1"/>
            <a:r>
              <a:rPr lang="en-US" dirty="0" smtClean="0"/>
              <a:t>Template Method lets subclasses redefine certain steps of an algorithm without changing the algorithm’s nature.</a:t>
            </a:r>
          </a:p>
          <a:p>
            <a:pPr eaLnBrk="1" hangingPunct="1"/>
            <a:r>
              <a:rPr lang="en-US" dirty="0" smtClean="0"/>
              <a:t>Also Known As:  The Hollywood Principle</a:t>
            </a:r>
            <a:br>
              <a:rPr lang="en-US" dirty="0" smtClean="0"/>
            </a:br>
            <a:r>
              <a:rPr lang="en-US" dirty="0" smtClean="0"/>
              <a:t>(“Don’t call us;  we’ll call you.”)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dirty="0" smtClean="0"/>
              <a:t>Applicability:  The Template Method pattern should be used</a:t>
            </a:r>
          </a:p>
          <a:p>
            <a:pPr eaLnBrk="1" hangingPunct="1"/>
            <a:r>
              <a:rPr lang="en-US" sz="2350" dirty="0" smtClean="0"/>
              <a:t>when designing an algorithm that is potentially reusable</a:t>
            </a:r>
            <a:br>
              <a:rPr lang="en-US" sz="2350" dirty="0" smtClean="0"/>
            </a:br>
            <a:r>
              <a:rPr lang="en-US" sz="2350" dirty="0" smtClean="0"/>
              <a:t>in multiple programs.  Implement the control flow and invariant parts of an algorithm in a Template Method, and leave it up to subclasses to implement the behavior that can vary.</a:t>
            </a:r>
          </a:p>
          <a:p>
            <a:pPr eaLnBrk="1" hangingPunct="1"/>
            <a:r>
              <a:rPr lang="en-US" sz="2350" dirty="0" smtClean="0"/>
              <a:t>when common behavior among subclasses should be factored and localized in a common class to avoid code duplication.</a:t>
            </a:r>
          </a:p>
          <a:p>
            <a:pPr eaLnBrk="1" hangingPunct="1"/>
            <a:r>
              <a:rPr lang="en-US" sz="2350" dirty="0" smtClean="0"/>
              <a:t>to control subclasses extensions.  You can define a template method that calls “hook” operations at specific points, thereby permitting extensions only at those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699760" y="2247877"/>
            <a:ext cx="2834640" cy="1554480"/>
            <a:chOff x="3716" y="1791"/>
            <a:chExt cx="1727" cy="471"/>
          </a:xfrm>
        </p:grpSpPr>
        <p:sp>
          <p:nvSpPr>
            <p:cNvPr id="8224" name="Rectangle 42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ts val="0"/>
                </a:spcBef>
              </a:pPr>
              <a:r>
                <a:rPr lang="en-US" sz="1800" dirty="0"/>
                <a:t>...</a:t>
              </a:r>
            </a:p>
            <a:p>
              <a:pPr algn="l">
                <a:spcBef>
                  <a:spcPts val="0"/>
                </a:spcBef>
              </a:pPr>
              <a:r>
                <a:rPr lang="en-US" sz="1800" dirty="0" smtClean="0"/>
                <a:t>primitiveOperation1()</a:t>
              </a:r>
            </a:p>
            <a:p>
              <a:pPr algn="l">
                <a:spcBef>
                  <a:spcPts val="0"/>
                </a:spcBef>
              </a:pPr>
              <a:r>
                <a:rPr lang="en-US" sz="1800" dirty="0" smtClean="0"/>
                <a:t>…</a:t>
              </a:r>
            </a:p>
            <a:p>
              <a:pPr algn="l">
                <a:spcBef>
                  <a:spcPts val="0"/>
                </a:spcBef>
              </a:pPr>
              <a:r>
                <a:rPr lang="en-US" sz="1800" dirty="0" smtClean="0"/>
                <a:t>primitiveOperation2()</a:t>
              </a:r>
              <a:endParaRPr lang="en-US" sz="1800" dirty="0"/>
            </a:p>
            <a:p>
              <a:pPr algn="l">
                <a:spcBef>
                  <a:spcPts val="0"/>
                </a:spcBef>
              </a:pPr>
              <a:r>
                <a:rPr lang="en-US" sz="1800" dirty="0"/>
                <a:t>...</a:t>
              </a:r>
            </a:p>
          </p:txBody>
        </p:sp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8226" name="AutoShape 44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ts val="0"/>
                  </a:spcBef>
                </a:pPr>
                <a:endParaRPr lang="en-US" sz="1800"/>
              </a:p>
            </p:txBody>
          </p:sp>
          <p:sp>
            <p:nvSpPr>
              <p:cNvPr id="8227" name="Line 45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>
                  <a:spcBef>
                    <a:spcPts val="0"/>
                  </a:spcBef>
                </a:pPr>
                <a:endParaRPr lang="en-US" sz="1800"/>
              </a:p>
            </p:txBody>
          </p:sp>
          <p:sp>
            <p:nvSpPr>
              <p:cNvPr id="8228" name="Line 46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>
                  <a:spcBef>
                    <a:spcPts val="0"/>
                  </a:spcBef>
                </a:pPr>
                <a:endParaRPr lang="en-US" sz="1800"/>
              </a:p>
            </p:txBody>
          </p:sp>
          <p:sp>
            <p:nvSpPr>
              <p:cNvPr id="8229" name="Line 47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>
                  <a:spcBef>
                    <a:spcPts val="0"/>
                  </a:spcBef>
                </a:pPr>
                <a:endParaRPr lang="en-US" sz="1800"/>
              </a:p>
            </p:txBody>
          </p:sp>
          <p:sp>
            <p:nvSpPr>
              <p:cNvPr id="8230" name="Line 48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>
                  <a:spcBef>
                    <a:spcPts val="0"/>
                  </a:spcBef>
                </a:pPr>
                <a:endParaRPr lang="en-US" sz="180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2651760" y="2123552"/>
            <a:ext cx="2286000" cy="1737360"/>
            <a:chOff x="2209800" y="2266750"/>
            <a:chExt cx="2286000" cy="1737360"/>
          </a:xfrm>
        </p:grpSpPr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2209800" y="2266750"/>
              <a:ext cx="2286000" cy="1737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>
                <a:spcAft>
                  <a:spcPts val="200"/>
                </a:spcAft>
              </a:pPr>
              <a:r>
                <a:rPr lang="en-US" sz="1800" i="1" dirty="0" smtClean="0"/>
                <a:t>     </a:t>
              </a:r>
              <a:r>
                <a:rPr lang="en-US" sz="1800" i="1" dirty="0" err="1" smtClean="0"/>
                <a:t>AbstractClass</a:t>
              </a:r>
              <a:endParaRPr lang="en-US" sz="1800" i="1" dirty="0"/>
            </a:p>
            <a:p>
              <a:pPr algn="l">
                <a:spcAft>
                  <a:spcPts val="200"/>
                </a:spcAft>
              </a:pPr>
              <a:endParaRPr lang="en-US" sz="1800" dirty="0"/>
            </a:p>
            <a:p>
              <a:pPr algn="l">
                <a:spcAft>
                  <a:spcPts val="200"/>
                </a:spcAft>
              </a:pPr>
              <a:r>
                <a:rPr lang="en-US" sz="1800" dirty="0" err="1" smtClean="0"/>
                <a:t>templateMethod</a:t>
              </a:r>
              <a:r>
                <a:rPr lang="en-US" sz="1800" dirty="0"/>
                <a:t>()</a:t>
              </a:r>
            </a:p>
            <a:p>
              <a:pPr algn="l">
                <a:spcAft>
                  <a:spcPts val="200"/>
                </a:spcAft>
              </a:pPr>
              <a:r>
                <a:rPr lang="en-US" sz="1800" i="1" dirty="0" smtClean="0"/>
                <a:t>primitiveOperation1()</a:t>
              </a:r>
            </a:p>
            <a:p>
              <a:pPr algn="l">
                <a:spcAft>
                  <a:spcPts val="200"/>
                </a:spcAft>
              </a:pPr>
              <a:r>
                <a:rPr lang="en-US" sz="1800" i="1" dirty="0" smtClean="0"/>
                <a:t>primitiveOperation2()</a:t>
              </a:r>
            </a:p>
          </p:txBody>
        </p:sp>
        <p:sp>
          <p:nvSpPr>
            <p:cNvPr id="8222" name="Line 51"/>
            <p:cNvSpPr>
              <a:spLocks noChangeShapeType="1"/>
            </p:cNvSpPr>
            <p:nvPr/>
          </p:nvSpPr>
          <p:spPr bwMode="auto">
            <a:xfrm>
              <a:off x="2209800" y="2790525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8223" name="Line 52"/>
            <p:cNvSpPr>
              <a:spLocks noChangeShapeType="1"/>
            </p:cNvSpPr>
            <p:nvPr/>
          </p:nvSpPr>
          <p:spPr bwMode="auto">
            <a:xfrm>
              <a:off x="2209800" y="288925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51760" y="4642162"/>
            <a:ext cx="2286000" cy="1371600"/>
            <a:chOff x="2209800" y="4785360"/>
            <a:chExt cx="2286000" cy="1371600"/>
          </a:xfrm>
        </p:grpSpPr>
        <p:sp>
          <p:nvSpPr>
            <p:cNvPr id="8218" name="Rectangle 54"/>
            <p:cNvSpPr>
              <a:spLocks noChangeArrowheads="1"/>
            </p:cNvSpPr>
            <p:nvPr/>
          </p:nvSpPr>
          <p:spPr bwMode="auto">
            <a:xfrm>
              <a:off x="2209800" y="4785360"/>
              <a:ext cx="2286000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 err="1" smtClean="0"/>
                <a:t>ConcreteClass</a:t>
              </a:r>
              <a:endParaRPr lang="en-US" sz="1800" dirty="0"/>
            </a:p>
            <a:p>
              <a:endParaRPr lang="en-US" sz="1800" dirty="0"/>
            </a:p>
            <a:p>
              <a:r>
                <a:rPr lang="en-US" sz="1800" dirty="0" smtClean="0"/>
                <a:t>primitiveOperation1()</a:t>
              </a:r>
            </a:p>
            <a:p>
              <a:r>
                <a:rPr lang="en-US" sz="1800" dirty="0" smtClean="0"/>
                <a:t>primitiveOperation2()</a:t>
              </a:r>
              <a:endParaRPr lang="en-US" sz="1800" dirty="0"/>
            </a:p>
          </p:txBody>
        </p:sp>
        <p:sp>
          <p:nvSpPr>
            <p:cNvPr id="8219" name="Line 55"/>
            <p:cNvSpPr>
              <a:spLocks noChangeShapeType="1"/>
            </p:cNvSpPr>
            <p:nvPr/>
          </p:nvSpPr>
          <p:spPr bwMode="auto">
            <a:xfrm>
              <a:off x="2209800" y="5298575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8220" name="Line 56"/>
            <p:cNvSpPr>
              <a:spLocks noChangeShapeType="1"/>
            </p:cNvSpPr>
            <p:nvPr/>
          </p:nvSpPr>
          <p:spPr bwMode="auto">
            <a:xfrm>
              <a:off x="2209800" y="539095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8204" name="AutoShape 65"/>
          <p:cNvSpPr>
            <a:spLocks noChangeArrowheads="1"/>
          </p:cNvSpPr>
          <p:nvPr/>
        </p:nvSpPr>
        <p:spPr bwMode="auto">
          <a:xfrm>
            <a:off x="3703479" y="3856902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7" name="AutoShape 68"/>
          <p:cNvCxnSpPr>
            <a:cxnSpLocks noChangeShapeType="1"/>
            <a:stCxn id="8204" idx="3"/>
            <a:endCxn id="8218" idx="0"/>
          </p:cNvCxnSpPr>
          <p:nvPr/>
        </p:nvCxnSpPr>
        <p:spPr bwMode="auto">
          <a:xfrm>
            <a:off x="3794760" y="4039465"/>
            <a:ext cx="0" cy="6026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781575" y="205740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4604085" y="3019502"/>
            <a:ext cx="109728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57200" y="136197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33400" y="2672351"/>
            <a:ext cx="1371600" cy="639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smtClean="0"/>
              <a:t>Client</a:t>
            </a:r>
            <a:endParaRPr lang="en-US" sz="1800" dirty="0"/>
          </a:p>
        </p:txBody>
      </p:sp>
      <p:cxnSp>
        <p:nvCxnSpPr>
          <p:cNvPr id="27" name="Shape 70"/>
          <p:cNvCxnSpPr>
            <a:stCxn id="26" idx="3"/>
            <a:endCxn id="8221" idx="1"/>
          </p:cNvCxnSpPr>
          <p:nvPr/>
        </p:nvCxnSpPr>
        <p:spPr bwMode="auto">
          <a:xfrm flipV="1">
            <a:off x="1905000" y="2992232"/>
            <a:ext cx="746760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Participants</a:t>
            </a:r>
          </a:p>
          <a:p>
            <a:r>
              <a:rPr lang="en-US" dirty="0" err="1" smtClean="0"/>
              <a:t>AbstractClass</a:t>
            </a:r>
            <a:endParaRPr lang="en-US" dirty="0" smtClean="0"/>
          </a:p>
          <a:p>
            <a:pPr lvl="1"/>
            <a:r>
              <a:rPr lang="en-US" dirty="0" smtClean="0"/>
              <a:t>defines abstract primitive operations that concrete subclasses define to implement steps of an algorithm.</a:t>
            </a:r>
          </a:p>
          <a:p>
            <a:pPr lvl="1"/>
            <a:r>
              <a:rPr lang="en-US" dirty="0" smtClean="0"/>
              <a:t>implements a template method defining the skeleton of an algorithm  The template method calls primitive operations as well as operations defined in </a:t>
            </a:r>
            <a:r>
              <a:rPr lang="en-US" dirty="0" err="1" smtClean="0"/>
              <a:t>AbstractClass</a:t>
            </a:r>
            <a:r>
              <a:rPr lang="en-US" dirty="0" smtClean="0"/>
              <a:t> or those of other objects.</a:t>
            </a:r>
          </a:p>
          <a:p>
            <a:r>
              <a:rPr lang="en-US" dirty="0" err="1" smtClean="0"/>
              <a:t>ConcreteClass</a:t>
            </a:r>
            <a:endParaRPr lang="en-US" dirty="0" smtClean="0"/>
          </a:p>
          <a:p>
            <a:pPr lvl="1"/>
            <a:r>
              <a:rPr lang="en-US" dirty="0" smtClean="0"/>
              <a:t>implements the primitive operations to carry out subclass-specific steps of the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Collaborations</a:t>
            </a:r>
          </a:p>
          <a:p>
            <a:pPr eaLnBrk="1" hangingPunct="1"/>
            <a:r>
              <a:rPr lang="en-US" dirty="0" err="1" smtClean="0"/>
              <a:t>ConcreteClass</a:t>
            </a:r>
            <a:r>
              <a:rPr lang="en-US" dirty="0" smtClean="0"/>
              <a:t> relies on </a:t>
            </a:r>
            <a:r>
              <a:rPr lang="en-US" dirty="0" err="1" smtClean="0"/>
              <a:t>AbstractClass</a:t>
            </a:r>
            <a:r>
              <a:rPr lang="en-US" dirty="0" smtClean="0"/>
              <a:t> to implement </a:t>
            </a:r>
            <a:r>
              <a:rPr lang="en-US" smtClean="0"/>
              <a:t>the invariant </a:t>
            </a:r>
            <a:r>
              <a:rPr lang="en-US" dirty="0" smtClean="0"/>
              <a:t>steps of the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Method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Consequences</a:t>
            </a:r>
          </a:p>
          <a:p>
            <a:r>
              <a:rPr lang="en-US" dirty="0" smtClean="0"/>
              <a:t>Template methods are particularly important in class libraries since they factor out common behavior in library classes.</a:t>
            </a:r>
          </a:p>
          <a:p>
            <a:endParaRPr lang="en-US" dirty="0" smtClean="0"/>
          </a:p>
          <a:p>
            <a:r>
              <a:rPr lang="en-US" dirty="0" smtClean="0"/>
              <a:t>Template methods can call</a:t>
            </a:r>
          </a:p>
          <a:p>
            <a:pPr lvl="1"/>
            <a:r>
              <a:rPr lang="en-US" dirty="0" smtClean="0"/>
              <a:t>concrete operations (in its own </a:t>
            </a:r>
            <a:r>
              <a:rPr lang="en-US" dirty="0" smtClean="0"/>
              <a:t>class, </a:t>
            </a:r>
            <a:r>
              <a:rPr lang="en-US" dirty="0" smtClean="0"/>
              <a:t>other classes)</a:t>
            </a:r>
          </a:p>
          <a:p>
            <a:pPr lvl="1"/>
            <a:r>
              <a:rPr lang="en-US" dirty="0" smtClean="0"/>
              <a:t>primitive operation (abstract operations)</a:t>
            </a:r>
          </a:p>
          <a:p>
            <a:pPr lvl="1"/>
            <a:r>
              <a:rPr lang="en-US" dirty="0" smtClean="0"/>
              <a:t>hook operations (provide default behavior but may be overridden)</a:t>
            </a:r>
          </a:p>
          <a:p>
            <a:pPr marL="338328" indent="0">
              <a:spcBef>
                <a:spcPts val="50"/>
              </a:spcBef>
              <a:buNone/>
            </a:pPr>
            <a:endParaRPr lang="en-US" dirty="0" smtClean="0"/>
          </a:p>
          <a:p>
            <a:pPr marL="466725" indent="-457200">
              <a:spcBef>
                <a:spcPts val="50"/>
              </a:spcBef>
            </a:pPr>
            <a:r>
              <a:rPr lang="en-US" dirty="0" smtClean="0"/>
              <a:t>It is important for template methods to specify which operations are hooks (may be overridden) and which are primitive (abstract operations that must be overridden).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4822</TotalTime>
  <Words>650</Words>
  <Application>Microsoft Office PowerPoint</Application>
  <PresentationFormat>On-screen Show (4:3)</PresentationFormat>
  <Paragraphs>109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Georgia</vt:lpstr>
      <vt:lpstr>Times New Roman</vt:lpstr>
      <vt:lpstr>Wingdings</vt:lpstr>
      <vt:lpstr>Wingdings 2</vt:lpstr>
      <vt:lpstr>Civic</vt:lpstr>
      <vt:lpstr>The Template Method Pattern (Behavioral)</vt:lpstr>
      <vt:lpstr>Motivation</vt:lpstr>
      <vt:lpstr>Motivation (continued)</vt:lpstr>
      <vt:lpstr>Template Method Pattern</vt:lpstr>
      <vt:lpstr>Template Method Pattern (continued)</vt:lpstr>
      <vt:lpstr>Template Method Pattern (continued)</vt:lpstr>
      <vt:lpstr>Template Method Pattern (continued)</vt:lpstr>
      <vt:lpstr>Template Method Pattern (continued)</vt:lpstr>
      <vt:lpstr>Template Method Pattern (continued)</vt:lpstr>
      <vt:lpstr>Template Method Pattern (continued)</vt:lpstr>
      <vt:lpstr>Template Method Pattern (continued)</vt:lpstr>
      <vt:lpstr>Template Method Pattern (continued)</vt:lpstr>
      <vt:lpstr>PowerPoint Presentation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Joshi</dc:creator>
  <cp:lastModifiedBy>chris cargile</cp:lastModifiedBy>
  <cp:revision>305</cp:revision>
  <cp:lastPrinted>1999-09-29T12:48:05Z</cp:lastPrinted>
  <dcterms:created xsi:type="dcterms:W3CDTF">1998-10-23T20:46:09Z</dcterms:created>
  <dcterms:modified xsi:type="dcterms:W3CDTF">2013-12-05T18:17:37Z</dcterms:modified>
</cp:coreProperties>
</file>