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74" r:id="rId3"/>
    <p:sldId id="475" r:id="rId4"/>
    <p:sldId id="476" r:id="rId5"/>
    <p:sldId id="477" r:id="rId6"/>
    <p:sldId id="478" r:id="rId7"/>
    <p:sldId id="479" r:id="rId8"/>
    <p:sldId id="450" r:id="rId9"/>
    <p:sldId id="466" r:id="rId10"/>
    <p:sldId id="465" r:id="rId11"/>
    <p:sldId id="481" r:id="rId12"/>
    <p:sldId id="461" r:id="rId13"/>
    <p:sldId id="480" r:id="rId14"/>
    <p:sldId id="451" r:id="rId15"/>
    <p:sldId id="483" r:id="rId16"/>
    <p:sldId id="467" r:id="rId17"/>
    <p:sldId id="484" r:id="rId18"/>
    <p:sldId id="473" r:id="rId19"/>
    <p:sldId id="448" r:id="rId20"/>
    <p:sldId id="418" r:id="rId2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28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Visitor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33-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5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66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11/10/2013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11/10/2013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visitor-pattern.html" TargetMode="External"/><Relationship Id="rId2" Type="http://schemas.openxmlformats.org/officeDocument/2006/relationships/hyperlink" Target="http://en.wikipedia.org/wiki/Visitor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mento.aspx" TargetMode="External"/><Relationship Id="rId5" Type="http://schemas.openxmlformats.org/officeDocument/2006/relationships/hyperlink" Target="http://sourcemaking.com/design_patterns/memento" TargetMode="External"/><Relationship Id="rId4" Type="http://schemas.openxmlformats.org/officeDocument/2006/relationships/hyperlink" Target="http://userpages.umbc.edu/~tarr/dp/lectures/Visitor-2pp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Visitor Pattern</a:t>
            </a:r>
            <a:br>
              <a:rPr lang="en-US" dirty="0" smtClean="0"/>
            </a:br>
            <a:r>
              <a:rPr lang="en-US" sz="3200" dirty="0" smtClean="0"/>
              <a:t>(Behavioral)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99350" cy="1004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13619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02305" y="1920240"/>
            <a:ext cx="4389120" cy="1280160"/>
            <a:chOff x="3352800" y="1676400"/>
            <a:chExt cx="4114800" cy="1280160"/>
          </a:xfrm>
        </p:grpSpPr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700" i="1" dirty="0" smtClean="0"/>
                <a:t>                             Visitor</a:t>
              </a:r>
              <a:endParaRPr lang="en-US" sz="1700" i="1" dirty="0"/>
            </a:p>
            <a:p>
              <a:pPr algn="l"/>
              <a:endParaRPr lang="en-US" sz="1700" i="1" dirty="0"/>
            </a:p>
            <a:p>
              <a:pPr algn="l"/>
              <a:r>
                <a:rPr lang="en-US" sz="1700" i="1" dirty="0" err="1" smtClean="0"/>
                <a:t>visitConcreteElementA</a:t>
              </a:r>
              <a:r>
                <a:rPr lang="en-US" sz="1700" i="1" dirty="0" smtClean="0"/>
                <a:t>(</a:t>
              </a:r>
              <a:r>
                <a:rPr lang="en-US" sz="1700" i="1" dirty="0" err="1" smtClean="0"/>
                <a:t>ConcreteElementA</a:t>
              </a:r>
              <a:r>
                <a:rPr lang="en-US" sz="1700" i="1" dirty="0" smtClean="0"/>
                <a:t>)</a:t>
              </a:r>
            </a:p>
            <a:p>
              <a:pPr algn="l"/>
              <a:r>
                <a:rPr lang="en-US" sz="1700" i="1" dirty="0" err="1" smtClean="0"/>
                <a:t>visitConcreteElementB</a:t>
              </a:r>
              <a:r>
                <a:rPr lang="en-US" sz="1700" i="1" dirty="0" smtClean="0"/>
                <a:t>(</a:t>
              </a:r>
              <a:r>
                <a:rPr lang="en-US" sz="1700" i="1" dirty="0" err="1" smtClean="0"/>
                <a:t>ConcreteElementB</a:t>
              </a:r>
              <a:r>
                <a:rPr lang="en-US" sz="1700" i="1" dirty="0" smtClean="0"/>
                <a:t>)</a:t>
              </a: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 i="1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 i="1"/>
            </a:p>
          </p:txBody>
        </p:sp>
      </p:grp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5584" y="3206015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7" name="Elbow Connector 56"/>
          <p:cNvCxnSpPr>
            <a:stCxn id="54" idx="3"/>
            <a:endCxn id="60" idx="0"/>
          </p:cNvCxnSpPr>
          <p:nvPr/>
        </p:nvCxnSpPr>
        <p:spPr bwMode="auto">
          <a:xfrm rot="5400000">
            <a:off x="3078322" y="2687695"/>
            <a:ext cx="817663" cy="221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Elbow Connector 57"/>
          <p:cNvCxnSpPr>
            <a:stCxn id="54" idx="3"/>
            <a:endCxn id="65" idx="0"/>
          </p:cNvCxnSpPr>
          <p:nvPr/>
        </p:nvCxnSpPr>
        <p:spPr bwMode="auto">
          <a:xfrm rot="16200000" flipH="1">
            <a:off x="5297747" y="2687696"/>
            <a:ext cx="817663" cy="221942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228600" y="4206240"/>
            <a:ext cx="4297680" cy="1280160"/>
            <a:chOff x="3352800" y="1676400"/>
            <a:chExt cx="4114800" cy="1280160"/>
          </a:xfrm>
        </p:grpSpPr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700" dirty="0" smtClean="0"/>
                <a:t>                    ConcreteVisitor1</a:t>
              </a:r>
              <a:endParaRPr lang="en-US" sz="1700" dirty="0"/>
            </a:p>
            <a:p>
              <a:pPr algn="l"/>
              <a:endParaRPr lang="en-US" sz="1700" dirty="0"/>
            </a:p>
            <a:p>
              <a:pPr algn="l"/>
              <a:r>
                <a:rPr lang="en-US" sz="1700" dirty="0" err="1" smtClean="0"/>
                <a:t>visitConcreteElementA</a:t>
              </a:r>
              <a:r>
                <a:rPr lang="en-US" sz="1700" dirty="0" smtClean="0"/>
                <a:t>(</a:t>
              </a:r>
              <a:r>
                <a:rPr lang="en-US" sz="1700" dirty="0" err="1" smtClean="0"/>
                <a:t>ConcreteElementA</a:t>
              </a:r>
              <a:r>
                <a:rPr lang="en-US" sz="1700" dirty="0" smtClean="0"/>
                <a:t>)</a:t>
              </a:r>
            </a:p>
            <a:p>
              <a:pPr algn="l"/>
              <a:r>
                <a:rPr lang="en-US" sz="1700" dirty="0" err="1" smtClean="0"/>
                <a:t>visitConcreteElementB</a:t>
              </a:r>
              <a:r>
                <a:rPr lang="en-US" sz="1700" dirty="0" smtClean="0"/>
                <a:t>(</a:t>
              </a:r>
              <a:r>
                <a:rPr lang="en-US" sz="1700" dirty="0" err="1" smtClean="0"/>
                <a:t>ConcreteElementB</a:t>
              </a:r>
              <a:r>
                <a:rPr lang="en-US" sz="1700" dirty="0" smtClean="0"/>
                <a:t>)</a:t>
              </a:r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67450" y="4206240"/>
            <a:ext cx="4297680" cy="1280160"/>
            <a:chOff x="3352800" y="1676400"/>
            <a:chExt cx="4114800" cy="1280160"/>
          </a:xfrm>
        </p:grpSpPr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700" dirty="0" smtClean="0"/>
                <a:t>                    ConcreteVisitor2</a:t>
              </a:r>
              <a:endParaRPr lang="en-US" sz="1700" dirty="0"/>
            </a:p>
            <a:p>
              <a:pPr algn="l"/>
              <a:endParaRPr lang="en-US" sz="1700" dirty="0"/>
            </a:p>
            <a:p>
              <a:pPr algn="l"/>
              <a:r>
                <a:rPr lang="en-US" sz="1700" dirty="0" err="1" smtClean="0"/>
                <a:t>visitConcreteElementA</a:t>
              </a:r>
              <a:r>
                <a:rPr lang="en-US" sz="1700" dirty="0" smtClean="0"/>
                <a:t>(</a:t>
              </a:r>
              <a:r>
                <a:rPr lang="en-US" sz="1700" dirty="0" err="1" smtClean="0"/>
                <a:t>ConcreteElementA</a:t>
              </a:r>
              <a:r>
                <a:rPr lang="en-US" sz="1700" dirty="0" smtClean="0"/>
                <a:t>)</a:t>
              </a:r>
            </a:p>
            <a:p>
              <a:pPr algn="l"/>
              <a:r>
                <a:rPr lang="en-US" sz="1700" dirty="0" err="1" smtClean="0"/>
                <a:t>visitConcreteElementB</a:t>
              </a:r>
              <a:r>
                <a:rPr lang="en-US" sz="1700" dirty="0" smtClean="0"/>
                <a:t>(</a:t>
              </a:r>
              <a:r>
                <a:rPr lang="en-US" sz="1700" dirty="0" err="1" smtClean="0"/>
                <a:t>ConcreteElementB</a:t>
              </a:r>
              <a:r>
                <a:rPr lang="en-US" sz="1700" dirty="0" smtClean="0"/>
                <a:t>)</a:t>
              </a: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99350" cy="1004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7900" y="136197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3727783" y="2103120"/>
            <a:ext cx="1920242" cy="1005840"/>
            <a:chOff x="3651583" y="2103120"/>
            <a:chExt cx="1920242" cy="1005840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51584" y="2103120"/>
              <a:ext cx="192024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   Element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 smtClean="0"/>
                <a:t>accept(Visitor)</a:t>
              </a:r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>
              <a:off x="3651583" y="2569945"/>
              <a:ext cx="1920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3651583" y="2655770"/>
              <a:ext cx="1920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</p:grp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596623" y="3120508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7" name="Elbow Connector 26"/>
          <p:cNvCxnSpPr>
            <a:stCxn id="26" idx="3"/>
            <a:endCxn id="36" idx="0"/>
          </p:cNvCxnSpPr>
          <p:nvPr/>
        </p:nvCxnSpPr>
        <p:spPr bwMode="auto">
          <a:xfrm rot="5400000">
            <a:off x="3584810" y="2737385"/>
            <a:ext cx="537410" cy="166878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5"/>
          <p:cNvCxnSpPr>
            <a:stCxn id="26" idx="3"/>
            <a:endCxn id="42" idx="0"/>
          </p:cNvCxnSpPr>
          <p:nvPr/>
        </p:nvCxnSpPr>
        <p:spPr bwMode="auto">
          <a:xfrm rot="16200000" flipH="1">
            <a:off x="5299310" y="2691665"/>
            <a:ext cx="537410" cy="176022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09600" y="2286000"/>
            <a:ext cx="182880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ObjectStructure</a:t>
            </a:r>
            <a:endParaRPr lang="en-US" sz="1800" dirty="0" smtClean="0"/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2439688" y="2514759"/>
            <a:ext cx="274637" cy="182562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1" name="Elbow Connector 66"/>
          <p:cNvCxnSpPr>
            <a:stCxn id="30" idx="3"/>
            <a:endCxn id="23" idx="1"/>
          </p:cNvCxnSpPr>
          <p:nvPr/>
        </p:nvCxnSpPr>
        <p:spPr bwMode="auto">
          <a:xfrm>
            <a:off x="2714325" y="2606040"/>
            <a:ext cx="101345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449748" y="227477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en-US" sz="2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830405" y="3840480"/>
            <a:ext cx="2377440" cy="1280160"/>
            <a:chOff x="1830405" y="3840480"/>
            <a:chExt cx="2377440" cy="1280160"/>
          </a:xfrm>
        </p:grpSpPr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1830405" y="3840480"/>
              <a:ext cx="237744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</a:t>
              </a:r>
              <a:r>
                <a:rPr lang="en-US" sz="1800" dirty="0" err="1" smtClean="0"/>
                <a:t>ConcreteElementA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smtClean="0"/>
                <a:t>accept(Visitor v)</a:t>
              </a:r>
            </a:p>
            <a:p>
              <a:pPr algn="l"/>
              <a:r>
                <a:rPr lang="en-US" sz="1800" dirty="0" err="1" smtClean="0"/>
                <a:t>operationA</a:t>
              </a:r>
              <a:r>
                <a:rPr lang="en-US" sz="1800" dirty="0" smtClean="0"/>
                <a:t>()</a:t>
              </a: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>
              <a:off x="1830405" y="4307305"/>
              <a:ext cx="2377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830405" y="4393130"/>
              <a:ext cx="2377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35" name="AutoShape 24"/>
          <p:cNvSpPr>
            <a:spLocks noChangeArrowheads="1"/>
          </p:cNvSpPr>
          <p:nvPr/>
        </p:nvSpPr>
        <p:spPr bwMode="auto">
          <a:xfrm>
            <a:off x="3657600" y="449002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259405" y="3840480"/>
            <a:ext cx="2377440" cy="1280160"/>
            <a:chOff x="5259405" y="3840480"/>
            <a:chExt cx="2377440" cy="1280160"/>
          </a:xfrm>
        </p:grpSpPr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59405" y="3840480"/>
              <a:ext cx="237744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</a:t>
              </a:r>
              <a:r>
                <a:rPr lang="en-US" sz="1800" dirty="0" err="1" smtClean="0"/>
                <a:t>ConcreteElementB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smtClean="0"/>
                <a:t>accept(Visitor v)</a:t>
              </a:r>
            </a:p>
            <a:p>
              <a:pPr algn="l"/>
              <a:r>
                <a:rPr lang="en-US" sz="1800" dirty="0" err="1" smtClean="0"/>
                <a:t>operationB</a:t>
              </a:r>
              <a:r>
                <a:rPr lang="en-US" sz="1800" dirty="0" smtClean="0"/>
                <a:t>()</a:t>
              </a: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5259405" y="4307305"/>
              <a:ext cx="2377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5259405" y="4393130"/>
              <a:ext cx="2377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7086600" y="449002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596959" y="5379720"/>
            <a:ext cx="3203641" cy="640080"/>
            <a:chOff x="1444559" y="5379720"/>
            <a:chExt cx="3203641" cy="640080"/>
          </a:xfrm>
        </p:grpSpPr>
        <p:grpSp>
          <p:nvGrpSpPr>
            <p:cNvPr id="51" name="Group 24"/>
            <p:cNvGrpSpPr>
              <a:grpSpLocks/>
            </p:cNvGrpSpPr>
            <p:nvPr/>
          </p:nvGrpSpPr>
          <p:grpSpPr bwMode="auto">
            <a:xfrm>
              <a:off x="1447800" y="5379720"/>
              <a:ext cx="3200400" cy="640080"/>
              <a:chOff x="1680" y="2201"/>
              <a:chExt cx="2361" cy="693"/>
            </a:xfrm>
          </p:grpSpPr>
          <p:sp>
            <p:nvSpPr>
              <p:cNvPr id="55" name="AutoShape 9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44559" y="5515094"/>
              <a:ext cx="3194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v.visitConcreteElementA</a:t>
              </a:r>
              <a:r>
                <a:rPr lang="en-US" sz="1800" dirty="0" smtClean="0"/>
                <a:t>(this)</a:t>
              </a:r>
              <a:endParaRPr lang="en-US" sz="1800" dirty="0"/>
            </a:p>
          </p:txBody>
        </p:sp>
      </p:grpSp>
      <p:sp>
        <p:nvSpPr>
          <p:cNvPr id="47" name="AutoShape 24"/>
          <p:cNvSpPr>
            <a:spLocks noChangeArrowheads="1"/>
          </p:cNvSpPr>
          <p:nvPr/>
        </p:nvSpPr>
        <p:spPr bwMode="auto">
          <a:xfrm>
            <a:off x="3657600" y="537634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105400" y="5379720"/>
            <a:ext cx="3200400" cy="640080"/>
            <a:chOff x="5181600" y="5379720"/>
            <a:chExt cx="3200400" cy="640080"/>
          </a:xfrm>
        </p:grpSpPr>
        <p:grpSp>
          <p:nvGrpSpPr>
            <p:cNvPr id="71" name="Group 24"/>
            <p:cNvGrpSpPr>
              <a:grpSpLocks/>
            </p:cNvGrpSpPr>
            <p:nvPr/>
          </p:nvGrpSpPr>
          <p:grpSpPr bwMode="auto">
            <a:xfrm>
              <a:off x="5181600" y="5379720"/>
              <a:ext cx="3200400" cy="640080"/>
              <a:chOff x="1680" y="2201"/>
              <a:chExt cx="2361" cy="693"/>
            </a:xfrm>
          </p:grpSpPr>
          <p:sp>
            <p:nvSpPr>
              <p:cNvPr id="73" name="AutoShape 9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endParaRPr lang="en-US"/>
              </a:p>
            </p:txBody>
          </p:sp>
          <p:sp>
            <p:nvSpPr>
              <p:cNvPr id="74" name="Line 19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5" name="Line 20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6" name="Line 21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7" name="Line 22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187984" y="5515094"/>
              <a:ext cx="3194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v.visitConcreteElementB</a:t>
              </a:r>
              <a:r>
                <a:rPr lang="en-US" sz="1800" dirty="0" smtClean="0"/>
                <a:t>(this)</a:t>
              </a:r>
              <a:endParaRPr lang="en-US" sz="1800" dirty="0"/>
            </a:p>
          </p:txBody>
        </p:sp>
      </p:grp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7086600" y="537634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35" idx="2"/>
            <a:endCxn id="47" idx="0"/>
          </p:cNvCxnSpPr>
          <p:nvPr/>
        </p:nvCxnSpPr>
        <p:spPr bwMode="auto">
          <a:xfrm>
            <a:off x="3725863" y="4626545"/>
            <a:ext cx="0" cy="74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2"/>
            <a:endCxn id="68" idx="0"/>
          </p:cNvCxnSpPr>
          <p:nvPr/>
        </p:nvCxnSpPr>
        <p:spPr bwMode="auto">
          <a:xfrm>
            <a:off x="7154863" y="4626545"/>
            <a:ext cx="0" cy="74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Participants</a:t>
            </a:r>
          </a:p>
          <a:p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declares a visit() operation for each class of ConcreteElement in the object structure.  The operation’s name and signature identifies the class that sends the visit request to the visitor.</a:t>
            </a:r>
          </a:p>
          <a:p>
            <a:r>
              <a:rPr lang="en-US" dirty="0" smtClean="0"/>
              <a:t>ConcreteVisitor</a:t>
            </a:r>
          </a:p>
          <a:p>
            <a:pPr lvl="1"/>
            <a:r>
              <a:rPr lang="en-US" dirty="0" smtClean="0"/>
              <a:t>implements each operation declared by Visitor.  Each operation implements a fragment of the algorithm defined for the corresponding class of object in the structure.</a:t>
            </a:r>
          </a:p>
          <a:p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defines an accept() operation that takes a visitor as a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Participants </a:t>
            </a:r>
            <a:r>
              <a:rPr lang="en-US" sz="2000" dirty="0" smtClean="0"/>
              <a:t>(continued)</a:t>
            </a:r>
            <a:endParaRPr lang="en-US" dirty="0" smtClean="0"/>
          </a:p>
          <a:p>
            <a:r>
              <a:rPr lang="en-US" dirty="0" smtClean="0"/>
              <a:t>ConcreteElement</a:t>
            </a:r>
          </a:p>
          <a:p>
            <a:pPr lvl="1"/>
            <a:r>
              <a:rPr lang="en-US" dirty="0" smtClean="0"/>
              <a:t>implements an accept() operation that takes a visitor as a parameter.</a:t>
            </a:r>
          </a:p>
          <a:p>
            <a:r>
              <a:rPr lang="en-US" dirty="0" err="1" smtClean="0"/>
              <a:t>ObjectStructure</a:t>
            </a:r>
            <a:endParaRPr lang="en-US" dirty="0" smtClean="0"/>
          </a:p>
          <a:p>
            <a:pPr lvl="1"/>
            <a:r>
              <a:rPr lang="en-US" dirty="0" smtClean="0"/>
              <a:t>can enumerate/traverse its elements.</a:t>
            </a:r>
          </a:p>
          <a:p>
            <a:pPr lvl="1"/>
            <a:r>
              <a:rPr lang="en-US" dirty="0" smtClean="0"/>
              <a:t>may provide a high-level interface to allow the visitor to visit its elements.</a:t>
            </a:r>
          </a:p>
          <a:p>
            <a:pPr lvl="1"/>
            <a:r>
              <a:rPr lang="en-US" dirty="0" smtClean="0"/>
              <a:t>may be either a composite or a collection such as a list or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Collaborations</a:t>
            </a:r>
          </a:p>
          <a:p>
            <a:r>
              <a:rPr lang="en-US" dirty="0" smtClean="0"/>
              <a:t>A client that uses the Visitor pattern must create a ConcreteVisitor object and then traverse the object structure, visiting each element with the visitor.</a:t>
            </a:r>
          </a:p>
          <a:p>
            <a:r>
              <a:rPr lang="en-US" dirty="0" smtClean="0"/>
              <a:t>When an element is visited, it calls the Visitor operation that corresponds to its class, supplying itself as an argument so that the visitor can access its state if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878" y="1367135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Collaborations </a:t>
            </a:r>
            <a:r>
              <a:rPr lang="en-US" sz="2000" dirty="0" smtClean="0"/>
              <a:t>(continued)</a:t>
            </a:r>
            <a:endParaRPr lang="en-US" dirty="0" smtClean="0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gray">
          <a:xfrm>
            <a:off x="5581221" y="5486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gray">
          <a:xfrm>
            <a:off x="1131882" y="4566144"/>
            <a:ext cx="429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gray">
          <a:xfrm>
            <a:off x="3375819" y="38862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gray">
          <a:xfrm>
            <a:off x="7143909" y="2057400"/>
            <a:ext cx="173736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700" u="sng" dirty="0"/>
              <a:t>: </a:t>
            </a:r>
            <a:r>
              <a:rPr lang="en-US" sz="1700" u="sng" dirty="0" smtClean="0"/>
              <a:t>ConcreteVisitor</a:t>
            </a:r>
            <a:endParaRPr lang="en-US" sz="1700" u="sng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gray">
          <a:xfrm>
            <a:off x="4453732" y="2057400"/>
            <a:ext cx="21031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700" u="sng" dirty="0" smtClean="0"/>
              <a:t>: </a:t>
            </a:r>
            <a:r>
              <a:rPr lang="en-US" sz="1700" u="sng" dirty="0" err="1" smtClean="0"/>
              <a:t>ConcreteElementB</a:t>
            </a:r>
            <a:endParaRPr lang="en-US" sz="1700" u="sng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gray">
          <a:xfrm>
            <a:off x="262732" y="2057400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700" u="sng" dirty="0"/>
              <a:t>: </a:t>
            </a:r>
            <a:r>
              <a:rPr lang="en-US" sz="1700" u="sng" dirty="0" err="1" smtClean="0"/>
              <a:t>ObjectStructure</a:t>
            </a:r>
            <a:endParaRPr lang="en-US" sz="1700" u="sng" dirty="0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gray">
          <a:xfrm>
            <a:off x="3368352" y="3286225"/>
            <a:ext cx="44805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gray">
          <a:xfrm>
            <a:off x="1256189" y="2638125"/>
            <a:ext cx="1575368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smtClean="0"/>
              <a:t>accept(Visitor)</a:t>
            </a:r>
            <a:endParaRPr lang="en-US" sz="1700" dirty="0"/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gray">
          <a:xfrm>
            <a:off x="2243932" y="2057400"/>
            <a:ext cx="21031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700" u="sng" dirty="0"/>
              <a:t>: </a:t>
            </a:r>
            <a:r>
              <a:rPr lang="en-US" sz="1700" u="sng" dirty="0" err="1" smtClean="0"/>
              <a:t>ConcreteElementA</a:t>
            </a:r>
            <a:endParaRPr lang="en-US" sz="1700" u="sng" dirty="0"/>
          </a:p>
        </p:txBody>
      </p:sp>
      <p:sp>
        <p:nvSpPr>
          <p:cNvPr id="12" name="Line 57"/>
          <p:cNvSpPr>
            <a:spLocks noChangeShapeType="1"/>
          </p:cNvSpPr>
          <p:nvPr/>
        </p:nvSpPr>
        <p:spPr bwMode="gray">
          <a:xfrm>
            <a:off x="571500" y="6019800"/>
            <a:ext cx="80010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" name="AutoShape 62"/>
          <p:cNvSpPr>
            <a:spLocks noChangeArrowheads="1"/>
          </p:cNvSpPr>
          <p:nvPr/>
        </p:nvSpPr>
        <p:spPr bwMode="gray">
          <a:xfrm>
            <a:off x="1062832" y="601980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AutoShape 64"/>
          <p:cNvSpPr>
            <a:spLocks noChangeArrowheads="1"/>
          </p:cNvSpPr>
          <p:nvPr/>
        </p:nvSpPr>
        <p:spPr bwMode="gray">
          <a:xfrm>
            <a:off x="5390992" y="601980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AutoShape 65"/>
          <p:cNvSpPr>
            <a:spLocks noChangeArrowheads="1"/>
          </p:cNvSpPr>
          <p:nvPr/>
        </p:nvSpPr>
        <p:spPr bwMode="gray">
          <a:xfrm>
            <a:off x="3181192" y="601980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6" name="AutoShape 68"/>
          <p:cNvCxnSpPr>
            <a:cxnSpLocks noChangeShapeType="1"/>
            <a:endCxn id="26" idx="0"/>
          </p:cNvCxnSpPr>
          <p:nvPr/>
        </p:nvCxnSpPr>
        <p:spPr bwMode="gray">
          <a:xfrm>
            <a:off x="7928452" y="2514600"/>
            <a:ext cx="0" cy="3505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7" name="AutoShape 71"/>
          <p:cNvCxnSpPr>
            <a:cxnSpLocks noChangeShapeType="1"/>
            <a:stCxn id="8" idx="2"/>
            <a:endCxn id="13" idx="0"/>
          </p:cNvCxnSpPr>
          <p:nvPr/>
        </p:nvCxnSpPr>
        <p:spPr bwMode="gray">
          <a:xfrm>
            <a:off x="1177132" y="2514600"/>
            <a:ext cx="0" cy="3505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AutoShape 74"/>
          <p:cNvCxnSpPr>
            <a:cxnSpLocks noChangeShapeType="1"/>
            <a:stCxn id="7" idx="2"/>
            <a:endCxn id="14" idx="0"/>
          </p:cNvCxnSpPr>
          <p:nvPr/>
        </p:nvCxnSpPr>
        <p:spPr bwMode="gray">
          <a:xfrm>
            <a:off x="5505292" y="2514600"/>
            <a:ext cx="0" cy="3505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" name="AutoShape 76"/>
          <p:cNvCxnSpPr>
            <a:cxnSpLocks noChangeShapeType="1"/>
            <a:stCxn id="11" idx="2"/>
            <a:endCxn id="15" idx="0"/>
          </p:cNvCxnSpPr>
          <p:nvPr/>
        </p:nvCxnSpPr>
        <p:spPr bwMode="gray">
          <a:xfrm>
            <a:off x="3295492" y="2514600"/>
            <a:ext cx="0" cy="3505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0" name="Line 31"/>
          <p:cNvSpPr>
            <a:spLocks noChangeShapeType="1"/>
          </p:cNvSpPr>
          <p:nvPr/>
        </p:nvSpPr>
        <p:spPr bwMode="gray">
          <a:xfrm>
            <a:off x="1113414" y="2990250"/>
            <a:ext cx="21031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gray">
          <a:xfrm>
            <a:off x="5557344" y="4870944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AutoShape 65"/>
          <p:cNvSpPr>
            <a:spLocks noChangeArrowheads="1"/>
          </p:cNvSpPr>
          <p:nvPr/>
        </p:nvSpPr>
        <p:spPr bwMode="gray">
          <a:xfrm>
            <a:off x="7814152" y="6019800"/>
            <a:ext cx="228600" cy="228600"/>
          </a:xfrm>
          <a:prstGeom prst="triangle">
            <a:avLst>
              <a:gd name="adj" fmla="val 5000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gray">
          <a:xfrm>
            <a:off x="1100932" y="2743200"/>
            <a:ext cx="152400" cy="2743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gray">
          <a:xfrm>
            <a:off x="3219292" y="2800150"/>
            <a:ext cx="15240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gray">
          <a:xfrm>
            <a:off x="3219292" y="3657600"/>
            <a:ext cx="152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gray">
          <a:xfrm>
            <a:off x="5429092" y="4413744"/>
            <a:ext cx="15240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gray">
          <a:xfrm>
            <a:off x="5429092" y="5257800"/>
            <a:ext cx="152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gray">
          <a:xfrm>
            <a:off x="7852252" y="3082490"/>
            <a:ext cx="152400" cy="1005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gray">
          <a:xfrm>
            <a:off x="7852252" y="4659930"/>
            <a:ext cx="152400" cy="1005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gray">
          <a:xfrm>
            <a:off x="3363119" y="2922657"/>
            <a:ext cx="2331086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err="1" smtClean="0"/>
              <a:t>visitConcreteEltA</a:t>
            </a:r>
            <a:r>
              <a:rPr lang="en-US" sz="1700" dirty="0" smtClean="0"/>
              <a:t>(this)</a:t>
            </a:r>
            <a:endParaRPr lang="en-US" sz="1700" dirty="0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6459301" y="3524450"/>
            <a:ext cx="1386918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err="1" smtClean="0"/>
              <a:t>operationA</a:t>
            </a:r>
            <a:r>
              <a:rPr lang="en-US" sz="1700" dirty="0" smtClean="0"/>
              <a:t>()</a:t>
            </a:r>
            <a:endParaRPr lang="en-US" sz="1700" dirty="0"/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gray">
          <a:xfrm>
            <a:off x="1256189" y="4202576"/>
            <a:ext cx="1575368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smtClean="0"/>
              <a:t>accept(Visitor)</a:t>
            </a:r>
            <a:endParaRPr lang="en-US" sz="1700" dirty="0"/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gray">
          <a:xfrm>
            <a:off x="5577621" y="4517001"/>
            <a:ext cx="2331087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err="1" smtClean="0"/>
              <a:t>visitConcreteEltB</a:t>
            </a:r>
            <a:r>
              <a:rPr lang="en-US" sz="1700" dirty="0" smtClean="0"/>
              <a:t>(this)</a:t>
            </a:r>
            <a:endParaRPr lang="en-US" sz="1700" dirty="0"/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6460455" y="5128419"/>
            <a:ext cx="1386918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700" dirty="0" err="1" smtClean="0"/>
              <a:t>operationB</a:t>
            </a:r>
            <a:r>
              <a:rPr lang="en-US" sz="1700" dirty="0" smtClean="0"/>
              <a:t>()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Consequences:  The Visitor pattern</a:t>
            </a:r>
          </a:p>
          <a:p>
            <a:r>
              <a:rPr lang="en-US" sz="2350" i="1" dirty="0" smtClean="0"/>
              <a:t>Makes adding new operations easy</a:t>
            </a:r>
            <a:r>
              <a:rPr lang="en-US" sz="2350" dirty="0" smtClean="0"/>
              <a:t>.  Visitors make it easy to add operations that depend on the components of complex objects.  You can define a new operation over an object structure simply by adding a new visitor</a:t>
            </a:r>
            <a:r>
              <a:rPr lang="en-US" sz="2350" dirty="0" smtClean="0"/>
              <a:t>.</a:t>
            </a:r>
          </a:p>
          <a:p>
            <a:endParaRPr lang="en-US" sz="2350" dirty="0" smtClean="0"/>
          </a:p>
          <a:p>
            <a:r>
              <a:rPr lang="en-US" sz="2350" i="1" dirty="0" smtClean="0"/>
              <a:t>Gathers related operations and separates unrelated ones</a:t>
            </a:r>
            <a:r>
              <a:rPr lang="en-US" sz="2350" dirty="0" smtClean="0"/>
              <a:t>. </a:t>
            </a:r>
            <a:endParaRPr lang="en-US" sz="2350" dirty="0" smtClean="0"/>
          </a:p>
          <a:p>
            <a:endParaRPr lang="en-US" sz="2350" dirty="0" smtClean="0"/>
          </a:p>
          <a:p>
            <a:r>
              <a:rPr lang="en-US" sz="2350" i="1" dirty="0" smtClean="0"/>
              <a:t>Permits </a:t>
            </a:r>
            <a:r>
              <a:rPr lang="en-US" sz="2350" i="1" dirty="0" smtClean="0"/>
              <a:t>visiting across class hierarchies</a:t>
            </a:r>
            <a:r>
              <a:rPr lang="en-US" sz="2350" dirty="0" smtClean="0"/>
              <a:t>.  In contrast to the Iterator pattern, visitors can visit objects that don’t have a common parent class;  i.e., all objects in the structure are not required to have the same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Consequences:  </a:t>
            </a:r>
            <a:r>
              <a:rPr lang="en-US" sz="2000" dirty="0" smtClean="0"/>
              <a:t>(continued)</a:t>
            </a:r>
            <a:endParaRPr lang="en-US" dirty="0" smtClean="0"/>
          </a:p>
          <a:p>
            <a:r>
              <a:rPr lang="en-US" i="1" dirty="0" smtClean="0"/>
              <a:t>Makes adding a new ConcreteElement class hard</a:t>
            </a:r>
            <a:r>
              <a:rPr lang="en-US" dirty="0" smtClean="0"/>
              <a:t>.  Each new ConcreteElement gives rise to a new operation on Visitor and a corresponding implementation in </a:t>
            </a:r>
            <a:r>
              <a:rPr lang="en-US" b="1" dirty="0" smtClean="0"/>
              <a:t>every</a:t>
            </a:r>
            <a:r>
              <a:rPr lang="en-US" dirty="0" smtClean="0"/>
              <a:t> ConcreteVisitor subclass.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Visitor pattern provides the most benefit when the class hierarch is stable but new operations need to be added or algorithms need to be changed.</a:t>
            </a:r>
          </a:p>
          <a:p>
            <a:pPr lvl="1"/>
            <a:r>
              <a:rPr lang="en-US" dirty="0" smtClean="0"/>
              <a:t>If the Element class hierarchy is changing frequently, then it’s probably easier just to define operations on the classes that make up the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752" y="1524000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Consequences </a:t>
            </a:r>
            <a:r>
              <a:rPr lang="en-US" sz="2000" dirty="0" smtClean="0"/>
              <a:t>(continued)</a:t>
            </a:r>
            <a:endParaRPr lang="en-US" dirty="0" smtClean="0"/>
          </a:p>
          <a:p>
            <a:r>
              <a:rPr lang="en-US" i="1" dirty="0" smtClean="0"/>
              <a:t>Permits accumulation of state information</a:t>
            </a:r>
            <a:r>
              <a:rPr lang="en-US" dirty="0" smtClean="0"/>
              <a:t>.  A visitor can accumulate state information as it visits each element in the object structure, eliminating the need for extra parameters or global variables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Visitors can be used to apply an operation over an object structure defined by the Composite pattern.</a:t>
            </a:r>
          </a:p>
          <a:p>
            <a:r>
              <a:rPr lang="en-US" dirty="0" smtClean="0"/>
              <a:t>Visitor may be applied to do the interpretation for the Interpreter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 Pattern: 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an operation to be performed on the elements of a data structure (e.g., a list or tree) in another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Visitor </a:t>
            </a:r>
            <a:r>
              <a:rPr lang="en-US" dirty="0" smtClean="0"/>
              <a:t>represents </a:t>
            </a:r>
            <a:r>
              <a:rPr lang="en-US" dirty="0" smtClean="0"/>
              <a:t>a kind of reversed encapsulation that separates an operation from its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Visitor pattern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http://en.wikipedia.org/wiki/Visitor_pattern</a:t>
            </a:r>
            <a:endParaRPr lang="en-US" dirty="0" smtClean="0"/>
          </a:p>
          <a:p>
            <a:r>
              <a:rPr lang="en-US" dirty="0" smtClean="0"/>
              <a:t>Visitor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http://www.oodesign.com/visitor-pattern.html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Visitor Pattern (Bob </a:t>
            </a:r>
            <a:r>
              <a:rPr lang="en-US" dirty="0" err="1" smtClean="0"/>
              <a:t>Tarr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http://userpages.umbc.edu/~tarr/dp/lectures/Visitor-2pp.pdf</a:t>
            </a:r>
            <a:endParaRPr lang="en-US" dirty="0" smtClean="0"/>
          </a:p>
          <a:p>
            <a:r>
              <a:rPr lang="en-US" dirty="0" smtClean="0"/>
              <a:t>Visitor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5"/>
              </a:rPr>
              <a:t>http://sourcemaking.com/design_patterns/memento</a:t>
            </a:r>
            <a:endParaRPr lang="en-US" dirty="0" smtClean="0"/>
          </a:p>
          <a:p>
            <a:r>
              <a:rPr lang="en-US" dirty="0" smtClean="0"/>
              <a:t>Visitor (</a:t>
            </a:r>
            <a:r>
              <a:rPr lang="en-US" dirty="0" err="1" smtClean="0"/>
              <a:t>dofactory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6"/>
              </a:rPr>
              <a:t>http://www.dofactory.com/Patterns/PatternVisitor.aspx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 compiler that parses a program and represents the parsed program as an abstract syntax tree (AST).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AST has many different kinds of nodes, such as Assignment, Variable Reference, and Arithmetic Expression nodes.</a:t>
            </a:r>
          </a:p>
          <a:p>
            <a:r>
              <a:rPr lang="en-US" dirty="0" smtClean="0"/>
              <a:t>Possible AST operations include:</a:t>
            </a:r>
          </a:p>
          <a:p>
            <a:pPr lvl="1"/>
            <a:r>
              <a:rPr lang="en-US" dirty="0" smtClean="0"/>
              <a:t>checking that all variables are defined</a:t>
            </a:r>
          </a:p>
          <a:p>
            <a:pPr lvl="1"/>
            <a:r>
              <a:rPr lang="en-US" dirty="0" smtClean="0"/>
              <a:t>checking for variables being assigned before they are used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code optimization</a:t>
            </a:r>
          </a:p>
          <a:p>
            <a:pPr lvl="1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pretty printing/formatting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These operations may need to treat each type of AST node differently.  One approach would be to define each operation in the specific AST class.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52800" y="2590800"/>
            <a:ext cx="2103120" cy="1554480"/>
            <a:chOff x="3185160" y="3200400"/>
            <a:chExt cx="2103120" cy="155448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3185160" y="3200400"/>
              <a:ext cx="2103120" cy="1554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        AST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 err="1" smtClean="0"/>
                <a:t>checkConstraints</a:t>
              </a:r>
              <a:r>
                <a:rPr lang="en-US" sz="1800" i="1" dirty="0" smtClean="0"/>
                <a:t>()</a:t>
              </a:r>
            </a:p>
            <a:p>
              <a:pPr algn="l"/>
              <a:r>
                <a:rPr lang="en-US" sz="1800" i="1" dirty="0" smtClean="0"/>
                <a:t>optimize()</a:t>
              </a:r>
            </a:p>
            <a:p>
              <a:pPr algn="l"/>
              <a:r>
                <a:rPr lang="en-US" sz="1800" i="1" dirty="0" err="1" smtClean="0"/>
                <a:t>emitCode</a:t>
              </a:r>
              <a:r>
                <a:rPr lang="en-US" sz="1800" i="1" dirty="0" smtClean="0"/>
                <a:t>()</a:t>
              </a: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3185160" y="3667225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185160" y="3753050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4770120"/>
            <a:ext cx="2103120" cy="1554480"/>
            <a:chOff x="3185160" y="3200400"/>
            <a:chExt cx="2103120" cy="1554480"/>
          </a:xfrm>
        </p:grpSpPr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3185160" y="3200400"/>
              <a:ext cx="2103120" cy="1554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</a:t>
              </a:r>
              <a:r>
                <a:rPr lang="en-US" sz="1800" dirty="0" err="1" smtClean="0"/>
                <a:t>AssignmentStmt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checkConstraints</a:t>
              </a:r>
              <a:r>
                <a:rPr lang="en-US" sz="1800" dirty="0" smtClean="0"/>
                <a:t>()</a:t>
              </a:r>
            </a:p>
            <a:p>
              <a:pPr algn="l"/>
              <a:r>
                <a:rPr lang="en-US" sz="1800" dirty="0" smtClean="0"/>
                <a:t>optimize()</a:t>
              </a:r>
            </a:p>
            <a:p>
              <a:pPr algn="l"/>
              <a:r>
                <a:rPr lang="en-US" sz="1800" dirty="0" err="1" smtClean="0"/>
                <a:t>emitCode</a:t>
              </a:r>
              <a:r>
                <a:rPr lang="en-US" sz="1800" dirty="0" smtClean="0"/>
                <a:t>()</a:t>
              </a: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3185160" y="3667225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3185160" y="3753050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4770120"/>
            <a:ext cx="2103120" cy="1554480"/>
            <a:chOff x="3185160" y="3200400"/>
            <a:chExt cx="2103120" cy="1554480"/>
          </a:xfrm>
        </p:grpSpPr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3185160" y="3200400"/>
              <a:ext cx="2103120" cy="1554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</a:t>
              </a:r>
              <a:r>
                <a:rPr lang="en-US" sz="1800" dirty="0" err="1" smtClean="0"/>
                <a:t>FunctionCall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checkConstraints</a:t>
              </a:r>
              <a:r>
                <a:rPr lang="en-US" sz="1800" dirty="0" smtClean="0"/>
                <a:t>()</a:t>
              </a:r>
            </a:p>
            <a:p>
              <a:pPr algn="l"/>
              <a:r>
                <a:rPr lang="en-US" sz="1800" dirty="0" smtClean="0"/>
                <a:t>optimize()</a:t>
              </a:r>
            </a:p>
            <a:p>
              <a:pPr algn="l"/>
              <a:r>
                <a:rPr lang="en-US" sz="1800" dirty="0" err="1" smtClean="0"/>
                <a:t>emitCode</a:t>
              </a:r>
              <a:r>
                <a:rPr lang="en-US" sz="1800" dirty="0" smtClean="0"/>
                <a:t>()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3185160" y="3667225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3185160" y="3753050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40576" y="531652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313079" y="4160838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4" name="Elbow Connector 23"/>
          <p:cNvCxnSpPr>
            <a:stCxn id="22" idx="3"/>
            <a:endCxn id="12" idx="0"/>
          </p:cNvCxnSpPr>
          <p:nvPr/>
        </p:nvCxnSpPr>
        <p:spPr bwMode="auto">
          <a:xfrm rot="5400000">
            <a:off x="2933701" y="3299460"/>
            <a:ext cx="426720" cy="251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Elbow Connector 25"/>
          <p:cNvCxnSpPr>
            <a:stCxn id="22" idx="3"/>
            <a:endCxn id="17" idx="0"/>
          </p:cNvCxnSpPr>
          <p:nvPr/>
        </p:nvCxnSpPr>
        <p:spPr bwMode="auto">
          <a:xfrm flipH="1">
            <a:off x="4404360" y="4343400"/>
            <a:ext cx="1" cy="4267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5867400" y="4770120"/>
            <a:ext cx="2103120" cy="1554480"/>
            <a:chOff x="3185160" y="3200400"/>
            <a:chExt cx="2103120" cy="1554480"/>
          </a:xfrm>
        </p:grpSpPr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3185160" y="3200400"/>
              <a:ext cx="2103120" cy="1554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</a:t>
              </a:r>
              <a:r>
                <a:rPr lang="en-US" sz="1800" dirty="0" err="1" smtClean="0"/>
                <a:t>AddingExpr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checkConstraints</a:t>
              </a:r>
              <a:r>
                <a:rPr lang="en-US" sz="1800" dirty="0" smtClean="0"/>
                <a:t>()</a:t>
              </a:r>
            </a:p>
            <a:p>
              <a:pPr algn="l"/>
              <a:r>
                <a:rPr lang="en-US" sz="1800" dirty="0" smtClean="0"/>
                <a:t>optimize()</a:t>
              </a:r>
            </a:p>
            <a:p>
              <a:pPr algn="l"/>
              <a:r>
                <a:rPr lang="en-US" sz="1800" dirty="0" err="1" smtClean="0"/>
                <a:t>emitCode</a:t>
              </a:r>
              <a:r>
                <a:rPr lang="en-US" sz="1800" dirty="0" smtClean="0"/>
                <a:t>()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3185160" y="3667225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>
              <a:off x="3185160" y="3753050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cxnSp>
        <p:nvCxnSpPr>
          <p:cNvPr id="32" name="Elbow Connector 31"/>
          <p:cNvCxnSpPr>
            <a:stCxn id="22" idx="3"/>
            <a:endCxn id="28" idx="0"/>
          </p:cNvCxnSpPr>
          <p:nvPr/>
        </p:nvCxnSpPr>
        <p:spPr bwMode="auto">
          <a:xfrm rot="16200000" flipH="1">
            <a:off x="5448300" y="3299460"/>
            <a:ext cx="426720" cy="25145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 with this approach:</a:t>
            </a:r>
          </a:p>
          <a:p>
            <a:pPr lvl="1"/>
            <a:r>
              <a:rPr lang="en-US" dirty="0" smtClean="0"/>
              <a:t>Adding new operations requires changing/recompiling all of the AST classes.</a:t>
            </a:r>
          </a:p>
          <a:p>
            <a:pPr lvl="1"/>
            <a:r>
              <a:rPr lang="en-US" dirty="0" smtClean="0"/>
              <a:t>It can be confusing to have constraint-checking code mixed with optimization code in the same class.</a:t>
            </a:r>
          </a:p>
          <a:p>
            <a:r>
              <a:rPr lang="en-US" dirty="0" smtClean="0"/>
              <a:t>An alternative solution is to encapsulate a desired operation in a separate object, called a visitor.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visitor object then traverses the elements of the AST. 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an AST node “accepts” the visitor, it invokes a method on the visitor that includes the node type as an parameter.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visitor then executes the operation for that node – the operation that used to be in the AST node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95750" y="1767840"/>
            <a:ext cx="4114800" cy="1280160"/>
            <a:chOff x="3352800" y="1676400"/>
            <a:chExt cx="4114800" cy="128016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                 </a:t>
              </a:r>
              <a:r>
                <a:rPr lang="en-US" sz="1800" i="1" dirty="0" err="1" smtClean="0"/>
                <a:t>ASTVisitor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 err="1" smtClean="0"/>
                <a:t>visitAssignmentStmt</a:t>
              </a:r>
              <a:r>
                <a:rPr lang="en-US" sz="1800" i="1" dirty="0" smtClean="0"/>
                <a:t>(</a:t>
              </a:r>
              <a:r>
                <a:rPr lang="en-US" sz="1800" i="1" dirty="0" err="1" smtClean="0"/>
                <a:t>AssignmentStmt</a:t>
              </a:r>
              <a:r>
                <a:rPr lang="en-US" sz="1800" i="1" dirty="0" smtClean="0"/>
                <a:t>)</a:t>
              </a:r>
            </a:p>
            <a:p>
              <a:pPr algn="l"/>
              <a:r>
                <a:rPr lang="en-US" sz="1800" i="1" dirty="0" err="1" smtClean="0"/>
                <a:t>visitFunctionCall</a:t>
              </a:r>
              <a:r>
                <a:rPr lang="en-US" sz="1800" i="1" dirty="0" smtClean="0"/>
                <a:t>(</a:t>
              </a:r>
              <a:r>
                <a:rPr lang="en-US" sz="1800" i="1" dirty="0" err="1" smtClean="0"/>
                <a:t>FunctionCall</a:t>
              </a:r>
              <a:r>
                <a:rPr lang="en-US" sz="1800" i="1" dirty="0" smtClean="0"/>
                <a:t>)</a:t>
              </a: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</p:grp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61869" y="3053615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4" name="Elbow Connector 23"/>
          <p:cNvCxnSpPr>
            <a:stCxn id="22" idx="3"/>
            <a:endCxn id="33" idx="0"/>
          </p:cNvCxnSpPr>
          <p:nvPr/>
        </p:nvCxnSpPr>
        <p:spPr bwMode="auto">
          <a:xfrm rot="5400000">
            <a:off x="3058470" y="2559158"/>
            <a:ext cx="817663" cy="21717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Elbow Connector 25"/>
          <p:cNvCxnSpPr>
            <a:stCxn id="22" idx="3"/>
            <a:endCxn id="37" idx="0"/>
          </p:cNvCxnSpPr>
          <p:nvPr/>
        </p:nvCxnSpPr>
        <p:spPr bwMode="auto">
          <a:xfrm rot="16200000" flipH="1">
            <a:off x="5230169" y="2559158"/>
            <a:ext cx="817663" cy="21716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24050" y="4053840"/>
            <a:ext cx="4114800" cy="1280160"/>
            <a:chOff x="3352800" y="1676400"/>
            <a:chExt cx="4114800" cy="1280160"/>
          </a:xfrm>
        </p:grpSpPr>
        <p:sp>
          <p:nvSpPr>
            <p:cNvPr id="33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       </a:t>
              </a:r>
              <a:r>
                <a:rPr lang="en-US" sz="1800" dirty="0" err="1" smtClean="0"/>
                <a:t>ConstraintCheckVisitor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visitAssignmentStmt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AssignmentStmt</a:t>
              </a:r>
              <a:r>
                <a:rPr lang="en-US" sz="1800" dirty="0" smtClean="0"/>
                <a:t>)</a:t>
              </a:r>
            </a:p>
            <a:p>
              <a:pPr algn="l"/>
              <a:r>
                <a:rPr lang="en-US" sz="1800" dirty="0" err="1" smtClean="0"/>
                <a:t>visitFunctionCall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FunctionCall</a:t>
              </a:r>
              <a:r>
                <a:rPr lang="en-US" sz="1800" dirty="0" smtClean="0"/>
                <a:t>)</a:t>
              </a: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7450" y="4053840"/>
            <a:ext cx="4114800" cy="1280160"/>
            <a:chOff x="3352800" y="1676400"/>
            <a:chExt cx="4114800" cy="1280160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352800" y="1676400"/>
              <a:ext cx="411480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                  </a:t>
              </a:r>
              <a:r>
                <a:rPr lang="en-US" sz="1800" dirty="0" err="1" smtClean="0"/>
                <a:t>OptimizeVisitor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err="1" smtClean="0"/>
                <a:t>visitAssignmentStmt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AssignmentStmt</a:t>
              </a:r>
              <a:r>
                <a:rPr lang="en-US" sz="1800" dirty="0" smtClean="0"/>
                <a:t>)</a:t>
              </a:r>
            </a:p>
            <a:p>
              <a:pPr algn="l"/>
              <a:r>
                <a:rPr lang="en-US" sz="1800" dirty="0" err="1" smtClean="0"/>
                <a:t>visitFunctionCall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FunctionCall</a:t>
              </a:r>
              <a:r>
                <a:rPr lang="en-US" sz="1800" dirty="0" smtClean="0"/>
                <a:t>)</a:t>
              </a: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3352800" y="2143225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3352800" y="2229050"/>
              <a:ext cx="411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60145" y="1762225"/>
            <a:ext cx="2103120" cy="1005840"/>
            <a:chOff x="3185160" y="3200400"/>
            <a:chExt cx="2103120" cy="1005840"/>
          </a:xfrm>
        </p:grpSpPr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3185160" y="3200400"/>
              <a:ext cx="210312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        AST</a:t>
              </a:r>
              <a:endParaRPr lang="en-US" sz="1800" i="1" dirty="0"/>
            </a:p>
            <a:p>
              <a:pPr algn="l"/>
              <a:endParaRPr lang="en-US" sz="1800" i="1" dirty="0"/>
            </a:p>
            <a:p>
              <a:pPr algn="l"/>
              <a:r>
                <a:rPr lang="en-US" sz="1800" i="1" dirty="0" smtClean="0"/>
                <a:t>accept(</a:t>
              </a:r>
              <a:r>
                <a:rPr lang="en-US" sz="1800" i="1" dirty="0" err="1" smtClean="0"/>
                <a:t>ASTVisitor</a:t>
              </a:r>
              <a:r>
                <a:rPr lang="en-US" sz="1800" i="1" dirty="0" smtClean="0"/>
                <a:t>)</a:t>
              </a:r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>
              <a:off x="3185160" y="3667225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3185160" y="3753050"/>
              <a:ext cx="210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 i="1"/>
            </a:p>
          </p:txBody>
        </p:sp>
      </p:grp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4520424" y="2779613"/>
            <a:ext cx="182563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" name="Elbow Connector 42"/>
          <p:cNvCxnSpPr>
            <a:stCxn id="42" idx="3"/>
            <a:endCxn id="55" idx="0"/>
          </p:cNvCxnSpPr>
          <p:nvPr/>
        </p:nvCxnSpPr>
        <p:spPr bwMode="auto">
          <a:xfrm rot="5400000">
            <a:off x="3508611" y="2396490"/>
            <a:ext cx="537410" cy="16687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Elbow Connector 25"/>
          <p:cNvCxnSpPr>
            <a:stCxn id="42" idx="3"/>
            <a:endCxn id="60" idx="0"/>
          </p:cNvCxnSpPr>
          <p:nvPr/>
        </p:nvCxnSpPr>
        <p:spPr bwMode="auto">
          <a:xfrm rot="16200000" flipH="1">
            <a:off x="5223110" y="2350770"/>
            <a:ext cx="537410" cy="176021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944880" y="1945105"/>
            <a:ext cx="137160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Program</a:t>
            </a: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gray">
          <a:xfrm>
            <a:off x="2327393" y="2173864"/>
            <a:ext cx="274637" cy="182562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7" name="Elbow Connector 66"/>
          <p:cNvCxnSpPr>
            <a:stCxn id="65" idx="3"/>
            <a:endCxn id="21" idx="1"/>
          </p:cNvCxnSpPr>
          <p:nvPr/>
        </p:nvCxnSpPr>
        <p:spPr bwMode="auto">
          <a:xfrm>
            <a:off x="2602030" y="2265145"/>
            <a:ext cx="95811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261253" y="193387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754205" y="3499585"/>
            <a:ext cx="2377440" cy="1005840"/>
            <a:chOff x="1754205" y="3499585"/>
            <a:chExt cx="2377440" cy="1005840"/>
          </a:xfrm>
        </p:grpSpPr>
        <p:grpSp>
          <p:nvGrpSpPr>
            <p:cNvPr id="54" name="Group 53"/>
            <p:cNvGrpSpPr/>
            <p:nvPr/>
          </p:nvGrpSpPr>
          <p:grpSpPr>
            <a:xfrm>
              <a:off x="1754205" y="3499585"/>
              <a:ext cx="2377440" cy="1005840"/>
              <a:chOff x="3185160" y="3200400"/>
              <a:chExt cx="2103120" cy="1005840"/>
            </a:xfrm>
          </p:grpSpPr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3185160" y="3200400"/>
                <a:ext cx="2103120" cy="10058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 algn="l"/>
                <a:r>
                  <a:rPr lang="en-US" sz="1800" dirty="0" smtClean="0"/>
                  <a:t>     </a:t>
                </a:r>
                <a:r>
                  <a:rPr lang="en-US" sz="1800" dirty="0" err="1" smtClean="0"/>
                  <a:t>AssignmentStmt</a:t>
                </a:r>
                <a:endParaRPr lang="en-US" sz="1800" dirty="0"/>
              </a:p>
              <a:p>
                <a:pPr algn="l"/>
                <a:endParaRPr lang="en-US" sz="1800" dirty="0"/>
              </a:p>
              <a:p>
                <a:pPr algn="l"/>
                <a:r>
                  <a:rPr lang="en-US" sz="1800" dirty="0" smtClean="0"/>
                  <a:t>accept(</a:t>
                </a:r>
                <a:r>
                  <a:rPr lang="en-US" sz="1800" dirty="0" err="1" smtClean="0"/>
                  <a:t>ASTVisitor</a:t>
                </a:r>
                <a:r>
                  <a:rPr lang="en-US" sz="1800" dirty="0" smtClean="0"/>
                  <a:t> v)</a:t>
                </a:r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3185160" y="3667225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3185160" y="3753050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  <p:sp>
          <p:nvSpPr>
            <p:cNvPr id="86" name="AutoShape 24"/>
            <p:cNvSpPr>
              <a:spLocks noChangeArrowheads="1"/>
            </p:cNvSpPr>
            <p:nvPr/>
          </p:nvSpPr>
          <p:spPr bwMode="auto">
            <a:xfrm>
              <a:off x="3947762" y="414912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83205" y="3499585"/>
            <a:ext cx="2377440" cy="1005840"/>
            <a:chOff x="5183205" y="3499585"/>
            <a:chExt cx="2377440" cy="1005840"/>
          </a:xfrm>
        </p:grpSpPr>
        <p:grpSp>
          <p:nvGrpSpPr>
            <p:cNvPr id="59" name="Group 58"/>
            <p:cNvGrpSpPr/>
            <p:nvPr/>
          </p:nvGrpSpPr>
          <p:grpSpPr>
            <a:xfrm>
              <a:off x="5183205" y="3499585"/>
              <a:ext cx="2377440" cy="1005840"/>
              <a:chOff x="3185160" y="3200400"/>
              <a:chExt cx="2103120" cy="1005840"/>
            </a:xfrm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3185160" y="3200400"/>
                <a:ext cx="2103120" cy="10058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pPr algn="l"/>
                <a:r>
                  <a:rPr lang="en-US" sz="1800" dirty="0" smtClean="0"/>
                  <a:t>        </a:t>
                </a:r>
                <a:r>
                  <a:rPr lang="en-US" sz="1800" dirty="0" err="1" smtClean="0"/>
                  <a:t>FunctionCall</a:t>
                </a:r>
                <a:endParaRPr lang="en-US" sz="1800" dirty="0"/>
              </a:p>
              <a:p>
                <a:pPr algn="l"/>
                <a:endParaRPr lang="en-US" sz="1800" dirty="0"/>
              </a:p>
              <a:p>
                <a:pPr algn="l"/>
                <a:r>
                  <a:rPr lang="en-US" sz="1800" dirty="0" smtClean="0"/>
                  <a:t>accept(</a:t>
                </a:r>
                <a:r>
                  <a:rPr lang="en-US" sz="1800" dirty="0" err="1" smtClean="0"/>
                  <a:t>ASTVisitor</a:t>
                </a:r>
                <a:r>
                  <a:rPr lang="en-US" sz="1800" dirty="0" smtClean="0"/>
                  <a:t> v)</a:t>
                </a:r>
              </a:p>
            </p:txBody>
          </p:sp>
          <p:sp>
            <p:nvSpPr>
              <p:cNvPr id="61" name="Line 51"/>
              <p:cNvSpPr>
                <a:spLocks noChangeShapeType="1"/>
              </p:cNvSpPr>
              <p:nvPr/>
            </p:nvSpPr>
            <p:spPr bwMode="auto">
              <a:xfrm>
                <a:off x="3185160" y="3667225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62" name="Line 52"/>
              <p:cNvSpPr>
                <a:spLocks noChangeShapeType="1"/>
              </p:cNvSpPr>
              <p:nvPr/>
            </p:nvSpPr>
            <p:spPr bwMode="auto">
              <a:xfrm>
                <a:off x="3185160" y="3753050"/>
                <a:ext cx="2103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  <p:sp>
          <p:nvSpPr>
            <p:cNvPr id="87" name="AutoShape 24"/>
            <p:cNvSpPr>
              <a:spLocks noChangeArrowheads="1"/>
            </p:cNvSpPr>
            <p:nvPr/>
          </p:nvSpPr>
          <p:spPr bwMode="auto">
            <a:xfrm>
              <a:off x="7370780" y="414912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508760" y="5035450"/>
            <a:ext cx="3017520" cy="643455"/>
            <a:chOff x="1508760" y="5035450"/>
            <a:chExt cx="3017520" cy="643455"/>
          </a:xfrm>
        </p:grpSpPr>
        <p:grpSp>
          <p:nvGrpSpPr>
            <p:cNvPr id="88" name="Group 87"/>
            <p:cNvGrpSpPr/>
            <p:nvPr/>
          </p:nvGrpSpPr>
          <p:grpSpPr>
            <a:xfrm>
              <a:off x="1508760" y="5038825"/>
              <a:ext cx="3017520" cy="640080"/>
              <a:chOff x="1478280" y="5105400"/>
              <a:chExt cx="3017520" cy="640080"/>
            </a:xfrm>
          </p:grpSpPr>
          <p:grpSp>
            <p:nvGrpSpPr>
              <p:cNvPr id="69" name="Group 24"/>
              <p:cNvGrpSpPr>
                <a:grpSpLocks/>
              </p:cNvGrpSpPr>
              <p:nvPr/>
            </p:nvGrpSpPr>
            <p:grpSpPr bwMode="auto">
              <a:xfrm>
                <a:off x="1478280" y="5105400"/>
                <a:ext cx="3017520" cy="640080"/>
                <a:chOff x="1680" y="2201"/>
                <a:chExt cx="2361" cy="693"/>
              </a:xfrm>
            </p:grpSpPr>
            <p:sp>
              <p:nvSpPr>
                <p:cNvPr id="70" name="AutoShape 9"/>
                <p:cNvSpPr>
                  <a:spLocks noChangeArrowheads="1"/>
                </p:cNvSpPr>
                <p:nvPr/>
              </p:nvSpPr>
              <p:spPr bwMode="gray">
                <a:xfrm>
                  <a:off x="3811" y="2201"/>
                  <a:ext cx="230" cy="230"/>
                </a:xfrm>
                <a:prstGeom prst="rtTriangl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2813"/>
                  <a:endParaRPr lang="en-US"/>
                </a:p>
              </p:txBody>
            </p:sp>
            <p:sp>
              <p:nvSpPr>
                <p:cNvPr id="71" name="Line 19"/>
                <p:cNvSpPr>
                  <a:spLocks noChangeShapeType="1"/>
                </p:cNvSpPr>
                <p:nvPr/>
              </p:nvSpPr>
              <p:spPr bwMode="gray">
                <a:xfrm>
                  <a:off x="1680" y="2203"/>
                  <a:ext cx="0" cy="6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72" name="Line 20"/>
                <p:cNvSpPr>
                  <a:spLocks noChangeShapeType="1"/>
                </p:cNvSpPr>
                <p:nvPr/>
              </p:nvSpPr>
              <p:spPr bwMode="gray">
                <a:xfrm>
                  <a:off x="1680" y="2894"/>
                  <a:ext cx="236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73" name="Line 21"/>
                <p:cNvSpPr>
                  <a:spLocks noChangeShapeType="1"/>
                </p:cNvSpPr>
                <p:nvPr/>
              </p:nvSpPr>
              <p:spPr bwMode="gray">
                <a:xfrm>
                  <a:off x="1680" y="2201"/>
                  <a:ext cx="213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74" name="Line 22"/>
                <p:cNvSpPr>
                  <a:spLocks noChangeShapeType="1"/>
                </p:cNvSpPr>
                <p:nvPr/>
              </p:nvSpPr>
              <p:spPr bwMode="gray">
                <a:xfrm>
                  <a:off x="4041" y="2433"/>
                  <a:ext cx="0" cy="4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1483670" y="5240774"/>
                <a:ext cx="2937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 smtClean="0"/>
                  <a:t>v.visitAssignmentStmt</a:t>
                </a:r>
                <a:r>
                  <a:rPr lang="en-US" sz="1800" dirty="0" smtClean="0"/>
                  <a:t>(this)</a:t>
                </a:r>
                <a:endParaRPr lang="en-US" sz="1800" dirty="0"/>
              </a:p>
            </p:txBody>
          </p:sp>
        </p:grpSp>
        <p:sp>
          <p:nvSpPr>
            <p:cNvPr id="90" name="AutoShape 24"/>
            <p:cNvSpPr>
              <a:spLocks noChangeArrowheads="1"/>
            </p:cNvSpPr>
            <p:nvPr/>
          </p:nvSpPr>
          <p:spPr bwMode="auto">
            <a:xfrm>
              <a:off x="3947762" y="503545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40680" y="5035450"/>
            <a:ext cx="2560320" cy="643455"/>
            <a:chOff x="5440680" y="5035450"/>
            <a:chExt cx="2560320" cy="643455"/>
          </a:xfrm>
        </p:grpSpPr>
        <p:grpSp>
          <p:nvGrpSpPr>
            <p:cNvPr id="89" name="Group 88"/>
            <p:cNvGrpSpPr/>
            <p:nvPr/>
          </p:nvGrpSpPr>
          <p:grpSpPr>
            <a:xfrm>
              <a:off x="5440680" y="5038825"/>
              <a:ext cx="2560320" cy="640080"/>
              <a:chOff x="5059680" y="5105400"/>
              <a:chExt cx="2560320" cy="640080"/>
            </a:xfrm>
          </p:grpSpPr>
          <p:grpSp>
            <p:nvGrpSpPr>
              <p:cNvPr id="78" name="Group 24"/>
              <p:cNvGrpSpPr>
                <a:grpSpLocks/>
              </p:cNvGrpSpPr>
              <p:nvPr/>
            </p:nvGrpSpPr>
            <p:grpSpPr bwMode="auto">
              <a:xfrm>
                <a:off x="5059680" y="5105400"/>
                <a:ext cx="2560320" cy="640080"/>
                <a:chOff x="1680" y="2201"/>
                <a:chExt cx="2361" cy="693"/>
              </a:xfrm>
            </p:grpSpPr>
            <p:sp>
              <p:nvSpPr>
                <p:cNvPr id="80" name="AutoShape 9"/>
                <p:cNvSpPr>
                  <a:spLocks noChangeArrowheads="1"/>
                </p:cNvSpPr>
                <p:nvPr/>
              </p:nvSpPr>
              <p:spPr bwMode="gray">
                <a:xfrm>
                  <a:off x="3811" y="2201"/>
                  <a:ext cx="230" cy="230"/>
                </a:xfrm>
                <a:prstGeom prst="rtTriangl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2813"/>
                  <a:endParaRPr lang="en-US"/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gray">
                <a:xfrm>
                  <a:off x="1680" y="2203"/>
                  <a:ext cx="0" cy="6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gray">
                <a:xfrm>
                  <a:off x="1680" y="2894"/>
                  <a:ext cx="236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83" name="Line 21"/>
                <p:cNvSpPr>
                  <a:spLocks noChangeShapeType="1"/>
                </p:cNvSpPr>
                <p:nvPr/>
              </p:nvSpPr>
              <p:spPr bwMode="gray">
                <a:xfrm>
                  <a:off x="1680" y="2201"/>
                  <a:ext cx="213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84" name="Line 22"/>
                <p:cNvSpPr>
                  <a:spLocks noChangeShapeType="1"/>
                </p:cNvSpPr>
                <p:nvPr/>
              </p:nvSpPr>
              <p:spPr bwMode="gray">
                <a:xfrm>
                  <a:off x="4041" y="2433"/>
                  <a:ext cx="0" cy="4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066900" y="5240774"/>
                <a:ext cx="2539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 smtClean="0"/>
                  <a:t>v.visitFunctionCall</a:t>
                </a:r>
                <a:r>
                  <a:rPr lang="en-US" sz="1800" dirty="0" smtClean="0"/>
                  <a:t>(this)</a:t>
                </a:r>
                <a:endParaRPr lang="en-US" sz="1800" dirty="0"/>
              </a:p>
            </p:txBody>
          </p:sp>
        </p:grp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7370780" y="503545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cxnSp>
        <p:nvCxnSpPr>
          <p:cNvPr id="95" name="Straight Connector 94"/>
          <p:cNvCxnSpPr>
            <a:stCxn id="86" idx="2"/>
            <a:endCxn id="90" idx="0"/>
          </p:cNvCxnSpPr>
          <p:nvPr/>
        </p:nvCxnSpPr>
        <p:spPr bwMode="auto">
          <a:xfrm>
            <a:off x="4016025" y="4285650"/>
            <a:ext cx="0" cy="74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87" idx="2"/>
            <a:endCxn id="93" idx="0"/>
          </p:cNvCxnSpPr>
          <p:nvPr/>
        </p:nvCxnSpPr>
        <p:spPr bwMode="auto">
          <a:xfrm>
            <a:off x="7439043" y="4285650"/>
            <a:ext cx="0" cy="74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Visitor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Represent an operation to be performed on the elements of an object structure.  </a:t>
            </a:r>
            <a:endParaRPr lang="en-US" dirty="0" smtClean="0"/>
          </a:p>
          <a:p>
            <a:pPr eaLnBrk="1" hangingPunct="1"/>
            <a:r>
              <a:rPr lang="en-US" dirty="0" smtClean="0"/>
              <a:t>Visitor </a:t>
            </a:r>
            <a:r>
              <a:rPr lang="en-US" dirty="0" smtClean="0"/>
              <a:t>lets you define a new operation without changing the classes of the elements on which it operates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Applicability:  Use the Visitor pattern when</a:t>
            </a:r>
          </a:p>
          <a:p>
            <a:r>
              <a:rPr lang="en-US" dirty="0" smtClean="0"/>
              <a:t>an object structure contains many classes of objects with differing interfaces, and you want to perform operations on these objects that depend on their concrete classes.</a:t>
            </a:r>
          </a:p>
          <a:p>
            <a:r>
              <a:rPr lang="en-US" dirty="0" smtClean="0"/>
              <a:t>many distinct and unrelated operations need to be performed on objects in an object structure.  Visitor lets you keep operations together by defining them in one class.</a:t>
            </a:r>
          </a:p>
          <a:p>
            <a:r>
              <a:rPr lang="en-US" dirty="0" smtClean="0"/>
              <a:t>the classes defining an object structure rarely change, but you often want to define new operations over the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5712</TotalTime>
  <Words>1060</Words>
  <Application>Microsoft Office PowerPoint</Application>
  <PresentationFormat>On-screen Show (4:3)</PresentationFormat>
  <Paragraphs>197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The Visitor Pattern (Behavioral)</vt:lpstr>
      <vt:lpstr>Visitor Pattern:  Basic Idea</vt:lpstr>
      <vt:lpstr>Motivation</vt:lpstr>
      <vt:lpstr>Motivation (continued)</vt:lpstr>
      <vt:lpstr>Motivation (continued)</vt:lpstr>
      <vt:lpstr>Motivation (continued)</vt:lpstr>
      <vt:lpstr>Motivation (continued)</vt:lpstr>
      <vt:lpstr>Visitor Pattern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Visitor Pattern (continued)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 Joshi</dc:creator>
  <cp:lastModifiedBy>Deepti Joshi</cp:lastModifiedBy>
  <cp:revision>352</cp:revision>
  <cp:lastPrinted>1999-09-29T12:48:05Z</cp:lastPrinted>
  <dcterms:created xsi:type="dcterms:W3CDTF">1998-10-23T20:46:09Z</dcterms:created>
  <dcterms:modified xsi:type="dcterms:W3CDTF">2013-11-14T21:13:39Z</dcterms:modified>
</cp:coreProperties>
</file>