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5" r:id="rId3"/>
  </p:sldMasterIdLst>
  <p:notesMasterIdLst>
    <p:notesMasterId r:id="rId30"/>
  </p:notesMasterIdLst>
  <p:sldIdLst>
    <p:sldId id="391" r:id="rId4"/>
    <p:sldId id="392" r:id="rId5"/>
    <p:sldId id="393" r:id="rId6"/>
    <p:sldId id="394" r:id="rId7"/>
    <p:sldId id="412" r:id="rId8"/>
    <p:sldId id="395" r:id="rId9"/>
    <p:sldId id="397" r:id="rId10"/>
    <p:sldId id="396" r:id="rId11"/>
    <p:sldId id="399" r:id="rId12"/>
    <p:sldId id="414" r:id="rId13"/>
    <p:sldId id="398" r:id="rId14"/>
    <p:sldId id="400" r:id="rId15"/>
    <p:sldId id="401" r:id="rId16"/>
    <p:sldId id="402" r:id="rId17"/>
    <p:sldId id="415" r:id="rId18"/>
    <p:sldId id="413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6" r:id="rId28"/>
    <p:sldId id="411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8080"/>
    <a:srgbClr val="EAEAEA"/>
    <a:srgbClr val="006666"/>
    <a:srgbClr val="FF9900"/>
    <a:srgbClr val="FF9933"/>
    <a:srgbClr val="FFC000"/>
    <a:srgbClr val="F6924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86087" autoAdjust="0"/>
  </p:normalViewPr>
  <p:slideViewPr>
    <p:cSldViewPr>
      <p:cViewPr varScale="1">
        <p:scale>
          <a:sx n="115" d="100"/>
          <a:sy n="115" d="100"/>
        </p:scale>
        <p:origin x="-15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75" y="235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7B8B67-9851-4805-BD49-82ED5D877F39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846E8F-F950-4051-9D5D-FF76AA04BC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060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060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060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060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06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http://semanticstudios.com/publications/semantics/000003.php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March/April 2007, IEEE IT Pro Magazine, article “The role of Solution Architects in Systems Integration”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Bullets one and two based upon… Business Architecture: The Missing Link between Business Strategy and Enterprise Architecture, January 2010, OMG SOA Consortium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Paul Buhler and José M. Vidal. Towards Adaptive Workflow Enactment Using Multiagent Systems. </a:t>
            </a:r>
            <a:r>
              <a:rPr lang="en-US" i="1" smtClean="0"/>
              <a:t>Information</a:t>
            </a:r>
          </a:p>
          <a:p>
            <a:r>
              <a:rPr lang="en-US" i="1" smtClean="0"/>
              <a:t>Technology and Management Journal</a:t>
            </a:r>
            <a:r>
              <a:rPr lang="en-US" smtClean="0"/>
              <a:t>, 6(1):61--87, 2005.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http://www.noop.nl/2008/08/simple-vs-complicated-vs-complex-vs-chaotic.html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Gartner’s Pattern-based Strategy defines structured, collaborative and creative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Bullet two - http://en.wikipedia.org/wiki/Event-driven_architecture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Bullet one – from an advertisement for the EDM Summit</a:t>
            </a:r>
          </a:p>
          <a:p>
            <a:r>
              <a:rPr lang="en-US" smtClean="0"/>
              <a:t>http://www.edmsummit.com/critical-enterprise-decision-management-technologies.php?zoom_highlight=funlabs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Jeff Davis, http://www.manning.com/davis/SampleChapter1.pdf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Bullet one – Gordon Bell, A Time and Place for Standards, http://portal.acm.org/citation.cfm?id=1028900</a:t>
            </a:r>
          </a:p>
          <a:p>
            <a:endParaRPr lang="en-US" i="1" smtClean="0"/>
          </a:p>
          <a:p>
            <a:r>
              <a:rPr lang="en-US" i="1" smtClean="0"/>
              <a:t>Pieter Hintjens</a:t>
            </a:r>
            <a:r>
              <a:rPr lang="en-US" smtClean="0"/>
              <a:t> of iMatix Corporation when commenting on the issuses with the AMQP standardization process. </a:t>
            </a:r>
            <a:br>
              <a:rPr lang="en-US" smtClean="0"/>
            </a:br>
            <a:r>
              <a:rPr lang="en-US" smtClean="0"/>
              <a:t>http://www.imatix.com/articles:whats-wrong-with-amqp (bullets two and three)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March/April 2007, IEEE IT Pro Magazine, article “The Role of Solution Architects in Systems Integration”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Software Architect Bootcamp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http://semanticstudios.com/publications/semantics/000005.php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Restatement of Nicholas Wirth’s book titled Data Structures + Algorithms = Programs</a:t>
            </a:r>
          </a:p>
          <a:p>
            <a:r>
              <a:rPr lang="en-US" smtClean="0"/>
              <a:t>Gelenter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http://cs.gmu.edu/cne/pjd/GP/gp_summary.html</a:t>
            </a:r>
          </a:p>
          <a:p>
            <a:endParaRPr lang="en-US" smtClean="0"/>
          </a:p>
          <a:p>
            <a:r>
              <a:rPr lang="en-US" smtClean="0"/>
              <a:t>Computation – what can be computed and how; limits of computing</a:t>
            </a:r>
          </a:p>
          <a:p>
            <a:r>
              <a:rPr lang="en-US" smtClean="0"/>
              <a:t>Communication – sending messages from one point to another</a:t>
            </a:r>
          </a:p>
          <a:p>
            <a:r>
              <a:rPr lang="en-US" smtClean="0"/>
              <a:t>Coordination – multiple entities cooperating toward a single result</a:t>
            </a:r>
          </a:p>
          <a:p>
            <a:r>
              <a:rPr lang="en-US" smtClean="0"/>
              <a:t>Recollection – storing and retrieving information</a:t>
            </a:r>
          </a:p>
          <a:p>
            <a:r>
              <a:rPr lang="en-US" smtClean="0"/>
              <a:t>Automation – performing cognitive tasks by computer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chemeClr val="tx1"/>
                </a:solidFill>
              </a:rPr>
              <a:t>NOTE: each layer expresses all five of the computing mechanics in its own way; however, each layer has a primary responsibility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E3BD5-A1A3-4716-9FA4-5EE3393C3D46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6E8F-2622-4C7C-B530-7C0FA4ED6C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6BE0-B650-402F-977C-DC9127449C70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46CA-CA60-426B-98A0-075EF7224B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FC3D-D625-41FA-96D0-B9250A6D076A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5407A-6A72-4D34-8109-592B88C55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22D9-555C-4AD7-81FF-0CA98FCDB99E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36B0-5EC3-4E43-A6E4-E6449EE72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6C7F4-9209-4334-A06C-E346E86417C6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008CE-051E-4B66-9D36-D85C2A87B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EAB3-1BD9-4291-9129-C6D4CD0F85D3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621FB-CD3C-48B0-BB73-80ED06425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9572-5027-48FA-91A4-4AC143BD2A7C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7A58-9722-4518-B272-94F360109A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7226F-D8D7-4292-A951-0EFE60FC571D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2D82D-BFFA-45AE-9BF0-1B774C152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53760-E236-4617-BBFF-F00F2F4BDBB0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8F52F-CB19-47B7-A8F2-88F4153D2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1B478-9051-4361-8599-A41391FC532D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BB523-E1BD-4EC1-B74D-0E9B94F4D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25DF-23DD-4225-8A12-EBCF0E050690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9ED1-B809-4B60-B809-191E4ACF79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"/>
          <p:cNvGrpSpPr>
            <a:grpSpLocks/>
          </p:cNvGrpSpPr>
          <p:nvPr userDrawn="1"/>
        </p:nvGrpSpPr>
        <p:grpSpPr bwMode="auto">
          <a:xfrm>
            <a:off x="0" y="1066800"/>
            <a:ext cx="9144000" cy="685800"/>
            <a:chOff x="0" y="914400"/>
            <a:chExt cx="9144000" cy="686443"/>
          </a:xfrm>
        </p:grpSpPr>
        <p:sp>
          <p:nvSpPr>
            <p:cNvPr id="8" name="Rectangle 4"/>
            <p:cNvSpPr/>
            <p:nvPr/>
          </p:nvSpPr>
          <p:spPr>
            <a:xfrm>
              <a:off x="304800" y="914400"/>
              <a:ext cx="1600200" cy="4576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33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Modus</a:t>
              </a:r>
              <a:r>
                <a:rPr lang="en-US" sz="2400" b="1" dirty="0">
                  <a:solidFill>
                    <a:srgbClr val="333333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304800" y="1372029"/>
              <a:ext cx="2044700" cy="228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i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Driving Enterprise Transformation</a:t>
              </a:r>
            </a:p>
          </p:txBody>
        </p:sp>
        <p:sp>
          <p:nvSpPr>
            <p:cNvPr id="10" name="Rectangle 6"/>
            <p:cNvSpPr/>
            <p:nvPr/>
          </p:nvSpPr>
          <p:spPr>
            <a:xfrm>
              <a:off x="0" y="1066943"/>
              <a:ext cx="304800" cy="228814"/>
            </a:xfrm>
            <a:prstGeom prst="rect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ight Arrow 7"/>
            <p:cNvSpPr/>
            <p:nvPr/>
          </p:nvSpPr>
          <p:spPr>
            <a:xfrm>
              <a:off x="1905000" y="914400"/>
              <a:ext cx="7239000" cy="457629"/>
            </a:xfrm>
            <a:prstGeom prst="rightArrow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33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</p:sldLayoutIdLst>
  <p:transition spd="med"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7"/>
          <p:cNvGrpSpPr>
            <a:grpSpLocks/>
          </p:cNvGrpSpPr>
          <p:nvPr userDrawn="1"/>
        </p:nvGrpSpPr>
        <p:grpSpPr bwMode="auto">
          <a:xfrm>
            <a:off x="0" y="1066800"/>
            <a:ext cx="9144000" cy="685800"/>
            <a:chOff x="0" y="914400"/>
            <a:chExt cx="9144000" cy="686443"/>
          </a:xfrm>
        </p:grpSpPr>
        <p:sp>
          <p:nvSpPr>
            <p:cNvPr id="8" name="Rectangle 4"/>
            <p:cNvSpPr/>
            <p:nvPr/>
          </p:nvSpPr>
          <p:spPr>
            <a:xfrm>
              <a:off x="304800" y="914400"/>
              <a:ext cx="1600200" cy="4576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33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Modus</a:t>
              </a:r>
              <a:r>
                <a:rPr lang="en-US" sz="2400" b="1" dirty="0">
                  <a:solidFill>
                    <a:srgbClr val="333333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304800" y="1372029"/>
              <a:ext cx="2044700" cy="228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i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Driving Enterprise Transformation</a:t>
              </a:r>
            </a:p>
          </p:txBody>
        </p:sp>
        <p:sp>
          <p:nvSpPr>
            <p:cNvPr id="10" name="Rectangle 6"/>
            <p:cNvSpPr/>
            <p:nvPr/>
          </p:nvSpPr>
          <p:spPr>
            <a:xfrm>
              <a:off x="0" y="1066943"/>
              <a:ext cx="304800" cy="228814"/>
            </a:xfrm>
            <a:prstGeom prst="rect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ight Arrow 7"/>
            <p:cNvSpPr/>
            <p:nvPr/>
          </p:nvSpPr>
          <p:spPr>
            <a:xfrm>
              <a:off x="1905000" y="914400"/>
              <a:ext cx="7239000" cy="457629"/>
            </a:xfrm>
            <a:prstGeom prst="rightArrow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933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3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April 21, 2010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 spd="med" advClick="0" advTm="500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6"/>
          <p:cNvGrpSpPr>
            <a:grpSpLocks/>
          </p:cNvGrpSpPr>
          <p:nvPr/>
        </p:nvGrpSpPr>
        <p:grpSpPr bwMode="auto">
          <a:xfrm>
            <a:off x="0" y="990600"/>
            <a:ext cx="9144000" cy="684213"/>
            <a:chOff x="0" y="914400"/>
            <a:chExt cx="9144000" cy="684213"/>
          </a:xfrm>
        </p:grpSpPr>
        <p:sp>
          <p:nvSpPr>
            <p:cNvPr id="8" name="Rectangle 3"/>
            <p:cNvSpPr/>
            <p:nvPr/>
          </p:nvSpPr>
          <p:spPr>
            <a:xfrm>
              <a:off x="304800" y="914400"/>
              <a:ext cx="17526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3399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Modus</a:t>
              </a:r>
              <a:r>
                <a:rPr lang="en-US" sz="2400" b="1" dirty="0">
                  <a:solidFill>
                    <a:srgbClr val="333333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304800" y="1370013"/>
              <a:ext cx="1797050" cy="228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i="1" dirty="0">
                  <a:solidFill>
                    <a:srgbClr val="000066"/>
                  </a:solidFill>
                  <a:latin typeface="+mn-lt"/>
                  <a:cs typeface="Arial" pitchFamily="34" charset="0"/>
                </a:rPr>
                <a:t>Driving Enterprise Transformation</a:t>
              </a:r>
            </a:p>
          </p:txBody>
        </p:sp>
        <p:sp>
          <p:nvSpPr>
            <p:cNvPr id="10" name="Rectangle 5"/>
            <p:cNvSpPr/>
            <p:nvPr/>
          </p:nvSpPr>
          <p:spPr>
            <a:xfrm>
              <a:off x="0" y="1066800"/>
              <a:ext cx="304800" cy="228600"/>
            </a:xfrm>
            <a:prstGeom prst="rect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ight Arrow 6"/>
            <p:cNvSpPr/>
            <p:nvPr/>
          </p:nvSpPr>
          <p:spPr>
            <a:xfrm>
              <a:off x="2057400" y="914400"/>
              <a:ext cx="7086600" cy="457200"/>
            </a:xfrm>
            <a:prstGeom prst="rightArrow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138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Modern SOA</a:t>
            </a:r>
          </a:p>
        </p:txBody>
      </p:sp>
      <p:sp>
        <p:nvSpPr>
          <p:cNvPr id="10138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4037E0-FB76-47BE-B693-D78C19594994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B5CC30-DB44-4313-9003-58EC7B977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822325" y="2017713"/>
            <a:ext cx="7483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111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pPr algn="ctr"/>
            <a:r>
              <a:rPr lang="en-US" sz="3600"/>
              <a:t>Modern SOA Methodologies</a:t>
            </a:r>
          </a:p>
          <a:p>
            <a:pPr algn="ctr"/>
            <a:endParaRPr lang="en-US" sz="3200"/>
          </a:p>
          <a:p>
            <a:pPr algn="ctr"/>
            <a:r>
              <a:rPr lang="en-US" sz="2800"/>
              <a:t>Perspectives on SOC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590800" y="3962400"/>
            <a:ext cx="3657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Paul Buhler, PhD</a:t>
            </a:r>
          </a:p>
          <a:p>
            <a:pPr algn="ctr">
              <a:spcBef>
                <a:spcPct val="50000"/>
              </a:spcBef>
            </a:pPr>
            <a:r>
              <a:rPr lang="en-US"/>
              <a:t>Chief Scientist</a:t>
            </a:r>
          </a:p>
          <a:p>
            <a:pPr algn="ctr">
              <a:spcBef>
                <a:spcPct val="50000"/>
              </a:spcBef>
            </a:pPr>
            <a:r>
              <a:rPr lang="en-US"/>
              <a:t>Modus21</a:t>
            </a:r>
          </a:p>
          <a:p>
            <a:pPr algn="ctr"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r>
              <a:rPr lang="en-US" sz="1400"/>
              <a:t>April 21, 2010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Great Principles of Computing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Promoted by Prof. Peter Denning, NPS</a:t>
            </a:r>
          </a:p>
          <a:p>
            <a:r>
              <a:rPr lang="en-US"/>
              <a:t>Article of same title published CACM, 11/2003</a:t>
            </a:r>
          </a:p>
          <a:p>
            <a:r>
              <a:rPr lang="en-US"/>
              <a:t>The principles are of two kinds</a:t>
            </a:r>
          </a:p>
          <a:p>
            <a:pPr lvl="1"/>
            <a:r>
              <a:rPr lang="en-US"/>
              <a:t>Mechanics: how computations and computers work</a:t>
            </a:r>
          </a:p>
          <a:p>
            <a:pPr lvl="1"/>
            <a:r>
              <a:rPr lang="en-US"/>
              <a:t>Design: how to build them to work well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/>
              <a:t>5 Windows of Computing Mechanics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9" name="Picture 5" descr="greatprinci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16075"/>
            <a:ext cx="6019800" cy="4784725"/>
          </a:xfrm>
          <a:prstGeom prst="rect">
            <a:avLst/>
          </a:prstGeom>
          <a:noFill/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057400" y="6324600"/>
            <a:ext cx="6858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http://cs.gmu.edu/cne/pjd/GP/gp_summary.html</a:t>
            </a:r>
          </a:p>
          <a:p>
            <a:pPr>
              <a:spcBef>
                <a:spcPct val="30000"/>
              </a:spcBef>
            </a:pP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Primary SOC System Layers</a:t>
            </a:r>
          </a:p>
        </p:txBody>
      </p:sp>
      <p:sp>
        <p:nvSpPr>
          <p:cNvPr id="696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/>
              <a:t>Process – Business Architecture</a:t>
            </a:r>
          </a:p>
          <a:p>
            <a:pPr lvl="1"/>
            <a:r>
              <a:rPr lang="en-US" sz="2400"/>
              <a:t>Coordination + Recollection</a:t>
            </a:r>
          </a:p>
          <a:p>
            <a:pPr lvl="2"/>
            <a:r>
              <a:rPr lang="en-US" sz="2000"/>
              <a:t>BPMS (Business Process Management Suite)</a:t>
            </a:r>
          </a:p>
          <a:p>
            <a:r>
              <a:rPr lang="en-US" sz="2800"/>
              <a:t>Service – Application Architecture</a:t>
            </a:r>
          </a:p>
          <a:p>
            <a:pPr lvl="1"/>
            <a:r>
              <a:rPr lang="en-US" sz="2400"/>
              <a:t>Computation</a:t>
            </a:r>
          </a:p>
          <a:p>
            <a:pPr lvl="2"/>
            <a:r>
              <a:rPr lang="en-US" sz="2000"/>
              <a:t>SOA (Service-Oriented Architecture)</a:t>
            </a:r>
          </a:p>
          <a:p>
            <a:pPr lvl="3"/>
            <a:r>
              <a:rPr lang="en-US" sz="1800"/>
              <a:t>Standards, Specifications, Principles, Patterns and Practice</a:t>
            </a:r>
          </a:p>
          <a:p>
            <a:r>
              <a:rPr lang="en-US" sz="2800"/>
              <a:t>Mediation – Infrastructure Architecture</a:t>
            </a:r>
          </a:p>
          <a:p>
            <a:pPr lvl="1"/>
            <a:r>
              <a:rPr lang="en-US" sz="2400"/>
              <a:t>Communication</a:t>
            </a:r>
          </a:p>
          <a:p>
            <a:pPr lvl="2"/>
            <a:r>
              <a:rPr lang="en-US" sz="2000"/>
              <a:t>ESB (Enterprise Service Bus)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3400" y="5867400"/>
            <a:ext cx="815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Supporting Layers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9" name="Picture 4" descr="solutionar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0772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057400" y="6170613"/>
            <a:ext cx="6858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March/April 2007, IT Pro Magazine, “The Role of Solution Architects in Systems Integration”</a:t>
            </a:r>
            <a:r>
              <a:rPr lang="en-US"/>
              <a:t> </a:t>
            </a: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Supporting Principles</a:t>
            </a:r>
          </a:p>
        </p:txBody>
      </p:sp>
      <p:sp>
        <p:nvSpPr>
          <p:cNvPr id="727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Role of the two principles of Computing Design</a:t>
            </a:r>
          </a:p>
        </p:txBody>
      </p:sp>
      <p:pic>
        <p:nvPicPr>
          <p:cNvPr id="72709" name="Picture 5" descr="greatprinciplessixsev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41638"/>
            <a:ext cx="6024563" cy="1935162"/>
          </a:xfrm>
          <a:prstGeom prst="rect">
            <a:avLst/>
          </a:prstGeom>
          <a:noFill/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057400" y="6324600"/>
            <a:ext cx="6858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http://cs.gmu.edu/cne/pjd/GP/gp_summary.html</a:t>
            </a:r>
          </a:p>
          <a:p>
            <a:pPr>
              <a:spcBef>
                <a:spcPct val="30000"/>
              </a:spcBef>
            </a:pP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Commoditization of IT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Happening rapidly via virtualization technologies and cloud computing infrastructure</a:t>
            </a:r>
          </a:p>
          <a:p>
            <a:pPr>
              <a:lnSpc>
                <a:spcPct val="90000"/>
              </a:lnSpc>
            </a:pPr>
            <a:r>
              <a:rPr lang="en-US"/>
              <a:t>IT alone does not provide competitive advantage; IT becomes the platform upon which we execute our business processes.</a:t>
            </a:r>
          </a:p>
          <a:p>
            <a:pPr>
              <a:lnSpc>
                <a:spcPct val="90000"/>
              </a:lnSpc>
            </a:pPr>
            <a:r>
              <a:rPr lang="en-US"/>
              <a:t>The management science of Business Process Management (BPM) will become the differentiator.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Business Architecture</a:t>
            </a:r>
          </a:p>
        </p:txBody>
      </p:sp>
      <p:sp>
        <p:nvSpPr>
          <p:cNvPr id="860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Business Architecture and design requires us to shift focus to reflect the point of view of the business designers and owners rather than a myopic view on IT solution delivery.</a:t>
            </a:r>
          </a:p>
          <a:p>
            <a:pPr>
              <a:lnSpc>
                <a:spcPct val="90000"/>
              </a:lnSpc>
            </a:pPr>
            <a:r>
              <a:rPr lang="en-US" sz="2400"/>
              <a:t>This point of view begins with business motivations, includes key business execution elements – such as operating model, capabilities, value chains, processes, and organizational models – and transcends information technology representations, such as business services, rules, events and information models. </a:t>
            </a:r>
          </a:p>
          <a:p>
            <a:pPr>
              <a:lnSpc>
                <a:spcPct val="90000"/>
              </a:lnSpc>
            </a:pPr>
            <a:r>
              <a:rPr lang="en-US" sz="2400"/>
              <a:t>The value of SOA needs to be measured in relation to Business Goals and Objectives. 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Process Types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/>
              <a:t>All processes are not created equal!</a:t>
            </a:r>
          </a:p>
        </p:txBody>
      </p:sp>
      <p:pic>
        <p:nvPicPr>
          <p:cNvPr id="73731" name="Picture 5" descr="processVariet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392363"/>
            <a:ext cx="6958012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Problem Spaces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b="1"/>
          </a:p>
          <a:p>
            <a:r>
              <a:rPr lang="en-US" b="1"/>
              <a:t>Simple </a:t>
            </a:r>
            <a:r>
              <a:rPr lang="en-US"/>
              <a:t>= easily knowable.</a:t>
            </a:r>
            <a:endParaRPr lang="en-US" b="1"/>
          </a:p>
          <a:p>
            <a:r>
              <a:rPr lang="en-US" b="1"/>
              <a:t>Complicated </a:t>
            </a:r>
            <a:r>
              <a:rPr lang="en-US"/>
              <a:t>= not simple, but still knowable.</a:t>
            </a:r>
            <a:endParaRPr lang="en-US" b="1"/>
          </a:p>
          <a:p>
            <a:r>
              <a:rPr lang="en-US" b="1"/>
              <a:t>Complex </a:t>
            </a:r>
            <a:r>
              <a:rPr lang="en-US"/>
              <a:t>= not fully knowable, but reasonably predictable.</a:t>
            </a:r>
            <a:endParaRPr lang="en-US" b="1"/>
          </a:p>
          <a:p>
            <a:r>
              <a:rPr lang="en-US" b="1"/>
              <a:t>Chaotic </a:t>
            </a:r>
            <a:r>
              <a:rPr lang="en-US"/>
              <a:t>= neither knowable nor predictable.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505200" y="6324600"/>
            <a:ext cx="5454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http://www.noop.nl/2008/08/simple-vs-complicated-vs-complex-vs-chaotic.html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Another Perspective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3" name="Picture 4" descr="imag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133600"/>
            <a:ext cx="29765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Presentation Overview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Architectural Layering</a:t>
            </a:r>
          </a:p>
          <a:p>
            <a:r>
              <a:rPr lang="en-US"/>
              <a:t>Traditional vs. Distributed Systems Assumptions</a:t>
            </a:r>
          </a:p>
          <a:p>
            <a:r>
              <a:rPr lang="en-US"/>
              <a:t>Great Principles of Computing</a:t>
            </a:r>
          </a:p>
          <a:p>
            <a:r>
              <a:rPr lang="en-US"/>
              <a:t>Importance of Business Architecture</a:t>
            </a:r>
          </a:p>
          <a:p>
            <a:r>
              <a:rPr lang="en-US"/>
              <a:t>Process Perspectives</a:t>
            </a:r>
          </a:p>
          <a:p>
            <a:r>
              <a:rPr lang="en-US"/>
              <a:t>Contemporary SOC Platform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Solution Spaces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7" name="Picture 4" descr="imag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133600"/>
            <a:ext cx="3006725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Beyond Orchestration</a:t>
            </a:r>
          </a:p>
        </p:txBody>
      </p:sp>
      <p:sp>
        <p:nvSpPr>
          <p:cNvPr id="798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Collaboration</a:t>
            </a:r>
          </a:p>
          <a:p>
            <a:pPr lvl="1"/>
            <a:r>
              <a:rPr lang="en-US"/>
              <a:t>Software support for knowledge workers</a:t>
            </a:r>
          </a:p>
          <a:p>
            <a:pPr lvl="1"/>
            <a:r>
              <a:rPr lang="en-US"/>
              <a:t>Enterprise 2.0 social software is enabling technology</a:t>
            </a:r>
          </a:p>
          <a:p>
            <a:r>
              <a:rPr lang="en-US"/>
              <a:t>Creative Processes</a:t>
            </a:r>
          </a:p>
          <a:p>
            <a:pPr lvl="1"/>
            <a:r>
              <a:rPr lang="en-US"/>
              <a:t>Dynamic BPM</a:t>
            </a:r>
          </a:p>
          <a:p>
            <a:pPr lvl="1"/>
            <a:r>
              <a:rPr lang="en-US"/>
              <a:t>Assembly of process fragments @ runtime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Dealing with the Unexpected</a:t>
            </a:r>
          </a:p>
        </p:txBody>
      </p:sp>
      <p:sp>
        <p:nvSpPr>
          <p:cNvPr id="808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To the mix of BPM, SOA, ESB we need to add EDA (Event Driven Architecture)</a:t>
            </a:r>
          </a:p>
          <a:p>
            <a:r>
              <a:rPr lang="en-US"/>
              <a:t>EDA – production, detection, consumption of, and reaction to events</a:t>
            </a:r>
          </a:p>
          <a:p>
            <a:r>
              <a:rPr lang="en-US"/>
              <a:t>EDA provides the means of creating sense and respond systems</a:t>
            </a:r>
          </a:p>
          <a:p>
            <a:pPr lvl="1"/>
            <a:r>
              <a:rPr lang="en-US"/>
              <a:t>Not just reactively, but proactively when combined with EDM (Enterprise Decision Mgmt)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Enterprise Decision Management</a:t>
            </a:r>
          </a:p>
        </p:txBody>
      </p:sp>
      <p:sp>
        <p:nvSpPr>
          <p:cNvPr id="829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Enterprise Decision Management (EDM)</a:t>
            </a:r>
          </a:p>
          <a:p>
            <a:pPr lvl="1"/>
            <a:r>
              <a:rPr lang="en-US"/>
              <a:t>business rule management systems and engines, data mining and predictive analytics technology, decision services in an SOA and adaptive control and optimization </a:t>
            </a:r>
          </a:p>
          <a:p>
            <a:r>
              <a:rPr lang="en-US"/>
              <a:t>EDM is at the essence of the 5</a:t>
            </a:r>
            <a:r>
              <a:rPr lang="en-US" baseline="30000"/>
              <a:t>th</a:t>
            </a:r>
            <a:r>
              <a:rPr lang="en-US"/>
              <a:t> Principle of Computing Mechanics </a:t>
            </a:r>
          </a:p>
          <a:p>
            <a:pPr lvl="1"/>
            <a:r>
              <a:rPr lang="en-US"/>
              <a:t>Automation</a:t>
            </a:r>
          </a:p>
          <a:p>
            <a:pPr lvl="2"/>
            <a:r>
              <a:rPr lang="en-US"/>
              <a:t>Performance of cognitive tasks by computer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Contemporary SOC Platform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1" name="Picture 4" descr="osoa_arch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75438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057400" y="6170613"/>
            <a:ext cx="685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Open Source SOA, ISBN-10: 1933988541, pg 16 </a:t>
            </a:r>
          </a:p>
          <a:p>
            <a:pPr algn="r">
              <a:spcBef>
                <a:spcPct val="50000"/>
              </a:spcBef>
            </a:pPr>
            <a:endParaRPr lang="en-US" sz="12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Principles and Platform</a:t>
            </a:r>
          </a:p>
        </p:txBody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285" name="Picture 5" descr="overlayPrinciplesOnSO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43800" cy="46545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Summary and Conclusion</a:t>
            </a:r>
          </a:p>
        </p:txBody>
      </p:sp>
      <p:sp>
        <p:nvSpPr>
          <p:cNvPr id="870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Great Principles of Computing are useful in helping us think about SOC</a:t>
            </a:r>
          </a:p>
          <a:p>
            <a:pPr>
              <a:lnSpc>
                <a:spcPct val="90000"/>
              </a:lnSpc>
            </a:pPr>
            <a:r>
              <a:rPr lang="en-US"/>
              <a:t>SOC can be viewed as a system of systems</a:t>
            </a:r>
          </a:p>
          <a:p>
            <a:pPr lvl="1">
              <a:lnSpc>
                <a:spcPct val="90000"/>
              </a:lnSpc>
            </a:pPr>
            <a:r>
              <a:rPr lang="en-US"/>
              <a:t>Each system has primary responsibility for fulfilling the intent of one of the Great Principles of Computing.</a:t>
            </a:r>
          </a:p>
          <a:p>
            <a:pPr lvl="1">
              <a:lnSpc>
                <a:spcPct val="90000"/>
              </a:lnSpc>
            </a:pPr>
            <a:r>
              <a:rPr lang="en-US"/>
              <a:t>It is through this synergistic interaction that the system fulfills its intent of delivering business value. </a:t>
            </a:r>
          </a:p>
          <a:p>
            <a:pPr lvl="1">
              <a:lnSpc>
                <a:spcPct val="90000"/>
              </a:lnSpc>
            </a:pPr>
            <a:r>
              <a:rPr lang="en-US"/>
              <a:t>The whole is greater than the sum of its parts.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Pace of Change in Society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/>
              <a:t>Layering is natural occurring</a:t>
            </a:r>
          </a:p>
          <a:p>
            <a:r>
              <a:rPr lang="en-US" i="1"/>
              <a:t>Clock of the Long Now</a:t>
            </a:r>
            <a:r>
              <a:rPr lang="en-US"/>
              <a:t> presents </a:t>
            </a:r>
            <a:br>
              <a:rPr lang="en-US"/>
            </a:br>
            <a:r>
              <a:rPr lang="en-US"/>
              <a:t>the idea of societal layers</a:t>
            </a:r>
          </a:p>
          <a:p>
            <a:r>
              <a:rPr lang="en-US"/>
              <a:t>As described by Peter Morville, </a:t>
            </a:r>
            <a:br>
              <a:rPr lang="en-US"/>
            </a:br>
            <a:r>
              <a:rPr lang="en-US"/>
              <a:t>“The slow layers provide </a:t>
            </a:r>
            <a:br>
              <a:rPr lang="en-US"/>
            </a:br>
            <a:r>
              <a:rPr lang="en-US"/>
              <a:t>stability. The fast layers drive </a:t>
            </a:r>
            <a:br>
              <a:rPr lang="en-US"/>
            </a:br>
            <a:r>
              <a:rPr lang="en-US"/>
              <a:t>innovation.”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191000" y="6170613"/>
            <a:ext cx="4724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http://semanticstudios.com/publications/semantics/000003.php</a:t>
            </a:r>
          </a:p>
          <a:p>
            <a:pPr algn="r">
              <a:spcBef>
                <a:spcPct val="50000"/>
              </a:spcBef>
            </a:pPr>
            <a:endParaRPr lang="en-US"/>
          </a:p>
        </p:txBody>
      </p:sp>
      <p:pic>
        <p:nvPicPr>
          <p:cNvPr id="53254" name="Picture 6" descr="sociallay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600200"/>
            <a:ext cx="2197100" cy="42116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Standards are Layered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/>
              <a:t>Standards define a point of homogeneity amongst vendor products above which vendors build their value-added feature sets to differentiate their products in the marketplace. </a:t>
            </a:r>
          </a:p>
          <a:p>
            <a:r>
              <a:rPr lang="en-US" sz="2800"/>
              <a:t>Standards work by freezing innovation at one level, allowing more of it at higher levels.</a:t>
            </a:r>
          </a:p>
          <a:p>
            <a:r>
              <a:rPr lang="en-US" sz="2800"/>
              <a:t>Standardization works from the bottom up, from more basic and broadly-used technologies to more sophisticated and narrowly-used ones. </a:t>
            </a:r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Layered Standards</a:t>
            </a:r>
          </a:p>
        </p:txBody>
      </p:sp>
      <p:pic>
        <p:nvPicPr>
          <p:cNvPr id="57346" name="Picture 5"/>
          <p:cNvPicPr>
            <a:picLocks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752600"/>
            <a:ext cx="6172200" cy="4465638"/>
          </a:xfrm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191000" y="6170613"/>
            <a:ext cx="4724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Web Services Platform Architecture, ISBN-10: 0131488740, pg 34</a:t>
            </a:r>
            <a:r>
              <a:rPr lang="en-US"/>
              <a:t> </a:t>
            </a: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Architectures are Layered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5" name="Picture 5" descr="systemsolutionpyram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93863"/>
            <a:ext cx="61722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057400" y="6170613"/>
            <a:ext cx="6858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March/April 2007, IT Pro Magazine, “The Role of Solution Architects in Systems Integration”</a:t>
            </a:r>
            <a:r>
              <a:rPr lang="en-US"/>
              <a:t> </a:t>
            </a: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Changing Systems Assumptions</a:t>
            </a:r>
          </a:p>
        </p:txBody>
      </p:sp>
      <p:pic>
        <p:nvPicPr>
          <p:cNvPr id="61442" name="Picture 4" descr="evolving system assumptions"/>
          <p:cNvPicPr>
            <a:picLocks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236788"/>
            <a:ext cx="7696200" cy="1601787"/>
          </a:xfrm>
        </p:spPr>
      </p:pic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600200" y="3886200"/>
            <a:ext cx="502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Transaction		|  Compensation</a:t>
            </a:r>
          </a:p>
          <a:p>
            <a:r>
              <a:rPr lang="en-US"/>
              <a:t>Design			|  Architecture</a:t>
            </a:r>
          </a:p>
          <a:p>
            <a:r>
              <a:rPr lang="en-US"/>
              <a:t>Creational		|  Compositional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057400" y="6170613"/>
            <a:ext cx="685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Software Architect Bootcamp, ISBN-10: 0131412272, pg 13 </a:t>
            </a:r>
          </a:p>
          <a:p>
            <a:pPr algn="r">
              <a:spcBef>
                <a:spcPct val="50000"/>
              </a:spcBef>
            </a:pPr>
            <a:endParaRPr lang="en-US" sz="12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A Study of Contrasts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1" name="Picture 4" descr="innovation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33613"/>
            <a:ext cx="768191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057400" y="6170613"/>
            <a:ext cx="685800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sz="1200">
                <a:solidFill>
                  <a:srgbClr val="002060"/>
                </a:solidFill>
              </a:rPr>
              <a:t>http://semanticstudios.com/publications/semantics/000005.php</a:t>
            </a:r>
          </a:p>
          <a:p>
            <a:pPr>
              <a:spcBef>
                <a:spcPct val="30000"/>
              </a:spcBef>
            </a:pPr>
            <a:endParaRPr lang="en-US" sz="1200">
              <a:solidFill>
                <a:srgbClr val="002060"/>
              </a:solidFill>
            </a:endParaRPr>
          </a:p>
          <a:p>
            <a:pPr algn="r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sz="4400"/>
              <a:t>Transitioning from…</a:t>
            </a:r>
            <a:endParaRPr lang="en-US"/>
          </a:p>
          <a:p>
            <a:r>
              <a:rPr lang="en-US"/>
              <a:t>Traditional/Creational View</a:t>
            </a:r>
          </a:p>
          <a:p>
            <a:pPr lvl="1">
              <a:buFont typeface="Arial" charset="0"/>
              <a:buNone/>
            </a:pPr>
            <a:r>
              <a:rPr lang="en-US"/>
              <a:t>Application = Data Structures + Algorithms</a:t>
            </a:r>
          </a:p>
          <a:p>
            <a:pPr lvl="1">
              <a:buFont typeface="Arial" charset="0"/>
              <a:buNone/>
            </a:pPr>
            <a:r>
              <a:rPr lang="en-US" sz="4400"/>
              <a:t>To…</a:t>
            </a:r>
          </a:p>
          <a:p>
            <a:r>
              <a:rPr lang="en-US"/>
              <a:t>Distributed/Compositional View</a:t>
            </a:r>
          </a:p>
          <a:p>
            <a:pPr lvl="1">
              <a:buFont typeface="Arial" charset="0"/>
              <a:buNone/>
            </a:pPr>
            <a:r>
              <a:rPr lang="en-US"/>
              <a:t>Application = Computation + Coordination</a:t>
            </a:r>
          </a:p>
        </p:txBody>
      </p:sp>
      <p:sp>
        <p:nvSpPr>
          <p:cNvPr id="65538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Embracing Change</a:t>
            </a:r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884</Words>
  <Application>Microsoft Office PowerPoint</Application>
  <PresentationFormat>On-screen Show (4:3)</PresentationFormat>
  <Paragraphs>141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Arial Unicode MS</vt:lpstr>
      <vt:lpstr>1_Office Theme</vt:lpstr>
      <vt:lpstr>2_Office Theme</vt:lpstr>
      <vt:lpstr>Office Theme</vt:lpstr>
      <vt:lpstr>Slide 1</vt:lpstr>
      <vt:lpstr>Presentation Overview</vt:lpstr>
      <vt:lpstr>Pace of Change in Society</vt:lpstr>
      <vt:lpstr>Standards are Layered</vt:lpstr>
      <vt:lpstr>Layered Standards</vt:lpstr>
      <vt:lpstr>Architectures are Layered</vt:lpstr>
      <vt:lpstr>Changing Systems Assumptions</vt:lpstr>
      <vt:lpstr>A Study of Contrasts</vt:lpstr>
      <vt:lpstr>Embracing Change</vt:lpstr>
      <vt:lpstr>Great Principles of Computing</vt:lpstr>
      <vt:lpstr>5 Windows of Computing Mechanics</vt:lpstr>
      <vt:lpstr>Primary SOC System Layers</vt:lpstr>
      <vt:lpstr>Supporting Layers</vt:lpstr>
      <vt:lpstr>Supporting Principles</vt:lpstr>
      <vt:lpstr>Commoditization of IT</vt:lpstr>
      <vt:lpstr>Business Architecture</vt:lpstr>
      <vt:lpstr>Process Types</vt:lpstr>
      <vt:lpstr>Problem Spaces</vt:lpstr>
      <vt:lpstr>Another Perspective</vt:lpstr>
      <vt:lpstr>Solution Spaces</vt:lpstr>
      <vt:lpstr>Beyond Orchestration</vt:lpstr>
      <vt:lpstr>Dealing with the Unexpected</vt:lpstr>
      <vt:lpstr>Enterprise Decision Management</vt:lpstr>
      <vt:lpstr>Contemporary SOC Platform</vt:lpstr>
      <vt:lpstr>Principles and Platform</vt:lpstr>
      <vt:lpstr>Summary and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Modus21 Capabilities (Draft V I)</dc:title>
  <dc:creator>Joseph Platenkamp</dc:creator>
  <cp:lastModifiedBy>Paul Buhler</cp:lastModifiedBy>
  <cp:revision>324</cp:revision>
  <dcterms:created xsi:type="dcterms:W3CDTF">2009-11-23T21:10:14Z</dcterms:created>
  <dcterms:modified xsi:type="dcterms:W3CDTF">2010-04-19T16:51:24Z</dcterms:modified>
</cp:coreProperties>
</file>