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otte Graham (cb6g19)" userId="d9f4ed28-8d3a-4adb-9419-dbed8783db1d" providerId="ADAL" clId="{B0E1B792-8995-4634-AE4B-A904D7273EC6}"/>
    <pc:docChg chg="undo custSel addSld delSld modSld">
      <pc:chgData name="Charlotte Graham (cb6g19)" userId="d9f4ed28-8d3a-4adb-9419-dbed8783db1d" providerId="ADAL" clId="{B0E1B792-8995-4634-AE4B-A904D7273EC6}" dt="2023-03-09T10:28:59.651" v="869" actId="20577"/>
      <pc:docMkLst>
        <pc:docMk/>
      </pc:docMkLst>
      <pc:sldChg chg="modSp mod">
        <pc:chgData name="Charlotte Graham (cb6g19)" userId="d9f4ed28-8d3a-4adb-9419-dbed8783db1d" providerId="ADAL" clId="{B0E1B792-8995-4634-AE4B-A904D7273EC6}" dt="2023-03-09T10:21:29.191" v="524" actId="1036"/>
        <pc:sldMkLst>
          <pc:docMk/>
          <pc:sldMk cId="1605360871" sldId="260"/>
        </pc:sldMkLst>
        <pc:spChg chg="mod">
          <ac:chgData name="Charlotte Graham (cb6g19)" userId="d9f4ed28-8d3a-4adb-9419-dbed8783db1d" providerId="ADAL" clId="{B0E1B792-8995-4634-AE4B-A904D7273EC6}" dt="2023-03-09T10:21:29.191" v="524" actId="1036"/>
          <ac:spMkLst>
            <pc:docMk/>
            <pc:sldMk cId="1605360871" sldId="260"/>
            <ac:spMk id="9" creationId="{FF73F33B-EFB4-061F-582B-CB373C9DCC7A}"/>
          </ac:spMkLst>
        </pc:spChg>
      </pc:sldChg>
      <pc:sldChg chg="modSp new mod">
        <pc:chgData name="Charlotte Graham (cb6g19)" userId="d9f4ed28-8d3a-4adb-9419-dbed8783db1d" providerId="ADAL" clId="{B0E1B792-8995-4634-AE4B-A904D7273EC6}" dt="2023-03-09T10:20:53.010" v="521" actId="20577"/>
        <pc:sldMkLst>
          <pc:docMk/>
          <pc:sldMk cId="2650701105" sldId="261"/>
        </pc:sldMkLst>
        <pc:spChg chg="mod">
          <ac:chgData name="Charlotte Graham (cb6g19)" userId="d9f4ed28-8d3a-4adb-9419-dbed8783db1d" providerId="ADAL" clId="{B0E1B792-8995-4634-AE4B-A904D7273EC6}" dt="2023-03-08T11:54:57.915" v="14" actId="20577"/>
          <ac:spMkLst>
            <pc:docMk/>
            <pc:sldMk cId="2650701105" sldId="261"/>
            <ac:spMk id="2" creationId="{BDDBB8B1-BB2F-3B13-F80A-B354A781DC26}"/>
          </ac:spMkLst>
        </pc:spChg>
        <pc:spChg chg="mod">
          <ac:chgData name="Charlotte Graham (cb6g19)" userId="d9f4ed28-8d3a-4adb-9419-dbed8783db1d" providerId="ADAL" clId="{B0E1B792-8995-4634-AE4B-A904D7273EC6}" dt="2023-03-09T10:20:53.010" v="521" actId="20577"/>
          <ac:spMkLst>
            <pc:docMk/>
            <pc:sldMk cId="2650701105" sldId="261"/>
            <ac:spMk id="3" creationId="{341EF456-A5CF-F0EC-C186-A0AD4788FDB8}"/>
          </ac:spMkLst>
        </pc:spChg>
      </pc:sldChg>
      <pc:sldChg chg="new del">
        <pc:chgData name="Charlotte Graham (cb6g19)" userId="d9f4ed28-8d3a-4adb-9419-dbed8783db1d" providerId="ADAL" clId="{B0E1B792-8995-4634-AE4B-A904D7273EC6}" dt="2023-03-08T11:54:48.759" v="1" actId="680"/>
        <pc:sldMkLst>
          <pc:docMk/>
          <pc:sldMk cId="3319068725" sldId="261"/>
        </pc:sldMkLst>
      </pc:sldChg>
      <pc:sldChg chg="modSp new mod">
        <pc:chgData name="Charlotte Graham (cb6g19)" userId="d9f4ed28-8d3a-4adb-9419-dbed8783db1d" providerId="ADAL" clId="{B0E1B792-8995-4634-AE4B-A904D7273EC6}" dt="2023-03-09T10:28:59.651" v="869" actId="20577"/>
        <pc:sldMkLst>
          <pc:docMk/>
          <pc:sldMk cId="1109078023" sldId="262"/>
        </pc:sldMkLst>
        <pc:spChg chg="mod">
          <ac:chgData name="Charlotte Graham (cb6g19)" userId="d9f4ed28-8d3a-4adb-9419-dbed8783db1d" providerId="ADAL" clId="{B0E1B792-8995-4634-AE4B-A904D7273EC6}" dt="2023-03-09T10:25:14.894" v="536" actId="20577"/>
          <ac:spMkLst>
            <pc:docMk/>
            <pc:sldMk cId="1109078023" sldId="262"/>
            <ac:spMk id="2" creationId="{2A030850-7EA4-59EC-7D82-01C737A88FC5}"/>
          </ac:spMkLst>
        </pc:spChg>
        <pc:spChg chg="mod">
          <ac:chgData name="Charlotte Graham (cb6g19)" userId="d9f4ed28-8d3a-4adb-9419-dbed8783db1d" providerId="ADAL" clId="{B0E1B792-8995-4634-AE4B-A904D7273EC6}" dt="2023-03-09T10:28:59.651" v="869" actId="20577"/>
          <ac:spMkLst>
            <pc:docMk/>
            <pc:sldMk cId="1109078023" sldId="262"/>
            <ac:spMk id="3" creationId="{2BAEE692-99AE-13EC-4201-9EFCC4029E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8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9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3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5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6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9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2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60358-FDFD-983C-7564-6B61C7529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Forest Fire Simulation Modelling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1A118-EDCC-88C5-7AE5-E804DC87B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Charlotte Graham</a:t>
            </a:r>
          </a:p>
          <a:p>
            <a:pPr algn="l"/>
            <a:r>
              <a:rPr lang="en-US" dirty="0"/>
              <a:t>Ben Lumsden</a:t>
            </a:r>
          </a:p>
          <a:p>
            <a:pPr algn="l"/>
            <a:r>
              <a:rPr lang="en-US" dirty="0"/>
              <a:t>Roberto Martinez</a:t>
            </a:r>
            <a:endParaRPr lang="en-GB" dirty="0"/>
          </a:p>
        </p:txBody>
      </p:sp>
      <p:pic>
        <p:nvPicPr>
          <p:cNvPr id="18" name="Picture 3" descr="Colorful paint pigments">
            <a:extLst>
              <a:ext uri="{FF2B5EF4-FFF2-40B4-BE49-F238E27FC236}">
                <a16:creationId xmlns:a16="http://schemas.microsoft.com/office/drawing/2014/main" id="{AD4B5A8A-0748-563E-F418-A78F5470C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1" r="57702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66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063F-18E6-9724-1F26-7E5BF0F1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68C0-7A76-583D-92BE-BC93CF2A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Drossel</a:t>
            </a:r>
            <a:r>
              <a:rPr lang="en-US" dirty="0"/>
              <a:t> and </a:t>
            </a:r>
            <a:r>
              <a:rPr lang="en-US" dirty="0" err="1"/>
              <a:t>Schwabl</a:t>
            </a:r>
            <a:r>
              <a:rPr lang="en-US" dirty="0"/>
              <a:t> (1992) Model is defined on a 2D grid. A cell can be:</a:t>
            </a:r>
          </a:p>
          <a:p>
            <a:pPr lvl="1"/>
            <a:r>
              <a:rPr lang="en-US" dirty="0"/>
              <a:t>Occupied by tree</a:t>
            </a:r>
          </a:p>
          <a:p>
            <a:pPr lvl="1"/>
            <a:r>
              <a:rPr lang="en-US" dirty="0"/>
              <a:t>Empty</a:t>
            </a:r>
          </a:p>
          <a:p>
            <a:pPr lvl="1"/>
            <a:r>
              <a:rPr lang="en-US" dirty="0"/>
              <a:t>Burning</a:t>
            </a:r>
          </a:p>
          <a:p>
            <a:r>
              <a:rPr lang="en-US" dirty="0"/>
              <a:t>The model has four rules:</a:t>
            </a:r>
          </a:p>
          <a:p>
            <a:pPr lvl="1"/>
            <a:r>
              <a:rPr lang="en-US" dirty="0"/>
              <a:t>A burning cell turns into an empty cell</a:t>
            </a:r>
          </a:p>
          <a:p>
            <a:pPr lvl="1"/>
            <a:r>
              <a:rPr lang="en-US" dirty="0"/>
              <a:t>A tree will burn if at least one neighbor is burning</a:t>
            </a:r>
          </a:p>
          <a:p>
            <a:pPr lvl="1"/>
            <a:r>
              <a:rPr lang="en-US" dirty="0"/>
              <a:t>A tree ignites with probability f even if no neighbor is burning</a:t>
            </a:r>
          </a:p>
          <a:p>
            <a:pPr lvl="1"/>
            <a:r>
              <a:rPr lang="en-US" dirty="0"/>
              <a:t>An empty space fills with a tree with probability 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73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15C0-B720-F383-F274-7FBB3776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2441"/>
            <a:ext cx="9906000" cy="1382156"/>
          </a:xfrm>
        </p:spPr>
        <p:txBody>
          <a:bodyPr/>
          <a:lstStyle/>
          <a:p>
            <a:r>
              <a:rPr lang="en-US" dirty="0"/>
              <a:t>Our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4CF6-5FBE-8199-C233-BE54A5F2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dirty="0" err="1"/>
              <a:t>Drossel</a:t>
            </a:r>
            <a:r>
              <a:rPr lang="en-US" dirty="0"/>
              <a:t> and </a:t>
            </a:r>
            <a:r>
              <a:rPr lang="en-US" dirty="0" err="1"/>
              <a:t>Schwabl</a:t>
            </a:r>
            <a:r>
              <a:rPr lang="en-US" dirty="0"/>
              <a:t>, but each cell on our grid can be:</a:t>
            </a:r>
          </a:p>
          <a:p>
            <a:pPr lvl="1"/>
            <a:r>
              <a:rPr lang="en-US" dirty="0"/>
              <a:t>Empty</a:t>
            </a:r>
          </a:p>
          <a:p>
            <a:pPr lvl="1"/>
            <a:r>
              <a:rPr lang="en-US" dirty="0"/>
              <a:t>Occupied by a tree</a:t>
            </a:r>
          </a:p>
          <a:p>
            <a:pPr lvl="1"/>
            <a:r>
              <a:rPr lang="en-US" dirty="0"/>
              <a:t>Occupied by a settlement</a:t>
            </a:r>
          </a:p>
          <a:p>
            <a:pPr lvl="1"/>
            <a:r>
              <a:rPr lang="en-US" dirty="0"/>
              <a:t>Burning</a:t>
            </a:r>
          </a:p>
          <a:p>
            <a:pPr lvl="1"/>
            <a:r>
              <a:rPr lang="en-US" dirty="0"/>
              <a:t>Burnt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46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A05517C-022D-5389-2891-4A316A07B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92" y="987425"/>
            <a:ext cx="5742191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65CB1-43B0-9259-7735-683633145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1915557"/>
            <a:ext cx="3932237" cy="3811588"/>
          </a:xfrm>
        </p:spPr>
        <p:txBody>
          <a:bodyPr/>
          <a:lstStyle/>
          <a:p>
            <a:r>
              <a:rPr lang="en-US" sz="2000" dirty="0"/>
              <a:t>The probability of a tree catching fire is inversely proportional to the distance away from a tree on fire.</a:t>
            </a:r>
          </a:p>
          <a:p>
            <a:r>
              <a:rPr lang="en-US" sz="2000" dirty="0"/>
              <a:t>The trees that are one cell away from that one on fire have a 0.8 chance, those two cells away have a 0.05 chance and those three cells away have 0.02 chance.</a:t>
            </a:r>
            <a:endParaRPr lang="en-GB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73F33B-EFB4-061F-582B-CB373C9D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49937"/>
            <a:ext cx="9906000" cy="1382156"/>
          </a:xfrm>
        </p:spPr>
        <p:txBody>
          <a:bodyPr anchor="ctr">
            <a:normAutofit/>
          </a:bodyPr>
          <a:lstStyle/>
          <a:p>
            <a:r>
              <a:rPr lang="en-US" sz="4400" dirty="0"/>
              <a:t>Our Model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60536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B8B1-BB2F-3B13-F80A-B354A781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F456-A5CF-F0EC-C186-A0AD4788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introduced settlements into the forest in order to measure how they could be best protected.</a:t>
            </a:r>
          </a:p>
          <a:p>
            <a:r>
              <a:rPr lang="en-US" dirty="0"/>
              <a:t>The settlements were placed randomly over the grid in clusters.</a:t>
            </a:r>
          </a:p>
          <a:p>
            <a:r>
              <a:rPr lang="en-US" dirty="0"/>
              <a:t>We tried different methods to protect the settlements:</a:t>
            </a:r>
          </a:p>
          <a:p>
            <a:pPr lvl="1"/>
            <a:r>
              <a:rPr lang="en-US" dirty="0"/>
              <a:t>Firebreak – all biomass removed in cells around the settlements</a:t>
            </a:r>
          </a:p>
          <a:p>
            <a:pPr lvl="1"/>
            <a:r>
              <a:rPr lang="en-US" dirty="0" err="1"/>
              <a:t>Fuelbreak</a:t>
            </a:r>
            <a:r>
              <a:rPr lang="en-US" dirty="0"/>
              <a:t> – biomass is reduced in cells around the settlements</a:t>
            </a:r>
          </a:p>
          <a:p>
            <a:pPr lvl="1"/>
            <a:r>
              <a:rPr lang="en-US" dirty="0"/>
              <a:t>Watering – watering at the fire edge around the settlements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70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0850-7EA4-59EC-7D82-01C737A8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Firebreak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E692-99AE-13EC-4201-9EFCC402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experimented with different shapes of fire breaks to see which was the most effective.</a:t>
            </a:r>
          </a:p>
          <a:p>
            <a:r>
              <a:rPr lang="en-US" dirty="0"/>
              <a:t>We experimented with different densities of tree removal to investigate the minimum number of trees that could be reduced whilst still </a:t>
            </a:r>
            <a:r>
              <a:rPr lang="en-US"/>
              <a:t>being effective.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07802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Univers Condensed Light</vt:lpstr>
      <vt:lpstr>Walbaum Display Light</vt:lpstr>
      <vt:lpstr>AngleLinesVTI</vt:lpstr>
      <vt:lpstr>Forest Fire Simulation Modelling</vt:lpstr>
      <vt:lpstr>Existing Models</vt:lpstr>
      <vt:lpstr>Our Model</vt:lpstr>
      <vt:lpstr>Our Model</vt:lpstr>
      <vt:lpstr>OUR Model</vt:lpstr>
      <vt:lpstr>Firebreak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Fire Simulation Modelling</dc:title>
  <dc:creator>Charlotte Graham (cb6g19)</dc:creator>
  <cp:lastModifiedBy>Charlotte Graham (cb6g19)</cp:lastModifiedBy>
  <cp:revision>1</cp:revision>
  <dcterms:created xsi:type="dcterms:W3CDTF">2023-03-07T17:28:09Z</dcterms:created>
  <dcterms:modified xsi:type="dcterms:W3CDTF">2023-03-09T10:29:05Z</dcterms:modified>
</cp:coreProperties>
</file>