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68" r:id="rId6"/>
    <p:sldId id="269" r:id="rId7"/>
    <p:sldId id="267" r:id="rId8"/>
    <p:sldId id="265" r:id="rId9"/>
    <p:sldId id="261" r:id="rId10"/>
    <p:sldId id="266" r:id="rId11"/>
    <p:sldId id="260" r:id="rId12"/>
    <p:sldId id="270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7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06B35-0798-404E-8D4F-BA93EE9988E8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F6018A-C9EA-4C27-9B0E-04029B7B2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29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DEEF7-0440-45F8-9179-994A5174B58C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E1C0-402B-45C6-B795-D24A6F6D2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86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DEEF7-0440-45F8-9179-994A5174B58C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E1C0-402B-45C6-B795-D24A6F6D2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4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DEEF7-0440-45F8-9179-994A5174B58C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E1C0-402B-45C6-B795-D24A6F6D2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32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DEEF7-0440-45F8-9179-994A5174B58C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E1C0-402B-45C6-B795-D24A6F6D2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06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DEEF7-0440-45F8-9179-994A5174B58C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E1C0-402B-45C6-B795-D24A6F6D2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58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DEEF7-0440-45F8-9179-994A5174B58C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E1C0-402B-45C6-B795-D24A6F6D2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0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DEEF7-0440-45F8-9179-994A5174B58C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E1C0-402B-45C6-B795-D24A6F6D2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87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DEEF7-0440-45F8-9179-994A5174B58C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E1C0-402B-45C6-B795-D24A6F6D2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0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DEEF7-0440-45F8-9179-994A5174B58C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E1C0-402B-45C6-B795-D24A6F6D2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92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DEEF7-0440-45F8-9179-994A5174B58C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E1C0-402B-45C6-B795-D24A6F6D2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13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DEEF7-0440-45F8-9179-994A5174B58C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E1C0-402B-45C6-B795-D24A6F6D2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57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DEEF7-0440-45F8-9179-994A5174B58C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2E1C0-402B-45C6-B795-D24A6F6D2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83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1066800"/>
          </a:xfrm>
        </p:spPr>
        <p:txBody>
          <a:bodyPr/>
          <a:lstStyle/>
          <a:p>
            <a:r>
              <a:rPr lang="pt-BR" dirty="0" smtClean="0"/>
              <a:t>DAM PROCESSES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52046"/>
            <a:ext cx="8991600" cy="454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7324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2920" y="609600"/>
            <a:ext cx="8610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1.5 -  Para preencher os campos de </a:t>
            </a:r>
            <a:r>
              <a:rPr lang="pt-BR" dirty="0" err="1"/>
              <a:t>metadados</a:t>
            </a:r>
            <a:r>
              <a:rPr lang="pt-BR" dirty="0"/>
              <a:t> tem que abrir </a:t>
            </a:r>
            <a:r>
              <a:rPr lang="pt-BR" dirty="0" smtClean="0"/>
              <a:t>o arquivo e extrair os seguintes parâmetros:</a:t>
            </a:r>
          </a:p>
          <a:p>
            <a:endParaRPr lang="pt-BR" dirty="0"/>
          </a:p>
          <a:p>
            <a:r>
              <a:rPr lang="pt-BR" dirty="0" smtClean="0"/>
              <a:t>. propriedades </a:t>
            </a:r>
            <a:r>
              <a:rPr lang="pt-BR" dirty="0"/>
              <a:t>do arquivo, </a:t>
            </a:r>
            <a:endParaRPr lang="pt-BR" dirty="0" smtClean="0"/>
          </a:p>
          <a:p>
            <a:r>
              <a:rPr lang="pt-BR" dirty="0" smtClean="0"/>
              <a:t>. abrir </a:t>
            </a:r>
            <a:r>
              <a:rPr lang="pt-BR" dirty="0"/>
              <a:t>o arquivo de </a:t>
            </a:r>
            <a:r>
              <a:rPr lang="pt-BR" dirty="0" err="1"/>
              <a:t>metadados</a:t>
            </a:r>
            <a:r>
              <a:rPr lang="pt-BR" dirty="0"/>
              <a:t> do PHTOTOSHELTER e  </a:t>
            </a:r>
            <a:endParaRPr lang="pt-BR" dirty="0" smtClean="0"/>
          </a:p>
          <a:p>
            <a:r>
              <a:rPr lang="pt-BR" dirty="0" smtClean="0"/>
              <a:t>. abrir </a:t>
            </a:r>
            <a:r>
              <a:rPr lang="pt-BR" dirty="0"/>
              <a:t>o header do </a:t>
            </a:r>
            <a:r>
              <a:rPr lang="pt-BR" dirty="0" err="1"/>
              <a:t>archivo</a:t>
            </a:r>
            <a:r>
              <a:rPr lang="pt-BR" dirty="0"/>
              <a:t> (EMBEDDED) da </a:t>
            </a:r>
            <a:r>
              <a:rPr lang="pt-BR" dirty="0" err="1"/>
              <a:t>photo</a:t>
            </a:r>
            <a:r>
              <a:rPr lang="pt-BR" dirty="0"/>
              <a:t> no formato IPTC (dentro da </a:t>
            </a:r>
            <a:r>
              <a:rPr lang="pt-BR" dirty="0" err="1"/>
              <a:t>photo</a:t>
            </a:r>
            <a:r>
              <a:rPr lang="pt-BR" dirty="0"/>
              <a:t>).</a:t>
            </a:r>
          </a:p>
          <a:p>
            <a:endParaRPr lang="pt-BR" dirty="0"/>
          </a:p>
          <a:p>
            <a:r>
              <a:rPr lang="pt-BR" dirty="0"/>
              <a:t>1.6 – A seguir te explico o formato do arquivo de UPLOAD de PHOTO-METADADOS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Observação: ASSET TYPE é igual a METADATA TYPE.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1192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5275" y="-228600"/>
            <a:ext cx="97345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8275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18" y="1600200"/>
            <a:ext cx="9015582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9026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8600" y="304801"/>
            <a:ext cx="8686800" cy="1066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DAM - MATCH PROCESSES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944880"/>
            <a:ext cx="7836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CADA LINHA DO ARQUIVO DE METADADOS CONTEM ESSE VALORES NOS CAMPOS.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827336"/>
              </p:ext>
            </p:extLst>
          </p:nvPr>
        </p:nvGraphicFramePr>
        <p:xfrm>
          <a:off x="1066800" y="1278565"/>
          <a:ext cx="7467600" cy="54386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4814"/>
                <a:gridCol w="919387"/>
                <a:gridCol w="2172391"/>
                <a:gridCol w="2731008"/>
              </a:tblGrid>
              <a:tr h="3004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WIDEN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Required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ORIGIN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Description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ctr"/>
                </a:tc>
              </a:tr>
              <a:tr h="103589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FILE NAME_ID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X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NOVO NOME DO ARQUIVO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MC_CRHQ_IMG_VID_PID_JID_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</a:tr>
              <a:tr h="310769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FILE NAME TITLE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X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exif / WIN_TITLE</a:t>
                      </a:r>
                      <a:endParaRPr lang="en-US" sz="500" b="0" i="0" u="none" strike="noStrike">
                        <a:solidFill>
                          <a:srgbClr val="222222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TITLE embedded in the File created by Author or Editor with brief description of the file.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</a:tr>
              <a:tr h="103589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LEGACY FILE NAME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NOME ANTIGO DO ARQUIVO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</a:tr>
              <a:tr h="103589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LEGACY PATH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PATH ANTIGO DO ARQUIVO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</a:tr>
              <a:tr h="207179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SHIP-ID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form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u="none" strike="noStrike">
                          <a:effectLst/>
                        </a:rPr>
                        <a:t>SE EXISTIR VEM DA LISTA DROPDOWN/ BRANCO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</a:tr>
              <a:tr h="207179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VOYAGE-ID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form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u="none" strike="noStrike">
                          <a:effectLst/>
                        </a:rPr>
                        <a:t>SE FOR INFORMADO / SENÃO BRANCO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</a:tr>
              <a:tr h="207179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PROJECT-ID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form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u="none" strike="noStrike">
                          <a:effectLst/>
                        </a:rPr>
                        <a:t>SE FOR INFORMADO / SENÃO BRANCO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</a:tr>
              <a:tr h="207179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JOB-ID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form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u="none" strike="noStrike">
                          <a:effectLst/>
                        </a:rPr>
                        <a:t>SE FOR INFORMADO / SENÃO BRANCO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</a:tr>
              <a:tr h="207179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COLLECTION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form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u="none" strike="noStrike">
                          <a:effectLst/>
                        </a:rPr>
                        <a:t>SE FOR INFORMADO / SENÃO BRANCO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</a:tr>
              <a:tr h="103589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IMAGE DESCRIPTION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X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IPTC / CAPTION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</a:tr>
              <a:tr h="103589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CREATION DATE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X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IPTC / DATE_CREATED</a:t>
                      </a:r>
                      <a:endParaRPr lang="en-US" sz="500" b="0" i="0" u="none" strike="noStrike">
                        <a:solidFill>
                          <a:srgbClr val="222222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</a:tr>
              <a:tr h="103589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CREATION TIME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IPTC / TIME_CREATED</a:t>
                      </a:r>
                      <a:endParaRPr lang="en-US" sz="500" b="0" i="0" u="none" strike="noStrike">
                        <a:solidFill>
                          <a:srgbClr val="222222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</a:tr>
              <a:tr h="207179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DESTINATION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form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u="none" strike="noStrike">
                          <a:effectLst/>
                        </a:rPr>
                        <a:t>SE FOR INFORMADO / SENÃO BRANCO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</a:tr>
              <a:tr h="103589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PORT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</a:tr>
              <a:tr h="103589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CRUISE TYPE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</a:tr>
              <a:tr h="103589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INTENDED USE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</a:tr>
              <a:tr h="103589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MEDIA ORIGINAL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</a:tr>
              <a:tr h="103589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COPYRIGHT OWNER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</a:tr>
              <a:tr h="103589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COPYRIGHT EXP DATE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EXPIRATION_DATE</a:t>
                      </a:r>
                      <a:endParaRPr lang="en-US" sz="500" b="0" i="0" u="none" strike="noStrike">
                        <a:solidFill>
                          <a:srgbClr val="222222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</a:tr>
              <a:tr h="103589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COUNTRY PROD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222222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</a:tr>
              <a:tr h="189037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COUNTRY-IMAGE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COUNTRY_OR_PRIMARY_LOCATION_NAME</a:t>
                      </a:r>
                      <a:endParaRPr lang="en-US" sz="500" b="0" i="0" u="none" strike="noStrike">
                        <a:solidFill>
                          <a:srgbClr val="222222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</a:tr>
              <a:tr h="103589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STATE-IMAGE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PROVINCE_OR_STATE</a:t>
                      </a:r>
                      <a:endParaRPr lang="en-US" sz="500" b="0" i="0" u="none" strike="noStrike">
                        <a:solidFill>
                          <a:srgbClr val="222222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</a:tr>
              <a:tr h="103589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CITY-IMAGE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CITY</a:t>
                      </a:r>
                      <a:endParaRPr lang="en-US" sz="500" b="0" i="0" u="none" strike="noStrike">
                        <a:solidFill>
                          <a:srgbClr val="222222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</a:tr>
              <a:tr h="103589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SITE-LOCATION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CONTENT_LOCATION_NAME</a:t>
                      </a:r>
                      <a:endParaRPr lang="en-US" sz="500" b="0" i="0" u="none" strike="noStrike">
                        <a:solidFill>
                          <a:srgbClr val="222222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</a:tr>
              <a:tr h="103589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GEOLOCALIZATION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</a:tr>
              <a:tr h="10358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CREATOR_AUTHOR_AGENCY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SOURCE</a:t>
                      </a:r>
                      <a:endParaRPr lang="en-US" sz="500" b="0" i="0" u="none" strike="noStrike">
                        <a:solidFill>
                          <a:srgbClr val="222222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</a:tr>
              <a:tr h="103589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MASTER-EDITED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</a:tr>
              <a:tr h="103589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RELEASE_DATE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RELEASE_DATE</a:t>
                      </a:r>
                      <a:endParaRPr lang="en-US" sz="500" b="0" i="0" u="none" strike="noStrike">
                        <a:solidFill>
                          <a:srgbClr val="222222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</a:tr>
              <a:tr h="103589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FILE_TYPE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FILE_FORMAT</a:t>
                      </a:r>
                      <a:endParaRPr lang="en-US" sz="500" b="0" i="0" u="none" strike="noStrike">
                        <a:solidFill>
                          <a:srgbClr val="222222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</a:tr>
              <a:tr h="103589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ACQS AGENCY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SOURCE</a:t>
                      </a:r>
                      <a:endParaRPr lang="en-US" sz="500" b="0" i="0" u="none" strike="noStrike">
                        <a:solidFill>
                          <a:srgbClr val="222222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</a:tr>
              <a:tr h="103589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X_RESOLUTION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EXIF / X_RESOLUTION</a:t>
                      </a:r>
                      <a:endParaRPr lang="en-US" sz="500" b="0" i="0" u="none" strike="noStrike">
                        <a:solidFill>
                          <a:srgbClr val="222222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</a:tr>
              <a:tr h="103589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Y_RESOLUTION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EXIF / Y_RESOLUTION</a:t>
                      </a:r>
                      <a:endParaRPr lang="en-US" sz="500" b="0" i="0" u="none" strike="noStrike">
                        <a:solidFill>
                          <a:srgbClr val="222222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</a:tr>
              <a:tr h="103589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ASPECT RATIO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</a:tr>
              <a:tr h="103589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KEYWORDS LEGACY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IPTC / KEYWORDS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</a:tr>
              <a:tr h="103589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KEYWORDS NEW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</a:tr>
              <a:tr h="103589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LOCAL_CAPTION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IPTC / LOCAL_CAPTION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</a:tr>
              <a:tr h="103589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CAPTION_WRITER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IPTC / CAPTION_WRITER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</a:tr>
              <a:tr h="103589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IMAGE_TYPE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IPTC / IMAGE_TYPE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</a:tr>
              <a:tr h="10358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LANGUAGE_IDENTIFIER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IPTC / LANGUAGE_IDENTIFIER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</a:tr>
              <a:tr h="103589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CREATOR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WIN_AUTHOR</a:t>
                      </a:r>
                      <a:endParaRPr lang="en-US" sz="500" b="0" i="0" u="none" strike="noStrike">
                        <a:solidFill>
                          <a:srgbClr val="222222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</a:tr>
              <a:tr h="6888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COPYRIGHT_NOTICE</a:t>
                      </a:r>
                      <a:endParaRPr lang="en-US" sz="500" b="0" i="0" u="none" strike="noStrike">
                        <a:solidFill>
                          <a:srgbClr val="222222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 dirty="0">
                          <a:effectLst/>
                        </a:rPr>
                        <a:t>COPYRIGHT_NOTICE</a:t>
                      </a:r>
                      <a:endParaRPr lang="en-US" sz="500" b="0" i="0" u="none" strike="noStrike" dirty="0">
                        <a:solidFill>
                          <a:srgbClr val="222222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93" marR="4293" marT="4293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524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09600" y="1676400"/>
            <a:ext cx="8382000" cy="5029200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b="1" i="1" dirty="0">
                <a:solidFill>
                  <a:schemeClr val="tx1"/>
                </a:solidFill>
              </a:rPr>
              <a:t>CREATIVE  Processes 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 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         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CAPTURE </a:t>
            </a:r>
            <a:r>
              <a:rPr lang="en-US" dirty="0">
                <a:solidFill>
                  <a:schemeClr val="tx1"/>
                </a:solidFill>
              </a:rPr>
              <a:t>– CREATION PROCESS OF DIGITAL IMAGES PHOTOS, VIDEOS, LIVE CAPTURE ETC.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DESIGN </a:t>
            </a:r>
            <a:r>
              <a:rPr lang="en-US" dirty="0">
                <a:solidFill>
                  <a:schemeClr val="tx1"/>
                </a:solidFill>
              </a:rPr>
              <a:t>– INTEGRATE ANY ART WORK CREATION AS A UNIQUE DIGITAL ASSET.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ASSEMBLE </a:t>
            </a:r>
            <a:r>
              <a:rPr lang="en-US" dirty="0">
                <a:solidFill>
                  <a:schemeClr val="tx1"/>
                </a:solidFill>
              </a:rPr>
              <a:t>– CREATION OF BUNDLE  (ALL IN ONE) PRODUCT WITH DIFFERENT ASSET TYPES, AS NEW ASSET.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MANIPULATE </a:t>
            </a:r>
            <a:r>
              <a:rPr lang="en-US" dirty="0">
                <a:solidFill>
                  <a:schemeClr val="tx1"/>
                </a:solidFill>
              </a:rPr>
              <a:t>– GENERATE IN DIFFERENT FORMATS AND USAGE CONVERSION &amp; VERSIONING OR a GRAPHIC LAYOUT.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 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Departments considered as MAIN CREATORS: 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. Creative Central and Local 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. Marketing Central and Local 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. Communications PR and Media Relations, Partnerships.</a:t>
            </a:r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1066800"/>
          </a:xfrm>
        </p:spPr>
        <p:txBody>
          <a:bodyPr/>
          <a:lstStyle/>
          <a:p>
            <a:r>
              <a:rPr lang="pt-BR" dirty="0" smtClean="0"/>
              <a:t>DAM 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40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81200" y="1371600"/>
            <a:ext cx="51054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SHOOTING–ID </a:t>
            </a:r>
            <a:r>
              <a:rPr lang="en-US" dirty="0" smtClean="0"/>
              <a:t>OU VOYAGE-ID DEFINITION </a:t>
            </a:r>
            <a:r>
              <a:rPr lang="en-US" dirty="0"/>
              <a:t>(From Creative Central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dirty="0"/>
              <a:t>The recent definition of VID: </a:t>
            </a:r>
          </a:p>
          <a:p>
            <a:r>
              <a:rPr lang="en-US" dirty="0"/>
              <a:t>Format: FCYYYYMMDDDU</a:t>
            </a:r>
          </a:p>
          <a:p>
            <a:r>
              <a:rPr lang="en-US" dirty="0" smtClean="0"/>
              <a:t>XX - SHIP-ID - </a:t>
            </a:r>
            <a:r>
              <a:rPr lang="en-US" dirty="0"/>
              <a:t>Fleet Code </a:t>
            </a:r>
            <a:r>
              <a:rPr lang="en-US" dirty="0" smtClean="0"/>
              <a:t>ID  </a:t>
            </a:r>
            <a:endParaRPr lang="en-US" dirty="0"/>
          </a:p>
          <a:p>
            <a:r>
              <a:rPr lang="en-US" dirty="0"/>
              <a:t>YYYY – STARTING YEAR</a:t>
            </a:r>
          </a:p>
          <a:p>
            <a:r>
              <a:rPr lang="en-US" dirty="0"/>
              <a:t>MM – STARTING MONTH</a:t>
            </a:r>
          </a:p>
          <a:p>
            <a:r>
              <a:rPr lang="en-US" dirty="0"/>
              <a:t>DD – STARTING DAY</a:t>
            </a:r>
          </a:p>
          <a:p>
            <a:r>
              <a:rPr lang="en-US" dirty="0"/>
              <a:t>DU – DURATION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EXAMPLE: </a:t>
            </a:r>
          </a:p>
          <a:p>
            <a:r>
              <a:rPr lang="en-US" dirty="0"/>
              <a:t>VOYAGE-ID =&gt; SW2019061020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SW- SILVER WIND code</a:t>
            </a:r>
          </a:p>
          <a:p>
            <a:r>
              <a:rPr lang="en-US" dirty="0"/>
              <a:t>YYYY – 2019 STARTING YEAR</a:t>
            </a:r>
          </a:p>
          <a:p>
            <a:r>
              <a:rPr lang="en-US" dirty="0"/>
              <a:t>MM – 06 STARTING MONTH</a:t>
            </a:r>
          </a:p>
          <a:p>
            <a:r>
              <a:rPr lang="en-US" dirty="0"/>
              <a:t>DD – 10 STARTING DAY</a:t>
            </a:r>
          </a:p>
          <a:p>
            <a:r>
              <a:rPr lang="en-US" dirty="0"/>
              <a:t>DU – 20 DURATION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1066800"/>
          </a:xfrm>
        </p:spPr>
        <p:txBody>
          <a:bodyPr/>
          <a:lstStyle/>
          <a:p>
            <a:r>
              <a:rPr lang="pt-BR" dirty="0" smtClean="0"/>
              <a:t>DAM 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212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371600"/>
            <a:ext cx="6019800" cy="539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1066800"/>
          </a:xfrm>
        </p:spPr>
        <p:txBody>
          <a:bodyPr/>
          <a:lstStyle/>
          <a:p>
            <a:r>
              <a:rPr lang="pt-BR" dirty="0" smtClean="0"/>
              <a:t>DAM 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042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"/>
            <a:ext cx="7315200" cy="6327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8695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261938"/>
            <a:ext cx="9105900" cy="633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2675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5715000" cy="6757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3480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0" y="628829"/>
            <a:ext cx="1905000" cy="190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52800" y="1333500"/>
            <a:ext cx="34861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Migration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Widen</a:t>
            </a:r>
            <a:r>
              <a:rPr lang="pt-BR" dirty="0" smtClean="0"/>
              <a:t> </a:t>
            </a:r>
          </a:p>
          <a:p>
            <a:endParaRPr lang="pt-BR" dirty="0"/>
          </a:p>
          <a:p>
            <a:r>
              <a:rPr lang="pt-BR" dirty="0" smtClean="0"/>
              <a:t>1 -  File –ID </a:t>
            </a:r>
            <a:r>
              <a:rPr lang="pt-BR" dirty="0" err="1" smtClean="0"/>
              <a:t>Generator</a:t>
            </a:r>
            <a:endParaRPr lang="pt-BR" dirty="0" smtClean="0"/>
          </a:p>
          <a:p>
            <a:r>
              <a:rPr lang="pt-BR" dirty="0" smtClean="0"/>
              <a:t>2 – </a:t>
            </a:r>
            <a:r>
              <a:rPr lang="pt-BR" dirty="0" err="1" smtClean="0"/>
              <a:t>Generate</a:t>
            </a:r>
            <a:r>
              <a:rPr lang="pt-BR" dirty="0" smtClean="0"/>
              <a:t> </a:t>
            </a:r>
            <a:r>
              <a:rPr lang="pt-BR" dirty="0" err="1" smtClean="0"/>
              <a:t>Metadata</a:t>
            </a:r>
            <a:r>
              <a:rPr lang="pt-BR" dirty="0" smtClean="0"/>
              <a:t> Upload file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3163669"/>
            <a:ext cx="534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Select</a:t>
            </a:r>
            <a:r>
              <a:rPr lang="pt-BR" dirty="0" smtClean="0"/>
              <a:t>  Folder : (</a:t>
            </a:r>
            <a:r>
              <a:rPr lang="pt-BR" dirty="0" err="1" smtClean="0"/>
              <a:t>all</a:t>
            </a:r>
            <a:r>
              <a:rPr lang="pt-BR" dirty="0" smtClean="0"/>
              <a:t> folders are in NAS       X:\originals\...)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5400" y="3773269"/>
            <a:ext cx="7239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95400" y="4687669"/>
            <a:ext cx="632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Business UNIT :                       </a:t>
            </a:r>
            <a:r>
              <a:rPr lang="pt-BR" dirty="0" err="1" smtClean="0"/>
              <a:t>Depto</a:t>
            </a:r>
            <a:r>
              <a:rPr lang="pt-BR" dirty="0" smtClean="0"/>
              <a:t>:                          </a:t>
            </a:r>
            <a:r>
              <a:rPr lang="pt-BR" dirty="0" err="1" smtClean="0"/>
              <a:t>Metadata</a:t>
            </a:r>
            <a:r>
              <a:rPr lang="pt-BR" dirty="0" smtClean="0"/>
              <a:t> </a:t>
            </a:r>
            <a:r>
              <a:rPr lang="pt-BR" dirty="0" err="1" smtClean="0"/>
              <a:t>Type</a:t>
            </a:r>
            <a:r>
              <a:rPr lang="pt-BR" dirty="0" smtClean="0"/>
              <a:t>: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71800" y="4687669"/>
            <a:ext cx="6858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00600" y="4687669"/>
            <a:ext cx="6858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543800" y="4687669"/>
            <a:ext cx="6858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95400" y="5525869"/>
            <a:ext cx="60408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Remark</a:t>
            </a:r>
            <a:r>
              <a:rPr lang="pt-BR" dirty="0" smtClean="0"/>
              <a:t>: The UPLOAD FILE </a:t>
            </a:r>
            <a:r>
              <a:rPr lang="pt-BR" dirty="0" err="1" smtClean="0"/>
              <a:t>will</a:t>
            </a:r>
            <a:r>
              <a:rPr lang="pt-BR" dirty="0" smtClean="0"/>
              <a:t> </a:t>
            </a:r>
            <a:r>
              <a:rPr lang="pt-BR" dirty="0" err="1" smtClean="0"/>
              <a:t>be</a:t>
            </a:r>
            <a:r>
              <a:rPr lang="pt-BR" dirty="0" smtClean="0"/>
              <a:t>:  </a:t>
            </a:r>
          </a:p>
          <a:p>
            <a:r>
              <a:rPr lang="pt-BR" dirty="0"/>
              <a:t> </a:t>
            </a:r>
            <a:r>
              <a:rPr lang="pt-BR" dirty="0" smtClean="0"/>
              <a:t>. The </a:t>
            </a:r>
            <a:r>
              <a:rPr lang="pt-BR" dirty="0" err="1" smtClean="0"/>
              <a:t>same</a:t>
            </a:r>
            <a:r>
              <a:rPr lang="pt-BR" dirty="0" smtClean="0"/>
              <a:t> </a:t>
            </a:r>
            <a:r>
              <a:rPr lang="pt-BR" dirty="0" err="1" smtClean="0"/>
              <a:t>name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Folder </a:t>
            </a:r>
            <a:r>
              <a:rPr lang="pt-BR" dirty="0" err="1" smtClean="0"/>
              <a:t>Selected</a:t>
            </a:r>
            <a:r>
              <a:rPr lang="pt-BR" dirty="0" smtClean="0"/>
              <a:t> + </a:t>
            </a:r>
            <a:r>
              <a:rPr lang="pt-BR" dirty="0" err="1" smtClean="0"/>
              <a:t>Metadata</a:t>
            </a:r>
            <a:r>
              <a:rPr lang="pt-BR" dirty="0" smtClean="0"/>
              <a:t> type.txt  </a:t>
            </a:r>
          </a:p>
          <a:p>
            <a:r>
              <a:rPr lang="pt-BR" dirty="0"/>
              <a:t> </a:t>
            </a:r>
            <a:r>
              <a:rPr lang="pt-BR" dirty="0" smtClean="0"/>
              <a:t>. </a:t>
            </a:r>
            <a:r>
              <a:rPr lang="pt-BR" dirty="0" err="1" smtClean="0"/>
              <a:t>Generated</a:t>
            </a:r>
            <a:r>
              <a:rPr lang="pt-BR" dirty="0" smtClean="0"/>
              <a:t> In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same</a:t>
            </a:r>
            <a:r>
              <a:rPr lang="pt-BR" dirty="0" smtClean="0"/>
              <a:t> folder </a:t>
            </a:r>
            <a:r>
              <a:rPr lang="pt-BR" dirty="0" err="1" smtClean="0"/>
              <a:t>selected</a:t>
            </a:r>
            <a:r>
              <a:rPr lang="pt-B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29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5800" y="60961"/>
            <a:ext cx="7772400" cy="47244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 smtClean="0"/>
              <a:t>1- Processo de criação do arquivo de upload.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76200" y="838200"/>
            <a:ext cx="914400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dirty="0" smtClean="0"/>
              <a:t>1.1 – SELECIONAR UM DIRETÓRIO (FOLDER)</a:t>
            </a:r>
          </a:p>
          <a:p>
            <a:endParaRPr lang="pt-BR" sz="1700" dirty="0" smtClean="0"/>
          </a:p>
          <a:p>
            <a:r>
              <a:rPr lang="pt-BR" sz="1700" dirty="0" smtClean="0"/>
              <a:t>1.2 – CRIAR UMA COPIA DE TODOS OS ARQUIVOS ORIGINAIS (DENTRO DO FOLDER ESCOLHIDO). </a:t>
            </a:r>
            <a:endParaRPr lang="pt-BR" sz="1700" dirty="0" smtClean="0"/>
          </a:p>
          <a:p>
            <a:endParaRPr lang="pt-BR" sz="1700" dirty="0"/>
          </a:p>
          <a:p>
            <a:r>
              <a:rPr lang="pt-BR" sz="1700" dirty="0" smtClean="0"/>
              <a:t>1.3 TODOS OS ARQUIVOS COM UM NOVO = FILE-ID </a:t>
            </a:r>
            <a:r>
              <a:rPr lang="pt-BR" sz="1700" dirty="0"/>
              <a:t> </a:t>
            </a:r>
            <a:r>
              <a:rPr lang="pt-BR" sz="1700" dirty="0" smtClean="0"/>
              <a:t>estarão copiados no folder fornecido.</a:t>
            </a:r>
          </a:p>
          <a:p>
            <a:endParaRPr lang="pt-BR" sz="1700" dirty="0"/>
          </a:p>
          <a:p>
            <a:r>
              <a:rPr lang="pt-BR" sz="1700" dirty="0" smtClean="0"/>
              <a:t>Obs.: </a:t>
            </a:r>
            <a:r>
              <a:rPr lang="pt-BR" sz="1700" dirty="0" smtClean="0"/>
              <a:t>DENTRO </a:t>
            </a:r>
            <a:r>
              <a:rPr lang="pt-BR" sz="1700" dirty="0" smtClean="0"/>
              <a:t>DO DIRETÓRIO PRINCIPAL -  VÃO TER TODOS OS ARQUIVOS ORIGINAIS DAQUELE FOLDER E OS REGERADOS O NOME E </a:t>
            </a:r>
            <a:r>
              <a:rPr lang="pt-BR" sz="1700" dirty="0" smtClean="0"/>
              <a:t>COPIADOS.  </a:t>
            </a:r>
            <a:endParaRPr lang="pt-BR" sz="1700" dirty="0" smtClean="0"/>
          </a:p>
          <a:p>
            <a:endParaRPr lang="pt-BR" sz="1700" dirty="0" smtClean="0"/>
          </a:p>
          <a:p>
            <a:r>
              <a:rPr lang="pt-BR" sz="1700" dirty="0" smtClean="0"/>
              <a:t>1.3 – GERAR UM ARQUIVO DE METADADOS NO MESMO FOLDER </a:t>
            </a:r>
            <a:r>
              <a:rPr lang="pt-BR" sz="1700" dirty="0"/>
              <a:t> </a:t>
            </a:r>
            <a:r>
              <a:rPr lang="pt-BR" sz="1700" dirty="0" smtClean="0"/>
              <a:t>ROOT</a:t>
            </a:r>
            <a:r>
              <a:rPr lang="pt-BR" sz="1700" dirty="0" smtClean="0"/>
              <a:t>,  </a:t>
            </a:r>
            <a:r>
              <a:rPr lang="pt-BR" sz="1700" dirty="0" smtClean="0"/>
              <a:t>COM OS DADOS </a:t>
            </a:r>
            <a:r>
              <a:rPr lang="pt-BR" sz="1700" dirty="0" smtClean="0"/>
              <a:t>LINHA </a:t>
            </a:r>
            <a:r>
              <a:rPr lang="pt-BR" sz="1700" dirty="0" smtClean="0"/>
              <a:t>POR LINHA DE CADA ARQUIVO DE </a:t>
            </a:r>
            <a:r>
              <a:rPr lang="pt-BR" sz="1700" dirty="0" smtClean="0"/>
              <a:t>FILE NAME-ID </a:t>
            </a:r>
            <a:r>
              <a:rPr lang="pt-BR" sz="1700" dirty="0" smtClean="0"/>
              <a:t>NOVO.</a:t>
            </a:r>
          </a:p>
          <a:p>
            <a:r>
              <a:rPr lang="pt-BR" sz="1700" dirty="0" smtClean="0"/>
              <a:t> NOME DO ARQUIVO DE METADADOS A SER CRIADO: </a:t>
            </a:r>
          </a:p>
          <a:p>
            <a:r>
              <a:rPr lang="pt-BR" sz="1700" dirty="0"/>
              <a:t> </a:t>
            </a:r>
            <a:r>
              <a:rPr lang="pt-BR" sz="1700" dirty="0" smtClean="0"/>
              <a:t>            NOME </a:t>
            </a:r>
            <a:r>
              <a:rPr lang="pt-BR" sz="1700" dirty="0" smtClean="0"/>
              <a:t>DA COLLECTION_METADATA </a:t>
            </a:r>
            <a:r>
              <a:rPr lang="pt-BR" sz="1700" dirty="0" smtClean="0"/>
              <a:t>TYPE.TXT</a:t>
            </a:r>
          </a:p>
          <a:p>
            <a:r>
              <a:rPr lang="pt-BR" sz="1700" dirty="0" smtClean="0"/>
              <a:t>OBS: Esse nome do folder será dado pelo pessoal que está fazendo o Clean up em Milão. Não tem que fazer tratamento algum no nome do Folder. Usar o que vier.</a:t>
            </a:r>
          </a:p>
          <a:p>
            <a:r>
              <a:rPr lang="pt-BR" sz="1700" dirty="0" smtClean="0"/>
              <a:t>Extensão do arquivo  = TXT (</a:t>
            </a:r>
            <a:r>
              <a:rPr lang="pt-BR" sz="1700" dirty="0" err="1" smtClean="0"/>
              <a:t>plain</a:t>
            </a:r>
            <a:r>
              <a:rPr lang="pt-BR" sz="1700" dirty="0" smtClean="0"/>
              <a:t>) UTF-8.</a:t>
            </a:r>
          </a:p>
          <a:p>
            <a:endParaRPr lang="pt-BR" sz="1700" dirty="0"/>
          </a:p>
          <a:p>
            <a:r>
              <a:rPr lang="pt-BR" sz="1700" dirty="0" smtClean="0"/>
              <a:t>1.4 – FORMATO DE UPLOAD DE ACORDO COM O TIPO DE METADADOS( METADATA TYPE). No momento só </a:t>
            </a:r>
            <a:r>
              <a:rPr lang="pt-BR" sz="1700" dirty="0" err="1" smtClean="0"/>
              <a:t>Photos</a:t>
            </a:r>
            <a:r>
              <a:rPr lang="pt-BR" sz="1700" dirty="0" smtClean="0"/>
              <a:t> e </a:t>
            </a:r>
            <a:r>
              <a:rPr lang="pt-BR" sz="1700" dirty="0" err="1" smtClean="0"/>
              <a:t>Videos</a:t>
            </a:r>
            <a:r>
              <a:rPr lang="pt-BR" sz="1700" dirty="0" smtClean="0"/>
              <a:t>.</a:t>
            </a:r>
          </a:p>
          <a:p>
            <a:endParaRPr lang="pt-BR" sz="17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395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545</Words>
  <Application>Microsoft Office PowerPoint</Application>
  <PresentationFormat>On-screen Show (4:3)</PresentationFormat>
  <Paragraphs>159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DAM PROCESSES</vt:lpstr>
      <vt:lpstr>DAM PROCESSES</vt:lpstr>
      <vt:lpstr>DAM PROCESSES</vt:lpstr>
      <vt:lpstr>DAM PROCESSES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André de Barros</dc:creator>
  <cp:lastModifiedBy>André de Barros</cp:lastModifiedBy>
  <cp:revision>30</cp:revision>
  <cp:lastPrinted>2019-07-19T18:34:10Z</cp:lastPrinted>
  <dcterms:created xsi:type="dcterms:W3CDTF">2019-07-19T17:40:01Z</dcterms:created>
  <dcterms:modified xsi:type="dcterms:W3CDTF">2019-08-03T05:10:24Z</dcterms:modified>
</cp:coreProperties>
</file>