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2"/>
  </p:notesMasterIdLst>
  <p:sldIdLst>
    <p:sldId id="257" r:id="rId6"/>
    <p:sldId id="258" r:id="rId7"/>
    <p:sldId id="267" r:id="rId8"/>
    <p:sldId id="259" r:id="rId9"/>
    <p:sldId id="300" r:id="rId10"/>
    <p:sldId id="301" r:id="rId11"/>
    <p:sldId id="305" r:id="rId12"/>
    <p:sldId id="309" r:id="rId13"/>
    <p:sldId id="302" r:id="rId14"/>
    <p:sldId id="303" r:id="rId15"/>
    <p:sldId id="304" r:id="rId16"/>
    <p:sldId id="306" r:id="rId17"/>
    <p:sldId id="307" r:id="rId18"/>
    <p:sldId id="308" r:id="rId19"/>
    <p:sldId id="266" r:id="rId20"/>
    <p:sldId id="298" r:id="rId21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A885A-8921-4BBE-9D35-EA24DD81D422}" v="96" dt="2021-01-13T10:08:0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720"/>
  </p:normalViewPr>
  <p:slideViewPr>
    <p:cSldViewPr snapToGrid="0" snapToObjects="1">
      <p:cViewPr varScale="1">
        <p:scale>
          <a:sx n="126" d="100"/>
          <a:sy n="126" d="100"/>
        </p:scale>
        <p:origin x="2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Pacheco" userId="S::jesus.pacheco@codespaceacademy.com::c7ffd612-1659-47cf-904e-c4ceca24268e" providerId="AD" clId="Web-{882A885A-8921-4BBE-9D35-EA24DD81D422}"/>
    <pc:docChg chg="addSld delSld modSld">
      <pc:chgData name="Jesús Pacheco" userId="S::jesus.pacheco@codespaceacademy.com::c7ffd612-1659-47cf-904e-c4ceca24268e" providerId="AD" clId="Web-{882A885A-8921-4BBE-9D35-EA24DD81D422}" dt="2021-01-13T10:08:00.752" v="83"/>
      <pc:docMkLst>
        <pc:docMk/>
      </pc:docMkLst>
      <pc:sldChg chg="modSp del">
        <pc:chgData name="Jesús Pacheco" userId="S::jesus.pacheco@codespaceacademy.com::c7ffd612-1659-47cf-904e-c4ceca24268e" providerId="AD" clId="Web-{882A885A-8921-4BBE-9D35-EA24DD81D422}" dt="2021-01-13T10:08:00.752" v="83"/>
        <pc:sldMkLst>
          <pc:docMk/>
          <pc:sldMk cId="0" sldId="256"/>
        </pc:sldMkLst>
        <pc:spChg chg="mod">
          <ac:chgData name="Jesús Pacheco" userId="S::jesus.pacheco@codespaceacademy.com::c7ffd612-1659-47cf-904e-c4ceca24268e" providerId="AD" clId="Web-{882A885A-8921-4BBE-9D35-EA24DD81D422}" dt="2021-01-13T10:04:13.309" v="13" actId="20577"/>
          <ac:spMkLst>
            <pc:docMk/>
            <pc:sldMk cId="0" sldId="256"/>
            <ac:spMk id="77" creationId="{00000000-0000-0000-0000-000000000000}"/>
          </ac:spMkLst>
        </pc:spChg>
      </pc:sldChg>
      <pc:sldChg chg="modSp">
        <pc:chgData name="Jesús Pacheco" userId="S::jesus.pacheco@codespaceacademy.com::c7ffd612-1659-47cf-904e-c4ceca24268e" providerId="AD" clId="Web-{882A885A-8921-4BBE-9D35-EA24DD81D422}" dt="2021-01-13T10:04:44.029" v="30" actId="20577"/>
        <pc:sldMkLst>
          <pc:docMk/>
          <pc:sldMk cId="0" sldId="257"/>
        </pc:sldMkLst>
        <pc:spChg chg="mod">
          <ac:chgData name="Jesús Pacheco" userId="S::jesus.pacheco@codespaceacademy.com::c7ffd612-1659-47cf-904e-c4ceca24268e" providerId="AD" clId="Web-{882A885A-8921-4BBE-9D35-EA24DD81D422}" dt="2021-01-13T10:04:44.029" v="30" actId="20577"/>
          <ac:spMkLst>
            <pc:docMk/>
            <pc:sldMk cId="0" sldId="257"/>
            <ac:spMk id="79" creationId="{00000000-0000-0000-0000-000000000000}"/>
          </ac:spMkLst>
        </pc:spChg>
        <pc:spChg chg="mod">
          <ac:chgData name="Jesús Pacheco" userId="S::jesus.pacheco@codespaceacademy.com::c7ffd612-1659-47cf-904e-c4ceca24268e" providerId="AD" clId="Web-{882A885A-8921-4BBE-9D35-EA24DD81D422}" dt="2021-01-13T10:04:23.513" v="18" actId="20577"/>
          <ac:spMkLst>
            <pc:docMk/>
            <pc:sldMk cId="0" sldId="257"/>
            <ac:spMk id="80" creationId="{00000000-0000-0000-0000-000000000000}"/>
          </ac:spMkLst>
        </pc:spChg>
      </pc:sldChg>
      <pc:sldChg chg="del">
        <pc:chgData name="Jesús Pacheco" userId="S::jesus.pacheco@codespaceacademy.com::c7ffd612-1659-47cf-904e-c4ceca24268e" providerId="AD" clId="Web-{882A885A-8921-4BBE-9D35-EA24DD81D422}" dt="2021-01-13T10:05:24.280" v="31"/>
        <pc:sldMkLst>
          <pc:docMk/>
          <pc:sldMk cId="0" sldId="26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25.827" v="32"/>
        <pc:sldMkLst>
          <pc:docMk/>
          <pc:sldMk cId="0" sldId="26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28.795" v="33"/>
        <pc:sldMkLst>
          <pc:docMk/>
          <pc:sldMk cId="0" sldId="26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30.999" v="34"/>
        <pc:sldMkLst>
          <pc:docMk/>
          <pc:sldMk cId="0" sldId="26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33.780" v="35"/>
        <pc:sldMkLst>
          <pc:docMk/>
          <pc:sldMk cId="0" sldId="26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44.952" v="36"/>
        <pc:sldMkLst>
          <pc:docMk/>
          <pc:sldMk cId="0" sldId="26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46.280" v="37"/>
        <pc:sldMkLst>
          <pc:docMk/>
          <pc:sldMk cId="0" sldId="26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58.234" v="38"/>
        <pc:sldMkLst>
          <pc:docMk/>
          <pc:sldMk cId="0" sldId="27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59.593" v="39"/>
        <pc:sldMkLst>
          <pc:docMk/>
          <pc:sldMk cId="0" sldId="27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02.531" v="40"/>
        <pc:sldMkLst>
          <pc:docMk/>
          <pc:sldMk cId="0" sldId="27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03.765" v="41"/>
        <pc:sldMkLst>
          <pc:docMk/>
          <pc:sldMk cId="0" sldId="27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49.579" v="68"/>
        <pc:sldMkLst>
          <pc:docMk/>
          <pc:sldMk cId="0" sldId="27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51.329" v="69"/>
        <pc:sldMkLst>
          <pc:docMk/>
          <pc:sldMk cId="0" sldId="27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3"/>
        <pc:sldMkLst>
          <pc:docMk/>
          <pc:sldMk cId="0" sldId="27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2"/>
        <pc:sldMkLst>
          <pc:docMk/>
          <pc:sldMk cId="0" sldId="277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1"/>
        <pc:sldMkLst>
          <pc:docMk/>
          <pc:sldMk cId="0" sldId="27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60"/>
        <pc:sldMkLst>
          <pc:docMk/>
          <pc:sldMk cId="0" sldId="27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9"/>
        <pc:sldMkLst>
          <pc:docMk/>
          <pc:sldMk cId="0" sldId="28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8"/>
        <pc:sldMkLst>
          <pc:docMk/>
          <pc:sldMk cId="0" sldId="28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7"/>
        <pc:sldMkLst>
          <pc:docMk/>
          <pc:sldMk cId="0" sldId="28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6"/>
        <pc:sldMkLst>
          <pc:docMk/>
          <pc:sldMk cId="0" sldId="28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5"/>
        <pc:sldMkLst>
          <pc:docMk/>
          <pc:sldMk cId="0" sldId="28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4"/>
        <pc:sldMkLst>
          <pc:docMk/>
          <pc:sldMk cId="0" sldId="28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3"/>
        <pc:sldMkLst>
          <pc:docMk/>
          <pc:sldMk cId="0" sldId="28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2"/>
        <pc:sldMkLst>
          <pc:docMk/>
          <pc:sldMk cId="0" sldId="287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1"/>
        <pc:sldMkLst>
          <pc:docMk/>
          <pc:sldMk cId="0" sldId="28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0"/>
        <pc:sldMkLst>
          <pc:docMk/>
          <pc:sldMk cId="0" sldId="28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49"/>
        <pc:sldMkLst>
          <pc:docMk/>
          <pc:sldMk cId="0" sldId="29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48"/>
        <pc:sldMkLst>
          <pc:docMk/>
          <pc:sldMk cId="0" sldId="29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7"/>
        <pc:sldMkLst>
          <pc:docMk/>
          <pc:sldMk cId="0" sldId="29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6"/>
        <pc:sldMkLst>
          <pc:docMk/>
          <pc:sldMk cId="0" sldId="29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5"/>
        <pc:sldMkLst>
          <pc:docMk/>
          <pc:sldMk cId="0" sldId="29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4"/>
        <pc:sldMkLst>
          <pc:docMk/>
          <pc:sldMk cId="0" sldId="29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3"/>
        <pc:sldMkLst>
          <pc:docMk/>
          <pc:sldMk cId="0" sldId="29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2"/>
        <pc:sldMkLst>
          <pc:docMk/>
          <pc:sldMk cId="0" sldId="297"/>
        </pc:sldMkLst>
      </pc:sldChg>
      <pc:sldChg chg="modSp">
        <pc:chgData name="Jesús Pacheco" userId="S::jesus.pacheco@codespaceacademy.com::c7ffd612-1659-47cf-904e-c4ceca24268e" providerId="AD" clId="Web-{882A885A-8921-4BBE-9D35-EA24DD81D422}" dt="2021-01-13T10:07:45.502" v="82" actId="14100"/>
        <pc:sldMkLst>
          <pc:docMk/>
          <pc:sldMk cId="0" sldId="298"/>
        </pc:sldMkLst>
        <pc:spChg chg="mod">
          <ac:chgData name="Jesús Pacheco" userId="S::jesus.pacheco@codespaceacademy.com::c7ffd612-1659-47cf-904e-c4ceca24268e" providerId="AD" clId="Web-{882A885A-8921-4BBE-9D35-EA24DD81D422}" dt="2021-01-13T10:07:45.502" v="82" actId="14100"/>
          <ac:spMkLst>
            <pc:docMk/>
            <pc:sldMk cId="0" sldId="298"/>
            <ac:spMk id="279" creationId="{00000000-0000-0000-0000-000000000000}"/>
          </ac:spMkLst>
        </pc:spChg>
      </pc:sldChg>
      <pc:sldChg chg="add del">
        <pc:chgData name="Jesús Pacheco" userId="S::jesus.pacheco@codespaceacademy.com::c7ffd612-1659-47cf-904e-c4ceca24268e" providerId="AD" clId="Web-{882A885A-8921-4BBE-9D35-EA24DD81D422}" dt="2021-01-13T10:07:00.548" v="72"/>
        <pc:sldMkLst>
          <pc:docMk/>
          <pc:sldMk cId="1730444261" sldId="299"/>
        </pc:sldMkLst>
      </pc:sldChg>
      <pc:sldChg chg="add del">
        <pc:chgData name="Jesús Pacheco" userId="S::jesus.pacheco@codespaceacademy.com::c7ffd612-1659-47cf-904e-c4ceca24268e" providerId="AD" clId="Web-{882A885A-8921-4BBE-9D35-EA24DD81D422}" dt="2021-01-13T10:07:00.548" v="71"/>
        <pc:sldMkLst>
          <pc:docMk/>
          <pc:sldMk cId="3747780611" sldId="30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7:00.548" v="70"/>
        <pc:sldMkLst>
          <pc:docMk/>
          <pc:sldMk cId="1025553091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18777-B675-B842-8BDB-E3120DE6AEF4}" type="datetimeFigureOut">
              <a:rPr lang="es-ES" smtClean="0"/>
              <a:t>16/2/21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B122-DA2F-B641-B083-0816D57CA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78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5B122-DA2F-B641-B083-0816D57CA0E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56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5B122-DA2F-B641-B083-0816D57CA0E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44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5B122-DA2F-B641-B083-0816D57CA0E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73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5B122-DA2F-B641-B083-0816D57CA0E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66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5B122-DA2F-B641-B083-0816D57CA0E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51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156200" y="6176880"/>
            <a:ext cx="811728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r">
              <a:lnSpc>
                <a:spcPct val="90000"/>
              </a:lnSpc>
              <a:spcAft>
                <a:spcPts val="2132"/>
              </a:spcAft>
            </a:pPr>
            <a:r>
              <a:rPr lang="es-ES" sz="3200" spc="-1" dirty="0">
                <a:solidFill>
                  <a:srgbClr val="FFFFFF"/>
                </a:solidFill>
                <a:latin typeface="Calibri"/>
              </a:rPr>
              <a:t>Carlos Herrera</a:t>
            </a:r>
            <a:endParaRPr lang="es-ES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0000" y="796680"/>
            <a:ext cx="11734920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6000" b="1" spc="-1" dirty="0">
                <a:solidFill>
                  <a:srgbClr val="FFFFFF"/>
                </a:solidFill>
                <a:latin typeface="Calibri"/>
              </a:rPr>
              <a:t>Módulo 4. PHP</a:t>
            </a:r>
            <a:endParaRPr lang="es-ES" sz="6000" b="1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3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4. Operadores</a:t>
            </a:r>
          </a:p>
          <a:p>
            <a:endParaRPr lang="es-ES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E85C7DC4-9199-634D-915A-B56A3D869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50" y="2006600"/>
            <a:ext cx="6083300" cy="2413000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ED8F4714-44CB-324D-BCE2-2077369775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20" y="4745610"/>
            <a:ext cx="5575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23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3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5. Sentencias de control. </a:t>
            </a:r>
            <a:r>
              <a:rPr lang="es-ES" sz="2400" b="1" spc="-1" dirty="0" err="1">
                <a:solidFill>
                  <a:srgbClr val="000000"/>
                </a:solidFill>
                <a:latin typeface="Calibri"/>
              </a:rPr>
              <a:t>If</a:t>
            </a:r>
            <a:endParaRPr lang="es-ES" sz="2400" b="1" spc="-1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F673A23-1B90-9241-BC73-3E8A5C319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9" y="2222499"/>
            <a:ext cx="4070887" cy="2552701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5810871-8F85-364B-8A79-87CDE6BA7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91" y="3895920"/>
            <a:ext cx="6701091" cy="22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3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5. Sentencias de control. </a:t>
            </a:r>
            <a:r>
              <a:rPr lang="es-ES" sz="2400" b="1" spc="-1" dirty="0" err="1">
                <a:solidFill>
                  <a:srgbClr val="000000"/>
                </a:solidFill>
                <a:latin typeface="Calibri"/>
              </a:rPr>
              <a:t>If</a:t>
            </a:r>
            <a:endParaRPr lang="es-ES" sz="2400" b="1" spc="-1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370712F-464C-8246-BB8B-D338A858A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949450"/>
            <a:ext cx="9867900" cy="1312024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E03D219-AF2D-E54F-9CD7-8D9EEA40C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3511482"/>
            <a:ext cx="8338000" cy="31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08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3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5. Sentencias de control. </a:t>
            </a:r>
            <a:r>
              <a:rPr lang="es-ES" sz="2400" b="1" spc="-1" dirty="0" err="1">
                <a:solidFill>
                  <a:srgbClr val="000000"/>
                </a:solidFill>
                <a:latin typeface="Calibri"/>
              </a:rPr>
              <a:t>Switch</a:t>
            </a:r>
            <a:endParaRPr lang="es-ES" sz="2400" b="1" spc="-1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A6F796D5-E459-EB48-B921-12B28E1A0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50" y="1698820"/>
            <a:ext cx="7569850" cy="502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5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3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5. Sentencias de control. Bucles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703355-6477-2149-A35B-C38CD1B57268}"/>
              </a:ext>
            </a:extLst>
          </p:cNvPr>
          <p:cNvSpPr txBox="1"/>
          <p:nvPr/>
        </p:nvSpPr>
        <p:spPr>
          <a:xfrm>
            <a:off x="808470" y="2141594"/>
            <a:ext cx="10629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/>
              <a:t>while</a:t>
            </a:r>
            <a:r>
              <a:rPr lang="es-ES" sz="2400" dirty="0"/>
              <a:t> - repite un bloque de código mientras la condición sea cierta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do...</a:t>
            </a:r>
            <a:r>
              <a:rPr lang="es-ES" sz="2400" b="1" dirty="0" err="1"/>
              <a:t>whil</a:t>
            </a:r>
            <a:r>
              <a:rPr lang="es-ES" sz="2400" dirty="0" err="1"/>
              <a:t>e</a:t>
            </a:r>
            <a:r>
              <a:rPr lang="es-ES" sz="2400" dirty="0"/>
              <a:t> - ejecuta un bloque de código sí o sí, y luego lo repite mientras la condición sea cierta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/>
              <a:t>for</a:t>
            </a:r>
            <a:r>
              <a:rPr lang="es-ES" sz="2400" dirty="0"/>
              <a:t> - repite un bloque de código mientras la condición sea cierta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/>
              <a:t>foreach</a:t>
            </a:r>
            <a:r>
              <a:rPr lang="es-ES" sz="2400" dirty="0"/>
              <a:t> - repite un bloque de código tantas veces como elementos tenga un </a:t>
            </a:r>
            <a:r>
              <a:rPr lang="es-ES" sz="2400" dirty="0" err="1"/>
              <a:t>array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435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504000" y="544680"/>
            <a:ext cx="11687040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40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Módulo 4 – Tema 1</a:t>
            </a:r>
            <a:endParaRPr lang="es-ES" sz="4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20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PHP: INTRODUCCION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279" name="CustomShape 1"/>
          <p:cNvSpPr/>
          <p:nvPr/>
        </p:nvSpPr>
        <p:spPr>
          <a:xfrm>
            <a:off x="114534" y="544680"/>
            <a:ext cx="12076506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6000" b="1" spc="-1" dirty="0">
                <a:solidFill>
                  <a:srgbClr val="FFFFFF"/>
                </a:solidFill>
                <a:latin typeface="Calibri"/>
              </a:rPr>
              <a:t>DESCANSO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66400" y="224280"/>
            <a:ext cx="355932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>
                <a:solidFill>
                  <a:srgbClr val="FFFFFF"/>
                </a:solidFill>
                <a:latin typeface="Calibri"/>
                <a:ea typeface="Roboto"/>
              </a:rPr>
              <a:t>OBJETIVOS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1800" y="1158120"/>
            <a:ext cx="11467080" cy="53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s-ES" sz="2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Índice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¿Qué es PHP?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>
                <a:solidFill>
                  <a:srgbClr val="000000"/>
                </a:solidFill>
                <a:latin typeface="Calibri"/>
              </a:rPr>
              <a:t>Aspectos previos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>
                <a:latin typeface="Arial"/>
              </a:rPr>
              <a:t>Variables y constantes. Tipos de datos.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>
                <a:latin typeface="Arial"/>
              </a:rPr>
              <a:t>Operadores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>
                <a:latin typeface="Arial"/>
              </a:rPr>
              <a:t>Sentencias de control (</a:t>
            </a:r>
            <a:r>
              <a:rPr lang="es-ES" sz="2600" spc="-1" dirty="0" err="1">
                <a:latin typeface="Arial"/>
              </a:rPr>
              <a:t>if</a:t>
            </a:r>
            <a:r>
              <a:rPr lang="es-ES" sz="2600" spc="-1" dirty="0">
                <a:latin typeface="Arial"/>
              </a:rPr>
              <a:t>, </a:t>
            </a:r>
            <a:r>
              <a:rPr lang="es-ES" sz="2600" spc="-1" dirty="0" err="1">
                <a:latin typeface="Arial"/>
              </a:rPr>
              <a:t>for</a:t>
            </a:r>
            <a:r>
              <a:rPr lang="es-ES" sz="2600" spc="-1" dirty="0">
                <a:latin typeface="Arial"/>
              </a:rPr>
              <a:t>, </a:t>
            </a:r>
            <a:r>
              <a:rPr lang="es-ES" sz="2600" spc="-1" dirty="0" err="1">
                <a:latin typeface="Arial"/>
              </a:rPr>
              <a:t>switch</a:t>
            </a:r>
            <a:r>
              <a:rPr lang="es-ES" sz="2600" spc="-1" dirty="0">
                <a:latin typeface="Arial"/>
              </a:rPr>
              <a:t>…)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>
                <a:latin typeface="Arial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4110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1. ¿Qué es </a:t>
            </a: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PHP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?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72400" y="2434320"/>
            <a:ext cx="552360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Calibri"/>
                <a:ea typeface="Roboto"/>
              </a:rPr>
              <a:t>PHP es un lenguaje de programación de uso general que se adapta especialmente al desarrollo web. Data de 1995.</a:t>
            </a:r>
          </a:p>
          <a:p>
            <a:pPr algn="just">
              <a:lnSpc>
                <a:spcPct val="100000"/>
              </a:lnSpc>
            </a:pPr>
            <a:endParaRPr lang="es-ES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El código PHP suele ser procesado en un servidor web para generar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conenido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 web (normalmente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html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 o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).</a:t>
            </a:r>
          </a:p>
          <a:p>
            <a:pPr algn="just">
              <a:lnSpc>
                <a:spcPct val="100000"/>
              </a:lnSpc>
            </a:pPr>
            <a:endParaRPr lang="es-ES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Fuente: Wikipedia.</a:t>
            </a:r>
          </a:p>
          <a:p>
            <a:pPr algn="just">
              <a:lnSpc>
                <a:spcPct val="100000"/>
              </a:lnSpc>
            </a:pPr>
            <a:endParaRPr lang="es-ES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MÓD. 4 - Tema 1: Introducción a PHP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A41B7E24-92C0-8D48-AF1F-D5EE346EE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48" y="2216258"/>
            <a:ext cx="5476392" cy="38905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E425343-103F-6A44-A7C7-8D19901461C5}"/>
              </a:ext>
            </a:extLst>
          </p:cNvPr>
          <p:cNvSpPr txBox="1"/>
          <p:nvPr/>
        </p:nvSpPr>
        <p:spPr>
          <a:xfrm>
            <a:off x="4574700" y="6264388"/>
            <a:ext cx="751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pc="-1" dirty="0">
                <a:solidFill>
                  <a:srgbClr val="000000"/>
                </a:solidFill>
                <a:latin typeface="Calibri"/>
              </a:rPr>
              <a:t>Fuente: https://w3techs.com/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technologies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overview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programming_language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2. Aspectos previos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Un archivo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php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contiene líneas para procesar y líneas para no procesar. Las líneas para procesar se delimitan con </a:t>
            </a:r>
            <a:r>
              <a:rPr lang="es-ES" sz="2000" b="1" spc="-1" dirty="0">
                <a:solidFill>
                  <a:srgbClr val="000000"/>
                </a:solidFill>
                <a:latin typeface="Calibri"/>
              </a:rPr>
              <a:t>&lt;?</a:t>
            </a:r>
            <a:r>
              <a:rPr lang="es-ES" sz="2000" b="1" spc="-1" dirty="0" err="1">
                <a:solidFill>
                  <a:srgbClr val="000000"/>
                </a:solidFill>
                <a:latin typeface="Calibri"/>
              </a:rPr>
              <a:t>php</a:t>
            </a:r>
            <a:r>
              <a:rPr lang="es-ES" sz="20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y </a:t>
            </a:r>
            <a:r>
              <a:rPr lang="es-ES" sz="2000" b="1" spc="-1" dirty="0">
                <a:solidFill>
                  <a:srgbClr val="000000"/>
                </a:solidFill>
                <a:latin typeface="Calibri"/>
              </a:rPr>
              <a:t>?&gt;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ES" sz="2000" b="1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Los punto y coma o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semicolon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(;) son obligatorios.</a:t>
            </a:r>
          </a:p>
          <a:p>
            <a:pPr marL="342900" indent="-342900">
              <a:buFont typeface="+mj-lt"/>
              <a:buAutoNum type="arabicPeriod"/>
            </a:pPr>
            <a:endParaRPr lang="es-ES" sz="20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Si se produce un error en la programación y la excepción no es capturada, la ejecución se interrumpe inmediatamente.</a:t>
            </a:r>
          </a:p>
          <a:p>
            <a:pPr marL="342900" indent="-342900">
              <a:buFont typeface="+mj-lt"/>
              <a:buAutoNum type="arabicPeriod"/>
            </a:pPr>
            <a:endParaRPr lang="es-ES" sz="20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Los comentarios de una sola línea con //  y de múltiples líneas con /* Comentario */</a:t>
            </a:r>
          </a:p>
          <a:p>
            <a:pPr marL="342900" indent="-342900">
              <a:buFont typeface="+mj-lt"/>
              <a:buAutoNum type="arabicPeriod"/>
            </a:pPr>
            <a:endParaRPr lang="es-ES" sz="20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Primera posición de los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y de los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array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es 0.</a:t>
            </a:r>
          </a:p>
          <a:p>
            <a:pPr marL="342900" indent="-342900">
              <a:buFont typeface="+mj-lt"/>
              <a:buAutoNum type="arabicPeriod"/>
            </a:pPr>
            <a:endParaRPr lang="es-ES" sz="20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Los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strings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 se definen entre ‘ o “.</a:t>
            </a:r>
          </a:p>
          <a:p>
            <a:pPr marL="342900" indent="-342900">
              <a:buFont typeface="+mj-lt"/>
              <a:buAutoNum type="arabicPeriod"/>
            </a:pPr>
            <a:endParaRPr lang="es-ES" sz="20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Podemos hacer una depuración básica a través de echo,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print_f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(),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var_dump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(),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3. Variables y constantes</a:t>
            </a:r>
          </a:p>
          <a:p>
            <a:endParaRPr lang="es-ES" dirty="0"/>
          </a:p>
          <a:p>
            <a:r>
              <a:rPr lang="es-ES" dirty="0"/>
              <a:t>Reglas para crear variables y constantes: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variables deben empezar con $ seguido del nombre de la variables. Las constantes no empiezan por $.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nombre de la variable debe empezar con una letra o un </a:t>
            </a:r>
            <a:r>
              <a:rPr lang="es-ES" dirty="0" err="1"/>
              <a:t>guión</a:t>
            </a:r>
            <a:r>
              <a:rPr lang="es-ES" dirty="0"/>
              <a:t> bajo. No puede empezar por un número.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los nombres de las variables solamente se permiten caracteres alfanuméricos y el </a:t>
            </a:r>
            <a:r>
              <a:rPr lang="es-ES" dirty="0" err="1"/>
              <a:t>guión</a:t>
            </a:r>
            <a:r>
              <a:rPr lang="es-ES" dirty="0"/>
              <a:t> bajo (A-z,0-9,_)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Distingue entre mayúsculas y minúsculas.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pueden ser una palabra reservada.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/>
              <a:t>Los nombres deben tener significado.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/>
              <a:t>Convención de </a:t>
            </a:r>
            <a:r>
              <a:rPr lang="es-ES" i="1" dirty="0" err="1"/>
              <a:t>camelCase</a:t>
            </a:r>
            <a:r>
              <a:rPr lang="es-ES" i="1" dirty="0"/>
              <a:t> para variables y SNAKE_CASE  para constantes.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780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3. Variables y constantes</a:t>
            </a:r>
          </a:p>
          <a:p>
            <a:endParaRPr lang="es-ES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0E858957-FCE6-2F4E-B4AA-E42524288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99" y="1911350"/>
            <a:ext cx="9463149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5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3. Variables y constantes: </a:t>
            </a:r>
            <a:r>
              <a:rPr lang="es-ES" sz="2400" b="1" spc="-1" dirty="0" err="1">
                <a:solidFill>
                  <a:srgbClr val="000000"/>
                </a:solidFill>
                <a:latin typeface="Calibri"/>
              </a:rPr>
              <a:t>Arrays</a:t>
            </a:r>
            <a:endParaRPr lang="es-ES" sz="2400" b="1" spc="-1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8072D06-D6B6-744A-B763-29290A48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2247900"/>
            <a:ext cx="1007581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3. Variables y constantes: Clases</a:t>
            </a:r>
          </a:p>
          <a:p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00E6AA43-AE30-C743-9333-08B9B4C27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82" y="1214280"/>
            <a:ext cx="4174467" cy="5475600"/>
          </a:xfrm>
          <a:prstGeom prst="rect">
            <a:avLst/>
          </a:prstGeom>
        </p:spPr>
      </p:pic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B05422-F81F-9C4E-BABF-69EF7EF9D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40" y="3063240"/>
            <a:ext cx="5003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9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INTRODUCCIÓN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1800" y="1158120"/>
            <a:ext cx="11523240" cy="54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r>
              <a:rPr lang="es-ES" sz="2400" b="1" spc="-1" dirty="0">
                <a:solidFill>
                  <a:srgbClr val="000000"/>
                </a:solidFill>
                <a:latin typeface="Calibri"/>
              </a:rPr>
              <a:t>4. Operadores</a:t>
            </a:r>
          </a:p>
          <a:p>
            <a:endParaRPr lang="es-E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3D9E4AB-18EE-D445-B80E-A11DB4BB7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7" y="1889320"/>
            <a:ext cx="3937000" cy="2006600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D3D6012-80C8-E84D-9CD3-88C33F4A3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20" y="2454470"/>
            <a:ext cx="4165600" cy="2882900"/>
          </a:xfrm>
          <a:prstGeom prst="rect">
            <a:avLst/>
          </a:prstGeom>
        </p:spPr>
      </p:pic>
      <p:pic>
        <p:nvPicPr>
          <p:cNvPr id="4" name="Imagen 3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488B1DC5-A820-EC47-B071-89D2469FC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0" y="5030470"/>
            <a:ext cx="5016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65D3C7A2EDA8C4690C6B00C27556E2F" ma:contentTypeVersion="12" ma:contentTypeDescription="Crear nuevo documento." ma:contentTypeScope="" ma:versionID="d1d10c149ab66e2ea294adba1538b630">
  <xsd:schema xmlns:xsd="http://www.w3.org/2001/XMLSchema" xmlns:xs="http://www.w3.org/2001/XMLSchema" xmlns:p="http://schemas.microsoft.com/office/2006/metadata/properties" xmlns:ns2="5295519b-9ccc-42cf-9fe6-368944036629" xmlns:ns3="eca6273f-553f-4a75-a05e-04d628061e19" targetNamespace="http://schemas.microsoft.com/office/2006/metadata/properties" ma:root="true" ma:fieldsID="138f6f5c66cdc9c4e07efe02411c2ef7" ns2:_="" ns3:_="">
    <xsd:import namespace="5295519b-9ccc-42cf-9fe6-368944036629"/>
    <xsd:import namespace="eca6273f-553f-4a75-a05e-04d628061e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5519b-9ccc-42cf-9fe6-3689440366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6273f-553f-4a75-a05e-04d628061e1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553026-B890-4F27-8855-EA927DF727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E5E76-A1F6-4078-B7CD-1625BD88F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95519b-9ccc-42cf-9fe6-368944036629"/>
    <ds:schemaRef ds:uri="eca6273f-553f-4a75-a05e-04d628061e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81A9B1-86BC-412D-A559-FAA707F642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7199</TotalTime>
  <Words>470</Words>
  <Application>Microsoft Macintosh PowerPoint</Application>
  <PresentationFormat>Panorámica</PresentationFormat>
  <Paragraphs>86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Alejandro Hiniesta</dc:creator>
  <dc:description/>
  <cp:lastModifiedBy>Carlos Herrera Conejero</cp:lastModifiedBy>
  <cp:revision>178</cp:revision>
  <dcterms:created xsi:type="dcterms:W3CDTF">2019-11-26T09:48:02Z</dcterms:created>
  <dcterms:modified xsi:type="dcterms:W3CDTF">2021-02-16T10:57:25Z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0x010100565D3C7A2EDA8C4690C6B00C27556E2F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4</vt:i4>
  </property>
  <property fmtid="{D5CDD505-2E9C-101B-9397-08002B2CF9AE}" pid="10" name="PresentationFormat">
    <vt:lpwstr>Panorámica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  <property fmtid="{D5CDD505-2E9C-101B-9397-08002B2CF9AE}" pid="14" name="TemplateUrl">
    <vt:lpwstr/>
  </property>
  <property fmtid="{D5CDD505-2E9C-101B-9397-08002B2CF9AE}" pid="15" name="xd_ProgID">
    <vt:lpwstr/>
  </property>
  <property fmtid="{D5CDD505-2E9C-101B-9397-08002B2CF9AE}" pid="16" name="xd_Signature">
    <vt:bool>false</vt:bool>
  </property>
</Properties>
</file>